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70" r:id="rId15"/>
    <p:sldId id="269"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3DA"/>
    <a:srgbClr val="532A41"/>
    <a:srgbClr val="B46897"/>
    <a:srgbClr val="086681"/>
    <a:srgbClr val="EDDBE6"/>
    <a:srgbClr val="BDEEFB"/>
    <a:srgbClr val="CD9BBA"/>
    <a:srgbClr val="FCFAFB"/>
    <a:srgbClr val="E9D3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FD1A1-E83E-4C08-B9DC-FC3CD08171E5}" type="datetimeFigureOut">
              <a:rPr lang="en-IN" smtClean="0"/>
              <a:t>04-07-2024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3B407-6197-4EEE-B9BB-CA2E85891D85}" type="slidenum">
              <a:rPr lang="en-IN" smtClean="0"/>
              <a:t>‹#›</a:t>
            </a:fld>
            <a:endParaRPr lang="en-IN"/>
          </a:p>
        </p:txBody>
      </p:sp>
    </p:spTree>
    <p:extLst>
      <p:ext uri="{BB962C8B-B14F-4D97-AF65-F5344CB8AC3E}">
        <p14:creationId xmlns:p14="http://schemas.microsoft.com/office/powerpoint/2010/main" val="900240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DB5A4719-5ABB-4D79-A634-367B36D78C9C}" type="datetime1">
              <a:rPr lang="en-IN" smtClean="0"/>
              <a:t>04-07-2024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BB3D1D1-4F62-4401-BEA1-D46FD3D9336F}" type="slidenum">
              <a:rPr lang="en-IN" smtClean="0"/>
              <a:t>‹#›</a:t>
            </a:fld>
            <a:endParaRPr lang="en-IN"/>
          </a:p>
        </p:txBody>
      </p:sp>
    </p:spTree>
    <p:extLst>
      <p:ext uri="{BB962C8B-B14F-4D97-AF65-F5344CB8AC3E}">
        <p14:creationId xmlns:p14="http://schemas.microsoft.com/office/powerpoint/2010/main" val="736714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53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p:cNvSpPr>
            <a:spLocks noGrp="1"/>
          </p:cNvSpPr>
          <p:nvPr>
            <p:ph type="dt" sz="half" idx="10"/>
          </p:nvPr>
        </p:nvSpPr>
        <p:spPr/>
        <p:txBody>
          <a:bodyPr/>
          <a:lstStyle/>
          <a:p>
            <a:fld id="{D673F752-5064-476B-A15A-9AA86245A4FE}" type="datetime1">
              <a:rPr lang="en-IN" smtClean="0"/>
              <a:t>04-07-2024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BB3D1D1-4F62-4401-BEA1-D46FD3D9336F}" type="slidenum">
              <a:rPr lang="en-IN" smtClean="0"/>
              <a:t>‹#›</a:t>
            </a:fld>
            <a:endParaRPr lang="en-IN"/>
          </a:p>
        </p:txBody>
      </p:sp>
      <p:sp>
        <p:nvSpPr>
          <p:cNvPr id="7" name="Isosceles Triangle 6"/>
          <p:cNvSpPr/>
          <p:nvPr userDrawn="1"/>
        </p:nvSpPr>
        <p:spPr>
          <a:xfrm>
            <a:off x="0" y="5324354"/>
            <a:ext cx="1747777" cy="1533646"/>
          </a:xfrm>
          <a:prstGeom prst="triangle">
            <a:avLst>
              <a:gd name="adj" fmla="val 0"/>
            </a:avLst>
          </a:prstGeom>
          <a:solidFill>
            <a:srgbClr val="08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p:cNvSpPr/>
          <p:nvPr userDrawn="1"/>
        </p:nvSpPr>
        <p:spPr>
          <a:xfrm rot="5400000">
            <a:off x="-107066" y="107066"/>
            <a:ext cx="1747777" cy="1533646"/>
          </a:xfrm>
          <a:prstGeom prst="triangl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userDrawn="1"/>
        </p:nvSpPr>
        <p:spPr>
          <a:xfrm>
            <a:off x="12026096" y="1218236"/>
            <a:ext cx="165904" cy="4421529"/>
          </a:xfrm>
          <a:prstGeom prst="rect">
            <a:avLst/>
          </a:prstGeom>
          <a:solidFill>
            <a:srgbClr val="08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32976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99D769-9E28-4F6B-938B-18CBF21D4AAF}" type="datetime1">
              <a:rPr lang="en-IN" smtClean="0"/>
              <a:t>04-07-2024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BB3D1D1-4F62-4401-BEA1-D46FD3D9336F}" type="slidenum">
              <a:rPr lang="en-IN" smtClean="0"/>
              <a:t>‹#›</a:t>
            </a:fld>
            <a:endParaRPr lang="en-IN"/>
          </a:p>
        </p:txBody>
      </p:sp>
    </p:spTree>
    <p:extLst>
      <p:ext uri="{BB962C8B-B14F-4D97-AF65-F5344CB8AC3E}">
        <p14:creationId xmlns:p14="http://schemas.microsoft.com/office/powerpoint/2010/main" val="1713470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696B688F-7E81-411E-8A2E-8ED5234F77A6}" type="datetime1">
              <a:rPr lang="en-IN" smtClean="0"/>
              <a:t>04-07-2024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BB3D1D1-4F62-4401-BEA1-D46FD3D9336F}" type="slidenum">
              <a:rPr lang="en-IN" smtClean="0"/>
              <a:t>‹#›</a:t>
            </a:fld>
            <a:endParaRPr lang="en-IN"/>
          </a:p>
        </p:txBody>
      </p:sp>
    </p:spTree>
    <p:extLst>
      <p:ext uri="{BB962C8B-B14F-4D97-AF65-F5344CB8AC3E}">
        <p14:creationId xmlns:p14="http://schemas.microsoft.com/office/powerpoint/2010/main" val="1237034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D18354D4-1582-4FB9-95E3-B2BC4D32850D}" type="datetime1">
              <a:rPr lang="en-IN" smtClean="0"/>
              <a:t>04-07-2024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BB3D1D1-4F62-4401-BEA1-D46FD3D9336F}" type="slidenum">
              <a:rPr lang="en-IN" smtClean="0"/>
              <a:t>‹#›</a:t>
            </a:fld>
            <a:endParaRPr lang="en-IN"/>
          </a:p>
        </p:txBody>
      </p:sp>
    </p:spTree>
    <p:extLst>
      <p:ext uri="{BB962C8B-B14F-4D97-AF65-F5344CB8AC3E}">
        <p14:creationId xmlns:p14="http://schemas.microsoft.com/office/powerpoint/2010/main" val="596023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1068E7D2-EF50-4D4F-BA9D-5BC52F0C41D4}" type="datetime1">
              <a:rPr lang="en-IN" smtClean="0"/>
              <a:t>04-07-2024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BB3D1D1-4F62-4401-BEA1-D46FD3D9336F}" type="slidenum">
              <a:rPr lang="en-IN" smtClean="0"/>
              <a:t>‹#›</a:t>
            </a:fld>
            <a:endParaRPr lang="en-IN"/>
          </a:p>
        </p:txBody>
      </p:sp>
    </p:spTree>
    <p:extLst>
      <p:ext uri="{BB962C8B-B14F-4D97-AF65-F5344CB8AC3E}">
        <p14:creationId xmlns:p14="http://schemas.microsoft.com/office/powerpoint/2010/main" val="3506021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858DCD-D13A-4F88-9F41-B26E3E231424}" type="datetime1">
              <a:rPr lang="en-IN" smtClean="0"/>
              <a:t>04-07-2024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BB3D1D1-4F62-4401-BEA1-D46FD3D9336F}" type="slidenum">
              <a:rPr lang="en-IN" smtClean="0"/>
              <a:t>‹#›</a:t>
            </a:fld>
            <a:endParaRPr lang="en-IN"/>
          </a:p>
        </p:txBody>
      </p:sp>
    </p:spTree>
    <p:extLst>
      <p:ext uri="{BB962C8B-B14F-4D97-AF65-F5344CB8AC3E}">
        <p14:creationId xmlns:p14="http://schemas.microsoft.com/office/powerpoint/2010/main" val="4133559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F7B214-36E5-4DE8-AE10-654A078604DA}" type="datetime1">
              <a:rPr lang="en-IN" smtClean="0"/>
              <a:t>04-07-2024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BB3D1D1-4F62-4401-BEA1-D46FD3D9336F}" type="slidenum">
              <a:rPr lang="en-IN" smtClean="0"/>
              <a:t>‹#›</a:t>
            </a:fld>
            <a:endParaRPr lang="en-IN"/>
          </a:p>
        </p:txBody>
      </p:sp>
    </p:spTree>
    <p:extLst>
      <p:ext uri="{BB962C8B-B14F-4D97-AF65-F5344CB8AC3E}">
        <p14:creationId xmlns:p14="http://schemas.microsoft.com/office/powerpoint/2010/main" val="685659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A7EF53-5B86-4B6A-BAB0-337932D3FD15}" type="datetime1">
              <a:rPr lang="en-IN" smtClean="0"/>
              <a:t>04-07-2024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BB3D1D1-4F62-4401-BEA1-D46FD3D9336F}" type="slidenum">
              <a:rPr lang="en-IN" smtClean="0"/>
              <a:t>‹#›</a:t>
            </a:fld>
            <a:endParaRPr lang="en-IN"/>
          </a:p>
        </p:txBody>
      </p:sp>
    </p:spTree>
    <p:extLst>
      <p:ext uri="{BB962C8B-B14F-4D97-AF65-F5344CB8AC3E}">
        <p14:creationId xmlns:p14="http://schemas.microsoft.com/office/powerpoint/2010/main" val="138059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DCB1E2B8-749C-4009-830C-F1919C3CA1B1}" type="datetime1">
              <a:rPr lang="en-IN" smtClean="0"/>
              <a:t>04-07-2024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BB3D1D1-4F62-4401-BEA1-D46FD3D9336F}" type="slidenum">
              <a:rPr lang="en-IN" smtClean="0"/>
              <a:t>‹#›</a:t>
            </a:fld>
            <a:endParaRPr lang="en-IN"/>
          </a:p>
        </p:txBody>
      </p:sp>
    </p:spTree>
    <p:extLst>
      <p:ext uri="{BB962C8B-B14F-4D97-AF65-F5344CB8AC3E}">
        <p14:creationId xmlns:p14="http://schemas.microsoft.com/office/powerpoint/2010/main" val="3874863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B0CFE456-639B-4140-B581-5264A6BE0006}" type="datetime1">
              <a:rPr lang="en-IN" smtClean="0"/>
              <a:t>04-07-2024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BB3D1D1-4F62-4401-BEA1-D46FD3D9336F}" type="slidenum">
              <a:rPr lang="en-IN" smtClean="0"/>
              <a:t>‹#›</a:t>
            </a:fld>
            <a:endParaRPr lang="en-IN"/>
          </a:p>
        </p:txBody>
      </p:sp>
    </p:spTree>
    <p:extLst>
      <p:ext uri="{BB962C8B-B14F-4D97-AF65-F5344CB8AC3E}">
        <p14:creationId xmlns:p14="http://schemas.microsoft.com/office/powerpoint/2010/main" val="2332372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08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p:cNvSpPr>
            <a:spLocks noGrp="1"/>
          </p:cNvSpPr>
          <p:nvPr>
            <p:ph type="dt" sz="half" idx="10"/>
          </p:nvPr>
        </p:nvSpPr>
        <p:spPr/>
        <p:txBody>
          <a:bodyPr/>
          <a:lstStyle/>
          <a:p>
            <a:fld id="{983E7216-42D3-4C7F-84FE-EF017602E368}" type="datetime1">
              <a:rPr lang="en-IN" smtClean="0"/>
              <a:t>04-07-2024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BB3D1D1-4F62-4401-BEA1-D46FD3D9336F}" type="slidenum">
              <a:rPr lang="en-IN" smtClean="0"/>
              <a:t>‹#›</a:t>
            </a:fld>
            <a:endParaRPr lang="en-IN"/>
          </a:p>
        </p:txBody>
      </p:sp>
      <p:sp>
        <p:nvSpPr>
          <p:cNvPr id="7" name="Isosceles Triangle 6"/>
          <p:cNvSpPr/>
          <p:nvPr userDrawn="1"/>
        </p:nvSpPr>
        <p:spPr>
          <a:xfrm>
            <a:off x="0" y="5324354"/>
            <a:ext cx="1747777" cy="1533646"/>
          </a:xfrm>
          <a:prstGeom prst="triangle">
            <a:avLst>
              <a:gd name="adj" fmla="val 0"/>
            </a:avLst>
          </a:prstGeom>
          <a:solidFill>
            <a:srgbClr val="53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p:cNvSpPr/>
          <p:nvPr userDrawn="1"/>
        </p:nvSpPr>
        <p:spPr>
          <a:xfrm rot="5400000">
            <a:off x="-107066" y="107066"/>
            <a:ext cx="1747777" cy="1533646"/>
          </a:xfrm>
          <a:prstGeom prst="triangl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userDrawn="1"/>
        </p:nvSpPr>
        <p:spPr>
          <a:xfrm>
            <a:off x="12026096" y="1218236"/>
            <a:ext cx="165904" cy="4421529"/>
          </a:xfrm>
          <a:prstGeom prst="rect">
            <a:avLst/>
          </a:prstGeom>
          <a:solidFill>
            <a:srgbClr val="53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11402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BDE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p:cNvSpPr>
            <a:spLocks noGrp="1"/>
          </p:cNvSpPr>
          <p:nvPr>
            <p:ph type="dt" sz="half" idx="10"/>
          </p:nvPr>
        </p:nvSpPr>
        <p:spPr/>
        <p:txBody>
          <a:bodyPr/>
          <a:lstStyle/>
          <a:p>
            <a:fld id="{10AD61DE-23B3-44B7-A913-EC9CF4BEE010}" type="datetime1">
              <a:rPr lang="en-IN" smtClean="0"/>
              <a:t>04-07-2024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BB3D1D1-4F62-4401-BEA1-D46FD3D9336F}" type="slidenum">
              <a:rPr lang="en-IN" smtClean="0"/>
              <a:t>‹#›</a:t>
            </a:fld>
            <a:endParaRPr lang="en-IN"/>
          </a:p>
        </p:txBody>
      </p:sp>
      <p:sp>
        <p:nvSpPr>
          <p:cNvPr id="7" name="Isosceles Triangle 6"/>
          <p:cNvSpPr/>
          <p:nvPr userDrawn="1"/>
        </p:nvSpPr>
        <p:spPr>
          <a:xfrm>
            <a:off x="0" y="5324354"/>
            <a:ext cx="1747777" cy="1533646"/>
          </a:xfrm>
          <a:prstGeom prst="triangle">
            <a:avLst>
              <a:gd name="adj" fmla="val 0"/>
            </a:avLst>
          </a:prstGeom>
          <a:solidFill>
            <a:srgbClr val="53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p:cNvSpPr/>
          <p:nvPr userDrawn="1"/>
        </p:nvSpPr>
        <p:spPr>
          <a:xfrm rot="5400000">
            <a:off x="-107066" y="107066"/>
            <a:ext cx="1747777" cy="1533646"/>
          </a:xfrm>
          <a:prstGeom prst="triangl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userDrawn="1"/>
        </p:nvSpPr>
        <p:spPr>
          <a:xfrm>
            <a:off x="12026096" y="1218236"/>
            <a:ext cx="165904" cy="4421529"/>
          </a:xfrm>
          <a:prstGeom prst="rect">
            <a:avLst/>
          </a:prstGeom>
          <a:solidFill>
            <a:srgbClr val="53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08042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8F20875-EF97-48E4-B4AB-456295C0621B}" type="datetime1">
              <a:rPr lang="en-IN" smtClean="0"/>
              <a:t>04-07-2024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BB3D1D1-4F62-4401-BEA1-D46FD3D9336F}" type="slidenum">
              <a:rPr lang="en-IN" smtClean="0"/>
              <a:t>‹#›</a:t>
            </a:fld>
            <a:endParaRPr lang="en-IN"/>
          </a:p>
        </p:txBody>
      </p:sp>
      <p:sp>
        <p:nvSpPr>
          <p:cNvPr id="7" name="Isosceles Triangle 6"/>
          <p:cNvSpPr/>
          <p:nvPr userDrawn="1"/>
        </p:nvSpPr>
        <p:spPr>
          <a:xfrm>
            <a:off x="0" y="5324354"/>
            <a:ext cx="1747777" cy="1533646"/>
          </a:xfrm>
          <a:prstGeom prst="triangle">
            <a:avLst>
              <a:gd name="adj" fmla="val 0"/>
            </a:avLst>
          </a:prstGeom>
          <a:solidFill>
            <a:srgbClr val="08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p:cNvSpPr/>
          <p:nvPr userDrawn="1"/>
        </p:nvSpPr>
        <p:spPr>
          <a:xfrm rot="5400000">
            <a:off x="-107066" y="107066"/>
            <a:ext cx="1747777" cy="1533646"/>
          </a:xfrm>
          <a:prstGeom prst="triangl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userDrawn="1"/>
        </p:nvSpPr>
        <p:spPr>
          <a:xfrm>
            <a:off x="12026096" y="1218236"/>
            <a:ext cx="165904" cy="4421529"/>
          </a:xfrm>
          <a:prstGeom prst="rect">
            <a:avLst/>
          </a:prstGeom>
          <a:solidFill>
            <a:srgbClr val="53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05571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FDFDAC-8017-4DF4-9C47-65887B958B8B}" type="datetime1">
              <a:rPr lang="en-IN" smtClean="0"/>
              <a:t>04-07-2024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BB3D1D1-4F62-4401-BEA1-D46FD3D9336F}" type="slidenum">
              <a:rPr lang="en-IN" smtClean="0"/>
              <a:t>‹#›</a:t>
            </a:fld>
            <a:endParaRPr lang="en-IN"/>
          </a:p>
        </p:txBody>
      </p:sp>
      <p:sp>
        <p:nvSpPr>
          <p:cNvPr id="7" name="Isosceles Triangle 6"/>
          <p:cNvSpPr/>
          <p:nvPr userDrawn="1"/>
        </p:nvSpPr>
        <p:spPr>
          <a:xfrm>
            <a:off x="0" y="5324354"/>
            <a:ext cx="1747777" cy="1533646"/>
          </a:xfrm>
          <a:prstGeom prst="triangle">
            <a:avLst>
              <a:gd name="adj" fmla="val 0"/>
            </a:avLst>
          </a:prstGeom>
          <a:solidFill>
            <a:srgbClr val="53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p:cNvSpPr/>
          <p:nvPr userDrawn="1"/>
        </p:nvSpPr>
        <p:spPr>
          <a:xfrm rot="5400000">
            <a:off x="-107066" y="107066"/>
            <a:ext cx="1747777" cy="1533646"/>
          </a:xfrm>
          <a:prstGeom prst="triangl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userDrawn="1"/>
        </p:nvSpPr>
        <p:spPr>
          <a:xfrm>
            <a:off x="12026096" y="1218236"/>
            <a:ext cx="165904" cy="4421529"/>
          </a:xfrm>
          <a:prstGeom prst="rect">
            <a:avLst/>
          </a:prstGeom>
          <a:solidFill>
            <a:srgbClr val="08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61010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D49C5C-2E9C-4DBC-B039-D94931E86BE3}" type="datetime1">
              <a:rPr lang="en-IN" smtClean="0"/>
              <a:t>04-07-2024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BB3D1D1-4F62-4401-BEA1-D46FD3D9336F}" type="slidenum">
              <a:rPr lang="en-IN" smtClean="0"/>
              <a:t>‹#›</a:t>
            </a:fld>
            <a:endParaRPr lang="en-IN"/>
          </a:p>
        </p:txBody>
      </p:sp>
      <p:sp>
        <p:nvSpPr>
          <p:cNvPr id="7" name="Isosceles Triangle 6"/>
          <p:cNvSpPr/>
          <p:nvPr userDrawn="1"/>
        </p:nvSpPr>
        <p:spPr>
          <a:xfrm>
            <a:off x="0" y="5324354"/>
            <a:ext cx="1747777" cy="1533646"/>
          </a:xfrm>
          <a:prstGeom prst="triangle">
            <a:avLst>
              <a:gd name="adj"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p:cNvSpPr/>
          <p:nvPr userDrawn="1"/>
        </p:nvSpPr>
        <p:spPr>
          <a:xfrm rot="5400000">
            <a:off x="-107066" y="107066"/>
            <a:ext cx="1747777" cy="1533646"/>
          </a:xfrm>
          <a:prstGeom prst="triangle">
            <a:avLst>
              <a:gd name="adj" fmla="val 0"/>
            </a:avLst>
          </a:prstGeom>
          <a:solidFill>
            <a:srgbClr val="08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userDrawn="1"/>
        </p:nvSpPr>
        <p:spPr>
          <a:xfrm>
            <a:off x="12026096" y="1218236"/>
            <a:ext cx="165904" cy="4421529"/>
          </a:xfrm>
          <a:prstGeom prst="rect">
            <a:avLst/>
          </a:prstGeom>
          <a:solidFill>
            <a:srgbClr val="53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0169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p:cNvSpPr>
            <a:spLocks noGrp="1"/>
          </p:cNvSpPr>
          <p:nvPr>
            <p:ph type="dt" sz="half" idx="10"/>
          </p:nvPr>
        </p:nvSpPr>
        <p:spPr/>
        <p:txBody>
          <a:bodyPr/>
          <a:lstStyle/>
          <a:p>
            <a:fld id="{A8D07FBE-9E75-4800-80A6-53D0EDACB85F}" type="datetime1">
              <a:rPr lang="en-IN" smtClean="0"/>
              <a:t>04-07-2024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BB3D1D1-4F62-4401-BEA1-D46FD3D9336F}" type="slidenum">
              <a:rPr lang="en-IN" smtClean="0"/>
              <a:t>‹#›</a:t>
            </a:fld>
            <a:endParaRPr lang="en-IN"/>
          </a:p>
        </p:txBody>
      </p:sp>
      <p:sp>
        <p:nvSpPr>
          <p:cNvPr id="7" name="Isosceles Triangle 6"/>
          <p:cNvSpPr/>
          <p:nvPr userDrawn="1"/>
        </p:nvSpPr>
        <p:spPr>
          <a:xfrm>
            <a:off x="0" y="5324354"/>
            <a:ext cx="1747777" cy="1533646"/>
          </a:xfrm>
          <a:prstGeom prst="triangle">
            <a:avLst>
              <a:gd name="adj"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p:cNvSpPr/>
          <p:nvPr userDrawn="1"/>
        </p:nvSpPr>
        <p:spPr>
          <a:xfrm rot="5400000">
            <a:off x="-107066" y="107066"/>
            <a:ext cx="1747777" cy="1533646"/>
          </a:xfrm>
          <a:prstGeom prst="triangle">
            <a:avLst>
              <a:gd name="adj" fmla="val 0"/>
            </a:avLst>
          </a:prstGeom>
          <a:solidFill>
            <a:srgbClr val="08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userDrawn="1"/>
        </p:nvSpPr>
        <p:spPr>
          <a:xfrm>
            <a:off x="12026096" y="1218236"/>
            <a:ext cx="165904" cy="4421529"/>
          </a:xfrm>
          <a:prstGeom prst="rect">
            <a:avLst/>
          </a:prstGeom>
          <a:solidFill>
            <a:srgbClr val="53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33879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FBAADEA-8E14-41D9-A31A-8B84AFD4FF82}" type="datetime1">
              <a:rPr lang="en-IN" smtClean="0"/>
              <a:t>04-07-2024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BB3D1D1-4F62-4401-BEA1-D46FD3D9336F}" type="slidenum">
              <a:rPr lang="en-IN" smtClean="0"/>
              <a:t>‹#›</a:t>
            </a:fld>
            <a:endParaRPr lang="en-IN"/>
          </a:p>
        </p:txBody>
      </p:sp>
      <p:sp>
        <p:nvSpPr>
          <p:cNvPr id="7" name="Isosceles Triangle 6"/>
          <p:cNvSpPr/>
          <p:nvPr userDrawn="1"/>
        </p:nvSpPr>
        <p:spPr>
          <a:xfrm>
            <a:off x="0" y="5324354"/>
            <a:ext cx="1747777" cy="1533646"/>
          </a:xfrm>
          <a:prstGeom prst="triangle">
            <a:avLst>
              <a:gd name="adj"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p:cNvSpPr/>
          <p:nvPr userDrawn="1"/>
        </p:nvSpPr>
        <p:spPr>
          <a:xfrm rot="5400000">
            <a:off x="-107066" y="107066"/>
            <a:ext cx="1747777" cy="1533646"/>
          </a:xfrm>
          <a:prstGeom prst="triangle">
            <a:avLst>
              <a:gd name="adj" fmla="val 0"/>
            </a:avLst>
          </a:prstGeom>
          <a:solidFill>
            <a:srgbClr val="532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userDrawn="1"/>
        </p:nvSpPr>
        <p:spPr>
          <a:xfrm>
            <a:off x="12026096" y="1218236"/>
            <a:ext cx="165904" cy="4421529"/>
          </a:xfrm>
          <a:prstGeom prst="rect">
            <a:avLst/>
          </a:prstGeom>
          <a:solidFill>
            <a:srgbClr val="08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76026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EDD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Date Placeholder 3"/>
          <p:cNvSpPr>
            <a:spLocks noGrp="1"/>
          </p:cNvSpPr>
          <p:nvPr>
            <p:ph type="dt" sz="half" idx="10"/>
          </p:nvPr>
        </p:nvSpPr>
        <p:spPr/>
        <p:txBody>
          <a:bodyPr/>
          <a:lstStyle/>
          <a:p>
            <a:fld id="{3D2D3B4E-5ACB-40BD-905E-245E881718A9}" type="datetime1">
              <a:rPr lang="en-IN" smtClean="0"/>
              <a:t>04-07-2024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BB3D1D1-4F62-4401-BEA1-D46FD3D9336F}" type="slidenum">
              <a:rPr lang="en-IN" smtClean="0"/>
              <a:t>‹#›</a:t>
            </a:fld>
            <a:endParaRPr lang="en-IN"/>
          </a:p>
        </p:txBody>
      </p:sp>
      <p:sp>
        <p:nvSpPr>
          <p:cNvPr id="7" name="Isosceles Triangle 6"/>
          <p:cNvSpPr/>
          <p:nvPr userDrawn="1"/>
        </p:nvSpPr>
        <p:spPr>
          <a:xfrm>
            <a:off x="0" y="5324354"/>
            <a:ext cx="1747777" cy="1533646"/>
          </a:xfrm>
          <a:prstGeom prst="triangle">
            <a:avLst>
              <a:gd name="adj" fmla="val 0"/>
            </a:avLst>
          </a:prstGeom>
          <a:solidFill>
            <a:srgbClr val="08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p:cNvSpPr/>
          <p:nvPr userDrawn="1"/>
        </p:nvSpPr>
        <p:spPr>
          <a:xfrm rot="5400000">
            <a:off x="-107066" y="107066"/>
            <a:ext cx="1747777" cy="1533646"/>
          </a:xfrm>
          <a:prstGeom prst="triangl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userDrawn="1"/>
        </p:nvSpPr>
        <p:spPr>
          <a:xfrm>
            <a:off x="12026096" y="1218236"/>
            <a:ext cx="165904" cy="4421529"/>
          </a:xfrm>
          <a:prstGeom prst="rect">
            <a:avLst/>
          </a:prstGeom>
          <a:solidFill>
            <a:srgbClr val="08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00356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30E8-53F6-40D2-B57C-A1AA179B21A1}" type="datetime1">
              <a:rPr lang="en-IN" smtClean="0"/>
              <a:t>04-07-2024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926084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B3D1D1-4F62-4401-BEA1-D46FD3D9336F}" type="slidenum">
              <a:rPr lang="en-IN" smtClean="0"/>
              <a:t>‹#›</a:t>
            </a:fld>
            <a:endParaRPr lang="en-IN"/>
          </a:p>
        </p:txBody>
      </p:sp>
    </p:spTree>
    <p:extLst>
      <p:ext uri="{BB962C8B-B14F-4D97-AF65-F5344CB8AC3E}">
        <p14:creationId xmlns:p14="http://schemas.microsoft.com/office/powerpoint/2010/main" val="1238789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6" r:id="rId5"/>
    <p:sldLayoutId id="2147483664" r:id="rId6"/>
    <p:sldLayoutId id="2147483667" r:id="rId7"/>
    <p:sldLayoutId id="2147483665" r:id="rId8"/>
    <p:sldLayoutId id="2147483661" r:id="rId9"/>
    <p:sldLayoutId id="2147483662"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play.google.com/store/apps/details?id=com.beneficiaryapp&amp;hl=en&amp;gl=US&amp;pli=1" TargetMode="Externa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hyperlink" Target="https://beneficiary.nha.gov.in"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2.sv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svg"/><Relationship Id="rId2" Type="http://schemas.openxmlformats.org/officeDocument/2006/relationships/hyperlink" Target="https://ayushmanup.in/" TargetMode="Externa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xFJ27yxETVE&amp;list=PLYcj0BpCoCc5JkJ0bFMAs_51ze4Y27Hx1&amp;index=102"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l.instagram.com/?u=https://linktr.ee/abpmjayup&amp;e=AT2YLLiWYlqyDkQQFSnuSf9IusLIIGiCgWwOQd5MJRsfgAUzLZCORhNfy7UBk-KpNyuXSDcoUjPIi9iYumjm0ClNtrFynMN17-0c6LQ"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85904" cy="2565401"/>
          </a:xfrm>
          <a:prstGeom prst="rect">
            <a:avLst/>
          </a:prstGeom>
          <a:solidFill>
            <a:srgbClr val="54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6096" y="2565400"/>
            <a:ext cx="12185904" cy="4292601"/>
          </a:xfrm>
          <a:prstGeom prst="rect">
            <a:avLst/>
          </a:prstGeom>
          <a:solidFill>
            <a:srgbClr val="FAF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itle 1"/>
          <p:cNvSpPr txBox="1">
            <a:spLocks/>
          </p:cNvSpPr>
          <p:nvPr/>
        </p:nvSpPr>
        <p:spPr>
          <a:xfrm>
            <a:off x="793511" y="456546"/>
            <a:ext cx="10122147" cy="16523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hi-IN" sz="2800" b="1" dirty="0">
                <a:solidFill>
                  <a:schemeClr val="bg1"/>
                </a:solidFill>
                <a:latin typeface="Nirmala UI" panose="020B0502040204020203" pitchFamily="34" charset="0"/>
                <a:cs typeface="Nirmala UI" panose="020B0502040204020203" pitchFamily="34" charset="0"/>
              </a:rPr>
              <a:t>यह कार्यक्रम स्वास्थ्य विभाग और राज्य स्वास्थ्य एवं परिवार कल्याण संस्थान (</a:t>
            </a:r>
            <a:r>
              <a:rPr lang="en-IN" sz="2800" b="1" dirty="0" err="1">
                <a:solidFill>
                  <a:schemeClr val="bg1"/>
                </a:solidFill>
                <a:latin typeface="Nirmala UI" panose="020B0502040204020203" pitchFamily="34" charset="0"/>
                <a:cs typeface="Nirmala UI" panose="020B0502040204020203" pitchFamily="34" charset="0"/>
              </a:rPr>
              <a:t>SIHFW</a:t>
            </a:r>
            <a:r>
              <a:rPr lang="en-IN" sz="2800" b="1" dirty="0">
                <a:solidFill>
                  <a:schemeClr val="bg1"/>
                </a:solidFill>
                <a:latin typeface="Nirmala UI" panose="020B0502040204020203" pitchFamily="34" charset="0"/>
                <a:cs typeface="Nirmala UI" panose="020B0502040204020203" pitchFamily="34" charset="0"/>
              </a:rPr>
              <a:t>), </a:t>
            </a:r>
            <a:r>
              <a:rPr lang="hi-IN" sz="2800" b="1" dirty="0">
                <a:solidFill>
                  <a:schemeClr val="bg1"/>
                </a:solidFill>
                <a:latin typeface="Nirmala UI" panose="020B0502040204020203" pitchFamily="34" charset="0"/>
                <a:cs typeface="Nirmala UI" panose="020B0502040204020203" pitchFamily="34" charset="0"/>
              </a:rPr>
              <a:t>उत्तर प्रदेश की पहल पर उत्तर प्रदेश टेक्निकल सपोर्ट यूनिट (</a:t>
            </a:r>
            <a:r>
              <a:rPr lang="en-IN" sz="2800" b="1" dirty="0">
                <a:solidFill>
                  <a:schemeClr val="bg1"/>
                </a:solidFill>
                <a:latin typeface="Nirmala UI" panose="020B0502040204020203" pitchFamily="34" charset="0"/>
                <a:cs typeface="Nirmala UI" panose="020B0502040204020203" pitchFamily="34" charset="0"/>
              </a:rPr>
              <a:t>UPTSU) </a:t>
            </a:r>
            <a:r>
              <a:rPr lang="hi-IN" sz="2800" b="1" dirty="0">
                <a:solidFill>
                  <a:schemeClr val="bg1"/>
                </a:solidFill>
                <a:latin typeface="Nirmala UI" panose="020B0502040204020203" pitchFamily="34" charset="0"/>
                <a:cs typeface="Nirmala UI" panose="020B0502040204020203" pitchFamily="34" charset="0"/>
              </a:rPr>
              <a:t>के सहयोग से हो रहा है।</a:t>
            </a:r>
            <a:endParaRPr lang="en-IN" sz="2800" b="1" dirty="0">
              <a:solidFill>
                <a:schemeClr val="bg1"/>
              </a:solidFill>
              <a:latin typeface="Nirmala UI" panose="020B0502040204020203" pitchFamily="34" charset="0"/>
              <a:cs typeface="Nirmala UI" panose="020B0502040204020203" pitchFamily="34" charset="0"/>
            </a:endParaRPr>
          </a:p>
        </p:txBody>
      </p:sp>
      <p:sp>
        <p:nvSpPr>
          <p:cNvPr id="7" name="Rectangle 6"/>
          <p:cNvSpPr/>
          <p:nvPr/>
        </p:nvSpPr>
        <p:spPr>
          <a:xfrm>
            <a:off x="1762404" y="5081051"/>
            <a:ext cx="8667193" cy="1138773"/>
          </a:xfrm>
          <a:prstGeom prst="rect">
            <a:avLst/>
          </a:prstGeom>
        </p:spPr>
        <p:txBody>
          <a:bodyPr wrap="square">
            <a:spAutoFit/>
          </a:bodyPr>
          <a:lstStyle/>
          <a:p>
            <a:pPr algn="ctr"/>
            <a:r>
              <a:rPr lang="en-IN" sz="3400" dirty="0">
                <a:latin typeface="Nirmala UI" panose="020B0502040204020203" pitchFamily="34" charset="0"/>
                <a:cs typeface="Nirmala UI" panose="020B0502040204020203" pitchFamily="34" charset="0"/>
              </a:rPr>
              <a:t>Director Administration &amp; Director, SIHFW</a:t>
            </a:r>
          </a:p>
          <a:p>
            <a:pPr algn="ctr"/>
            <a:r>
              <a:rPr lang="en-IN" sz="3400" b="1" dirty="0" smtClean="0">
                <a:solidFill>
                  <a:srgbClr val="096783"/>
                </a:solidFill>
                <a:latin typeface="Nirmala UI" panose="020B0502040204020203" pitchFamily="34" charset="0"/>
                <a:cs typeface="Nirmala UI" panose="020B0502040204020203" pitchFamily="34" charset="0"/>
              </a:rPr>
              <a:t>Shri Shiv </a:t>
            </a:r>
            <a:r>
              <a:rPr lang="en-IN" sz="3400" b="1" dirty="0">
                <a:solidFill>
                  <a:srgbClr val="096783"/>
                </a:solidFill>
                <a:latin typeface="Nirmala UI" panose="020B0502040204020203" pitchFamily="34" charset="0"/>
                <a:cs typeface="Nirmala UI" panose="020B0502040204020203" pitchFamily="34" charset="0"/>
              </a:rPr>
              <a:t>Sahay Awasthi</a:t>
            </a:r>
            <a:endParaRPr lang="en-IN" sz="3400" b="1" dirty="0">
              <a:solidFill>
                <a:srgbClr val="096783"/>
              </a:solidFill>
            </a:endParaRPr>
          </a:p>
        </p:txBody>
      </p:sp>
      <p:sp>
        <p:nvSpPr>
          <p:cNvPr id="8" name="Rectangle 7"/>
          <p:cNvSpPr/>
          <p:nvPr/>
        </p:nvSpPr>
        <p:spPr>
          <a:xfrm>
            <a:off x="731041" y="3160516"/>
            <a:ext cx="10729919" cy="1077218"/>
          </a:xfrm>
          <a:prstGeom prst="rect">
            <a:avLst/>
          </a:prstGeom>
        </p:spPr>
        <p:txBody>
          <a:bodyPr wrap="square">
            <a:spAutoFit/>
          </a:bodyPr>
          <a:lstStyle/>
          <a:p>
            <a:pPr algn="ctr"/>
            <a:r>
              <a:rPr lang="en-US" sz="3200" b="0" i="0" dirty="0">
                <a:effectLst/>
                <a:latin typeface="Nirmala UI" panose="020B0502040204020203" pitchFamily="34" charset="0"/>
                <a:cs typeface="Nirmala UI" panose="020B0502040204020203" pitchFamily="34" charset="0"/>
              </a:rPr>
              <a:t>Principal Secretary, Medical Health &amp; Family Welfare, U.P. </a:t>
            </a:r>
            <a:r>
              <a:rPr lang="en-US" sz="3200" b="1" i="0" dirty="0">
                <a:solidFill>
                  <a:srgbClr val="096783"/>
                </a:solidFill>
                <a:effectLst/>
                <a:latin typeface="Nirmala UI" panose="020B0502040204020203" pitchFamily="34" charset="0"/>
                <a:cs typeface="Nirmala UI" panose="020B0502040204020203" pitchFamily="34" charset="0"/>
              </a:rPr>
              <a:t>Shri </a:t>
            </a:r>
            <a:r>
              <a:rPr lang="en-US" sz="3200" b="1" i="0" dirty="0" err="1">
                <a:solidFill>
                  <a:srgbClr val="096783"/>
                </a:solidFill>
                <a:effectLst/>
                <a:latin typeface="Nirmala UI" panose="020B0502040204020203" pitchFamily="34" charset="0"/>
                <a:cs typeface="Nirmala UI" panose="020B0502040204020203" pitchFamily="34" charset="0"/>
              </a:rPr>
              <a:t>Partha</a:t>
            </a:r>
            <a:r>
              <a:rPr lang="en-US" sz="3200" b="1" i="0" dirty="0">
                <a:solidFill>
                  <a:srgbClr val="096783"/>
                </a:solidFill>
                <a:effectLst/>
                <a:latin typeface="Nirmala UI" panose="020B0502040204020203" pitchFamily="34" charset="0"/>
                <a:cs typeface="Nirmala UI" panose="020B0502040204020203" pitchFamily="34" charset="0"/>
              </a:rPr>
              <a:t> </a:t>
            </a:r>
            <a:r>
              <a:rPr lang="en-US" sz="3200" b="1" i="0" dirty="0" err="1">
                <a:solidFill>
                  <a:srgbClr val="096783"/>
                </a:solidFill>
                <a:effectLst/>
                <a:latin typeface="Nirmala UI" panose="020B0502040204020203" pitchFamily="34" charset="0"/>
                <a:cs typeface="Nirmala UI" panose="020B0502040204020203" pitchFamily="34" charset="0"/>
              </a:rPr>
              <a:t>Sarthi</a:t>
            </a:r>
            <a:r>
              <a:rPr lang="en-US" sz="3200" b="1" i="0" dirty="0">
                <a:solidFill>
                  <a:srgbClr val="096783"/>
                </a:solidFill>
                <a:effectLst/>
                <a:latin typeface="Nirmala UI" panose="020B0502040204020203" pitchFamily="34" charset="0"/>
                <a:cs typeface="Nirmala UI" panose="020B0502040204020203" pitchFamily="34" charset="0"/>
              </a:rPr>
              <a:t> Sen Sharma</a:t>
            </a:r>
          </a:p>
        </p:txBody>
      </p:sp>
      <p:sp>
        <p:nvSpPr>
          <p:cNvPr id="2" name="Slide Number Placeholder 1"/>
          <p:cNvSpPr>
            <a:spLocks noGrp="1"/>
          </p:cNvSpPr>
          <p:nvPr>
            <p:ph type="sldNum" sz="quarter" idx="12"/>
          </p:nvPr>
        </p:nvSpPr>
        <p:spPr/>
        <p:txBody>
          <a:bodyPr/>
          <a:lstStyle/>
          <a:p>
            <a:fld id="{6BB3D1D1-4F62-4401-BEA1-D46FD3D9336F}" type="slidenum">
              <a:rPr lang="en-IN" smtClean="0"/>
              <a:t>1</a:t>
            </a:fld>
            <a:endParaRPr lang="en-IN"/>
          </a:p>
        </p:txBody>
      </p:sp>
    </p:spTree>
    <p:extLst>
      <p:ext uri="{BB962C8B-B14F-4D97-AF65-F5344CB8AC3E}">
        <p14:creationId xmlns:p14="http://schemas.microsoft.com/office/powerpoint/2010/main" val="42383328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1365924" y="295746"/>
            <a:ext cx="9706540" cy="436786"/>
          </a:xfrm>
          <a:prstGeom prst="rect">
            <a:avLst/>
          </a:prstGeom>
        </p:spPr>
        <p:txBody>
          <a:bodyPr wrap="square" lIns="0" tIns="0" rIns="0" bIns="0" rtlCol="0" anchor="ctr">
            <a:spAutoFit/>
          </a:bodyPr>
          <a:lstStyle/>
          <a:p>
            <a:pPr algn="ctr">
              <a:lnSpc>
                <a:spcPct val="110000"/>
              </a:lnSpc>
              <a:spcBef>
                <a:spcPct val="0"/>
              </a:spcBef>
            </a:pPr>
            <a:r>
              <a:rPr lang="hi-IN" sz="2800" b="1" dirty="0" smtClean="0">
                <a:solidFill>
                  <a:srgbClr val="532A41"/>
                </a:solidFill>
                <a:latin typeface="Nirmala UI" panose="020B0502040204020203" pitchFamily="34" charset="0"/>
                <a:cs typeface="Nirmala UI" panose="020B0502040204020203" pitchFamily="34" charset="0"/>
              </a:rPr>
              <a:t>स्वयं अपनी पात्रता कैसे जांचें?</a:t>
            </a:r>
            <a:endParaRPr lang="en-US" sz="2800" b="1" dirty="0">
              <a:solidFill>
                <a:srgbClr val="532A41"/>
              </a:solidFill>
              <a:latin typeface="Nirmala UI" panose="020B0502040204020203" pitchFamily="34" charset="0"/>
              <a:cs typeface="Nirmala UI" panose="020B0502040204020203" pitchFamily="34" charset="0"/>
            </a:endParaRPr>
          </a:p>
        </p:txBody>
      </p:sp>
      <p:grpSp>
        <p:nvGrpSpPr>
          <p:cNvPr id="13" name="Group 12"/>
          <p:cNvGrpSpPr/>
          <p:nvPr/>
        </p:nvGrpSpPr>
        <p:grpSpPr>
          <a:xfrm>
            <a:off x="1486480" y="-537181"/>
            <a:ext cx="9792422" cy="5989321"/>
            <a:chOff x="63245" y="-1409700"/>
            <a:chExt cx="15883946" cy="9975274"/>
          </a:xfrm>
        </p:grpSpPr>
        <p:sp>
          <p:nvSpPr>
            <p:cNvPr id="18" name="Freeform 5">
              <a:hlinkClick r:id="rId2" tooltip="https://play.google.com/store/apps/details?id=com.beneficiaryapp&amp;hl=en&amp;gl=US&amp;pli=1"/>
            </p:cNvPr>
            <p:cNvSpPr/>
            <p:nvPr/>
          </p:nvSpPr>
          <p:spPr>
            <a:xfrm>
              <a:off x="9719872" y="-1409700"/>
              <a:ext cx="6227319" cy="9975274"/>
            </a:xfrm>
            <a:custGeom>
              <a:avLst/>
              <a:gdLst/>
              <a:ahLst/>
              <a:cxnLst/>
              <a:rect l="l" t="t" r="r" b="b"/>
              <a:pathLst>
                <a:path w="6227319" h="11070789">
                  <a:moveTo>
                    <a:pt x="0" y="0"/>
                  </a:moveTo>
                  <a:lnTo>
                    <a:pt x="6227319" y="0"/>
                  </a:lnTo>
                  <a:lnTo>
                    <a:pt x="6227319" y="11070789"/>
                  </a:lnTo>
                  <a:lnTo>
                    <a:pt x="0" y="11070789"/>
                  </a:lnTo>
                  <a:lnTo>
                    <a:pt x="0" y="0"/>
                  </a:lnTo>
                  <a:close/>
                </a:path>
              </a:pathLst>
            </a:custGeom>
            <a:blipFill>
              <a:blip r:embed="rId3"/>
              <a:stretch>
                <a:fillRect/>
              </a:stretch>
            </a:blipFill>
          </p:spPr>
          <p:txBody>
            <a:bodyPr/>
            <a:lstStyle/>
            <a:p>
              <a:endParaRPr lang="en-IN"/>
            </a:p>
          </p:txBody>
        </p:sp>
        <p:sp>
          <p:nvSpPr>
            <p:cNvPr id="20" name="Freeform 6">
              <a:hlinkClick r:id="rId4" tooltip="https://beneficiary.nha.gov.in"/>
            </p:cNvPr>
            <p:cNvSpPr/>
            <p:nvPr/>
          </p:nvSpPr>
          <p:spPr>
            <a:xfrm>
              <a:off x="63245" y="1005979"/>
              <a:ext cx="11298887" cy="5299642"/>
            </a:xfrm>
            <a:custGeom>
              <a:avLst/>
              <a:gdLst/>
              <a:ahLst/>
              <a:cxnLst/>
              <a:rect l="l" t="t" r="r" b="b"/>
              <a:pathLst>
                <a:path w="11298887" h="5299642">
                  <a:moveTo>
                    <a:pt x="0" y="0"/>
                  </a:moveTo>
                  <a:lnTo>
                    <a:pt x="11298887" y="0"/>
                  </a:lnTo>
                  <a:lnTo>
                    <a:pt x="11298887" y="5299643"/>
                  </a:lnTo>
                  <a:lnTo>
                    <a:pt x="0" y="5299643"/>
                  </a:lnTo>
                  <a:lnTo>
                    <a:pt x="0" y="0"/>
                  </a:lnTo>
                  <a:close/>
                </a:path>
              </a:pathLst>
            </a:custGeom>
            <a:blipFill>
              <a:blip r:embed="rId5"/>
              <a:stretch>
                <a:fillRect/>
              </a:stretch>
            </a:blipFill>
          </p:spPr>
          <p:txBody>
            <a:bodyPr/>
            <a:lstStyle/>
            <a:p>
              <a:endParaRPr lang="en-IN"/>
            </a:p>
          </p:txBody>
        </p:sp>
        <p:sp>
          <p:nvSpPr>
            <p:cNvPr id="21" name="TextBox 11"/>
            <p:cNvSpPr txBox="1"/>
            <p:nvPr/>
          </p:nvSpPr>
          <p:spPr>
            <a:xfrm>
              <a:off x="1981597" y="2333249"/>
              <a:ext cx="2909962" cy="662115"/>
            </a:xfrm>
            <a:prstGeom prst="rect">
              <a:avLst/>
            </a:prstGeom>
          </p:spPr>
          <p:txBody>
            <a:bodyPr lIns="0" tIns="0" rIns="0" bIns="0" rtlCol="0" anchor="ctr">
              <a:spAutoFit/>
            </a:bodyPr>
            <a:lstStyle/>
            <a:p>
              <a:pPr algn="ctr">
                <a:lnSpc>
                  <a:spcPts val="3125"/>
                </a:lnSpc>
              </a:pPr>
              <a:r>
                <a:rPr lang="en-US" sz="1200" dirty="0">
                  <a:solidFill>
                    <a:srgbClr val="FFFFFF"/>
                  </a:solidFill>
                  <a:latin typeface="Canva Sans Bold"/>
                </a:rPr>
                <a:t>Click to visit website </a:t>
              </a:r>
            </a:p>
          </p:txBody>
        </p:sp>
        <p:sp>
          <p:nvSpPr>
            <p:cNvPr id="22" name="TextBox 12"/>
            <p:cNvSpPr txBox="1"/>
            <p:nvPr/>
          </p:nvSpPr>
          <p:spPr>
            <a:xfrm>
              <a:off x="13480259" y="1890378"/>
              <a:ext cx="2437185" cy="442871"/>
            </a:xfrm>
            <a:prstGeom prst="rect">
              <a:avLst/>
            </a:prstGeom>
          </p:spPr>
          <p:txBody>
            <a:bodyPr lIns="0" tIns="0" rIns="0" bIns="0" rtlCol="0" anchor="t">
              <a:spAutoFit/>
            </a:bodyPr>
            <a:lstStyle/>
            <a:p>
              <a:pPr algn="ctr">
                <a:lnSpc>
                  <a:spcPts val="2425"/>
                </a:lnSpc>
              </a:pPr>
              <a:r>
                <a:rPr lang="en-US" sz="1050" dirty="0">
                  <a:latin typeface="Canva Sans Bold"/>
                </a:rPr>
                <a:t>Click to download app </a:t>
              </a:r>
            </a:p>
          </p:txBody>
        </p:sp>
      </p:grpSp>
      <p:sp>
        <p:nvSpPr>
          <p:cNvPr id="23" name="TextBox 3"/>
          <p:cNvSpPr txBox="1"/>
          <p:nvPr/>
        </p:nvSpPr>
        <p:spPr>
          <a:xfrm>
            <a:off x="878572" y="4510652"/>
            <a:ext cx="10290609" cy="2542234"/>
          </a:xfrm>
          <a:prstGeom prst="rect">
            <a:avLst/>
          </a:prstGeom>
        </p:spPr>
        <p:txBody>
          <a:bodyPr wrap="square" lIns="0" tIns="0" rIns="0" bIns="0" rtlCol="0" anchor="t">
            <a:spAutoFit/>
          </a:bodyPr>
          <a:lstStyle/>
          <a:p>
            <a:pPr marL="836765" lvl="1" indent="-418383" algn="l">
              <a:lnSpc>
                <a:spcPct val="110000"/>
              </a:lnSpc>
              <a:spcBef>
                <a:spcPts val="600"/>
              </a:spcBef>
              <a:buClr>
                <a:srgbClr val="B46897"/>
              </a:buClr>
              <a:buFont typeface="Arial"/>
              <a:buChar char="•"/>
            </a:pPr>
            <a:r>
              <a:rPr lang="en-US" sz="2200" dirty="0" err="1">
                <a:latin typeface="Nirmala UI" panose="020B0502040204020203" pitchFamily="34" charset="0"/>
                <a:cs typeface="Nirmala UI" panose="020B0502040204020203" pitchFamily="34" charset="0"/>
              </a:rPr>
              <a:t>पात्रता</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की</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जांच</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करने</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के</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लिए</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आप</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हमारी</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वेबसाइट</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पर</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जाएँ</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या</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फिर</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प्ले</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स्टोर</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से</a:t>
            </a:r>
            <a:r>
              <a:rPr lang="en-US" sz="2200" dirty="0">
                <a:latin typeface="Nirmala UI" panose="020B0502040204020203" pitchFamily="34" charset="0"/>
                <a:cs typeface="Nirmala UI" panose="020B0502040204020203" pitchFamily="34" charset="0"/>
              </a:rPr>
              <a:t>                              </a:t>
            </a:r>
            <a:r>
              <a:rPr lang="en-US" sz="2200" dirty="0" err="1" smtClean="0">
                <a:latin typeface="Nirmala UI" panose="020B0502040204020203" pitchFamily="34" charset="0"/>
                <a:cs typeface="Nirmala UI" panose="020B0502040204020203" pitchFamily="34" charset="0"/>
              </a:rPr>
              <a:t>डाउनलोड</a:t>
            </a:r>
            <a:r>
              <a:rPr lang="en-US" sz="2200" dirty="0" smtClean="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करें</a:t>
            </a:r>
            <a:endParaRPr lang="en-US" sz="2200" dirty="0">
              <a:latin typeface="Nirmala UI" panose="020B0502040204020203" pitchFamily="34" charset="0"/>
              <a:cs typeface="Nirmala UI" panose="020B0502040204020203" pitchFamily="34" charset="0"/>
            </a:endParaRPr>
          </a:p>
          <a:p>
            <a:pPr marL="418382" lvl="1" algn="l">
              <a:lnSpc>
                <a:spcPct val="110000"/>
              </a:lnSpc>
              <a:spcBef>
                <a:spcPts val="600"/>
              </a:spcBef>
            </a:pPr>
            <a:r>
              <a:rPr lang="en-IN" sz="2200" dirty="0">
                <a:latin typeface="Nirmala UI" panose="020B0502040204020203" pitchFamily="34" charset="0"/>
                <a:cs typeface="Nirmala UI" panose="020B0502040204020203" pitchFamily="34" charset="0"/>
              </a:rPr>
              <a:t>                                                                           </a:t>
            </a:r>
            <a:r>
              <a:rPr lang="hi-IN" sz="2200" dirty="0">
                <a:latin typeface="Nirmala UI" panose="020B0502040204020203" pitchFamily="34" charset="0"/>
                <a:cs typeface="Nirmala UI" panose="020B0502040204020203" pitchFamily="34" charset="0"/>
              </a:rPr>
              <a:t>अथवा</a:t>
            </a:r>
            <a:r>
              <a:rPr lang="en-US" sz="2200" dirty="0">
                <a:latin typeface="Nirmala UI" panose="020B0502040204020203" pitchFamily="34" charset="0"/>
                <a:cs typeface="Nirmala UI" panose="020B0502040204020203" pitchFamily="34" charset="0"/>
              </a:rPr>
              <a:t>  </a:t>
            </a:r>
          </a:p>
          <a:p>
            <a:pPr marL="897895" lvl="1" indent="-448948" algn="just">
              <a:lnSpc>
                <a:spcPct val="110000"/>
              </a:lnSpc>
              <a:spcBef>
                <a:spcPts val="600"/>
              </a:spcBef>
              <a:buClr>
                <a:srgbClr val="B46897"/>
              </a:buClr>
              <a:buFont typeface="Arial"/>
              <a:buChar char="•"/>
            </a:pPr>
            <a:r>
              <a:rPr lang="en-US" sz="2200" dirty="0" err="1">
                <a:latin typeface="Nirmala UI" panose="020B0502040204020203" pitchFamily="34" charset="0"/>
                <a:cs typeface="Nirmala UI" panose="020B0502040204020203" pitchFamily="34" charset="0"/>
              </a:rPr>
              <a:t>नजदीकी</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सूचीबद्ध</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सरकारी</a:t>
            </a:r>
            <a:r>
              <a:rPr lang="en-US" sz="2200" dirty="0">
                <a:latin typeface="Nirmala UI" panose="020B0502040204020203" pitchFamily="34" charset="0"/>
                <a:cs typeface="Nirmala UI" panose="020B0502040204020203" pitchFamily="34" charset="0"/>
              </a:rPr>
              <a:t>/</a:t>
            </a:r>
            <a:r>
              <a:rPr lang="hi-IN" sz="2200" dirty="0">
                <a:latin typeface="Nirmala UI" panose="020B0502040204020203" pitchFamily="34" charset="0"/>
                <a:cs typeface="Nirmala UI" panose="020B0502040204020203" pitchFamily="34" charset="0"/>
              </a:rPr>
              <a:t>निजी</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अस्पताल</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पर</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जाएं</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या</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फिर</a:t>
            </a:r>
            <a:r>
              <a:rPr lang="en-US" sz="2200" dirty="0">
                <a:latin typeface="Nirmala UI" panose="020B0502040204020203" pitchFamily="34" charset="0"/>
                <a:cs typeface="Nirmala UI" panose="020B0502040204020203" pitchFamily="34" charset="0"/>
              </a:rPr>
              <a:t> </a:t>
            </a:r>
          </a:p>
          <a:p>
            <a:pPr marL="897895" lvl="1" indent="-448948" algn="just">
              <a:lnSpc>
                <a:spcPct val="110000"/>
              </a:lnSpc>
              <a:spcBef>
                <a:spcPts val="600"/>
              </a:spcBef>
              <a:buClr>
                <a:srgbClr val="B46897"/>
              </a:buClr>
              <a:buFont typeface="Arial"/>
              <a:buChar char="•"/>
            </a:pPr>
            <a:r>
              <a:rPr lang="en-US" sz="2200" dirty="0" err="1">
                <a:latin typeface="Nirmala UI" panose="020B0502040204020203" pitchFamily="34" charset="0"/>
                <a:cs typeface="Nirmala UI" panose="020B0502040204020203" pitchFamily="34" charset="0"/>
              </a:rPr>
              <a:t>संबधित</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ग्राम</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की</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आशा</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अथवा</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पंचायत</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सहायक</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से</a:t>
            </a:r>
            <a:r>
              <a:rPr lang="en-US" sz="2200" dirty="0">
                <a:latin typeface="Nirmala UI" panose="020B0502040204020203" pitchFamily="34" charset="0"/>
                <a:cs typeface="Nirmala UI" panose="020B0502040204020203" pitchFamily="34" charset="0"/>
              </a:rPr>
              <a:t> </a:t>
            </a:r>
            <a:r>
              <a:rPr lang="en-US" sz="2200" dirty="0" err="1">
                <a:latin typeface="Nirmala UI" panose="020B0502040204020203" pitchFamily="34" charset="0"/>
                <a:cs typeface="Nirmala UI" panose="020B0502040204020203" pitchFamily="34" charset="0"/>
              </a:rPr>
              <a:t>संपर्क</a:t>
            </a:r>
            <a:r>
              <a:rPr lang="en-US" sz="2200" dirty="0">
                <a:latin typeface="Nirmala UI" panose="020B0502040204020203" pitchFamily="34" charset="0"/>
                <a:cs typeface="Nirmala UI" panose="020B0502040204020203" pitchFamily="34" charset="0"/>
              </a:rPr>
              <a:t> </a:t>
            </a:r>
            <a:r>
              <a:rPr lang="hi-IN" sz="2200" dirty="0">
                <a:latin typeface="Nirmala UI" panose="020B0502040204020203" pitchFamily="34" charset="0"/>
                <a:cs typeface="Nirmala UI" panose="020B0502040204020203" pitchFamily="34" charset="0"/>
              </a:rPr>
              <a:t>कर सकते हैं।</a:t>
            </a:r>
            <a:endParaRPr lang="en-US" sz="2200" dirty="0">
              <a:latin typeface="Nirmala UI" panose="020B0502040204020203" pitchFamily="34" charset="0"/>
              <a:cs typeface="Nirmala UI" panose="020B0502040204020203" pitchFamily="34" charset="0"/>
            </a:endParaRPr>
          </a:p>
          <a:p>
            <a:pPr algn="l">
              <a:lnSpc>
                <a:spcPct val="110000"/>
              </a:lnSpc>
              <a:spcBef>
                <a:spcPts val="600"/>
              </a:spcBef>
            </a:pPr>
            <a:endParaRPr lang="en-US" sz="2200" dirty="0">
              <a:latin typeface="Nirmala UI" panose="020B0502040204020203" pitchFamily="34" charset="0"/>
              <a:cs typeface="Nirmala UI" panose="020B0502040204020203" pitchFamily="34" charset="0"/>
            </a:endParaRPr>
          </a:p>
        </p:txBody>
      </p:sp>
      <p:sp>
        <p:nvSpPr>
          <p:cNvPr id="24" name="TextBox 9"/>
          <p:cNvSpPr txBox="1"/>
          <p:nvPr/>
        </p:nvSpPr>
        <p:spPr>
          <a:xfrm>
            <a:off x="7148449" y="4303807"/>
            <a:ext cx="4588280" cy="654025"/>
          </a:xfrm>
          <a:prstGeom prst="rect">
            <a:avLst/>
          </a:prstGeom>
        </p:spPr>
        <p:txBody>
          <a:bodyPr wrap="square" lIns="0" tIns="0" rIns="0" bIns="0" rtlCol="0" anchor="ctr">
            <a:spAutoFit/>
          </a:bodyPr>
          <a:lstStyle/>
          <a:p>
            <a:pPr algn="l">
              <a:lnSpc>
                <a:spcPts val="5102"/>
              </a:lnSpc>
            </a:pPr>
            <a:r>
              <a:rPr lang="en-US" sz="2400" b="1" dirty="0">
                <a:solidFill>
                  <a:srgbClr val="FFCF10"/>
                </a:solidFill>
                <a:latin typeface="Nirmala UI" panose="020B0502040204020203" pitchFamily="34" charset="0"/>
                <a:cs typeface="Nirmala UI" panose="020B0502040204020203" pitchFamily="34" charset="0"/>
                <a:hlinkClick r:id="rId4" tooltip="https://beneficiary.nha.gov.in">
                  <a:extLst>
                    <a:ext uri="{A12FA001-AC4F-418D-AE19-62706E023703}">
                      <ahyp:hlinkClr xmlns="" xmlns:ahyp="http://schemas.microsoft.com/office/drawing/2018/hyperlinkcolor" val="tx"/>
                    </a:ext>
                  </a:extLst>
                </a:hlinkClick>
              </a:rPr>
              <a:t>https://beneficiary.nha.gov.in</a:t>
            </a:r>
          </a:p>
        </p:txBody>
      </p:sp>
      <p:sp>
        <p:nvSpPr>
          <p:cNvPr id="25" name="TextBox 10"/>
          <p:cNvSpPr txBox="1"/>
          <p:nvPr/>
        </p:nvSpPr>
        <p:spPr>
          <a:xfrm>
            <a:off x="4390540" y="4595767"/>
            <a:ext cx="2648188" cy="743793"/>
          </a:xfrm>
          <a:prstGeom prst="rect">
            <a:avLst/>
          </a:prstGeom>
        </p:spPr>
        <p:txBody>
          <a:bodyPr wrap="square" lIns="0" tIns="0" rIns="0" bIns="0" rtlCol="0" anchor="ctr">
            <a:spAutoFit/>
          </a:bodyPr>
          <a:lstStyle/>
          <a:p>
            <a:pPr algn="ctr">
              <a:lnSpc>
                <a:spcPts val="5836"/>
              </a:lnSpc>
              <a:spcBef>
                <a:spcPct val="0"/>
              </a:spcBef>
            </a:pPr>
            <a:r>
              <a:rPr lang="en-US" sz="2400" b="1" i="0" dirty="0">
                <a:solidFill>
                  <a:srgbClr val="FFCF10"/>
                </a:solidFill>
                <a:effectLst/>
                <a:latin typeface="Nirmala UI" panose="020B0502040204020203" pitchFamily="34" charset="0"/>
                <a:cs typeface="Nirmala UI" panose="020B0502040204020203" pitchFamily="34" charset="0"/>
                <a:hlinkClick r:id="rId2">
                  <a:extLst>
                    <a:ext uri="{A12FA001-AC4F-418D-AE19-62706E023703}">
                      <ahyp:hlinkClr xmlns="" xmlns:ahyp="http://schemas.microsoft.com/office/drawing/2018/hyperlinkcolor" val="tx"/>
                    </a:ext>
                  </a:extLst>
                </a:hlinkClick>
              </a:rPr>
              <a:t>Ayushman App</a:t>
            </a:r>
            <a:endParaRPr lang="en-US" sz="2400" b="1" dirty="0">
              <a:solidFill>
                <a:srgbClr val="FFCF10"/>
              </a:solidFill>
              <a:latin typeface="Nirmala UI" panose="020B0502040204020203" pitchFamily="34" charset="0"/>
              <a:cs typeface="Nirmala UI" panose="020B0502040204020203" pitchFamily="34" charset="0"/>
              <a:hlinkClick r:id="rId2" tooltip="https://play.google.com/store/apps/details?id=com.beneficiaryapp&amp;hl=en&amp;gl=US&amp;pli=1">
                <a:extLst>
                  <a:ext uri="{A12FA001-AC4F-418D-AE19-62706E023703}">
                    <ahyp:hlinkClr xmlns="" xmlns:ahyp="http://schemas.microsoft.com/office/drawing/2018/hyperlinkcolor" val="tx"/>
                  </a:ext>
                </a:extLst>
              </a:hlinkClick>
            </a:endParaRPr>
          </a:p>
        </p:txBody>
      </p:sp>
      <p:sp>
        <p:nvSpPr>
          <p:cNvPr id="2" name="Slide Number Placeholder 1"/>
          <p:cNvSpPr>
            <a:spLocks noGrp="1"/>
          </p:cNvSpPr>
          <p:nvPr>
            <p:ph type="sldNum" sz="quarter" idx="12"/>
          </p:nvPr>
        </p:nvSpPr>
        <p:spPr/>
        <p:txBody>
          <a:bodyPr/>
          <a:lstStyle/>
          <a:p>
            <a:fld id="{6BB3D1D1-4F62-4401-BEA1-D46FD3D9336F}" type="slidenum">
              <a:rPr lang="en-IN" smtClean="0"/>
              <a:t>10</a:t>
            </a:fld>
            <a:endParaRPr lang="en-IN"/>
          </a:p>
        </p:txBody>
      </p:sp>
    </p:spTree>
    <p:extLst>
      <p:ext uri="{BB962C8B-B14F-4D97-AF65-F5344CB8AC3E}">
        <p14:creationId xmlns:p14="http://schemas.microsoft.com/office/powerpoint/2010/main" val="23580248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01524" y="1805651"/>
            <a:ext cx="9987023" cy="2835797"/>
          </a:xfrm>
          <a:prstGeom prst="roundRect">
            <a:avLst>
              <a:gd name="adj" fmla="val 11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3"/>
          <p:cNvSpPr txBox="1"/>
          <p:nvPr/>
        </p:nvSpPr>
        <p:spPr>
          <a:xfrm>
            <a:off x="2585774" y="309436"/>
            <a:ext cx="7020452" cy="1127040"/>
          </a:xfrm>
          <a:prstGeom prst="rect">
            <a:avLst/>
          </a:prstGeom>
        </p:spPr>
        <p:txBody>
          <a:bodyPr wrap="square" lIns="0" tIns="0" rIns="0" bIns="0" rtlCol="0" anchor="ctr">
            <a:spAutoFit/>
          </a:bodyPr>
          <a:lstStyle/>
          <a:p>
            <a:pPr algn="ctr">
              <a:lnSpc>
                <a:spcPct val="120000"/>
              </a:lnSpc>
              <a:spcBef>
                <a:spcPct val="0"/>
              </a:spcBef>
            </a:pPr>
            <a:r>
              <a:rPr lang="hi-IN" sz="3200" b="1" dirty="0" smtClean="0">
                <a:solidFill>
                  <a:srgbClr val="086681"/>
                </a:solidFill>
                <a:latin typeface="Nirmala UI" panose="020B0502040204020203" pitchFamily="34" charset="0"/>
                <a:cs typeface="Nirmala UI" panose="020B0502040204020203" pitchFamily="34" charset="0"/>
              </a:rPr>
              <a:t>निजी और सरकारी अस्पतालों का </a:t>
            </a:r>
            <a:r>
              <a:rPr lang="en-IN" sz="3200" b="1" dirty="0" smtClean="0">
                <a:solidFill>
                  <a:srgbClr val="086681"/>
                </a:solidFill>
                <a:latin typeface="Nirmala UI" panose="020B0502040204020203" pitchFamily="34" charset="0"/>
                <a:cs typeface="Nirmala UI" panose="020B0502040204020203" pitchFamily="34" charset="0"/>
              </a:rPr>
              <a:t>Empanelment </a:t>
            </a:r>
            <a:r>
              <a:rPr lang="hi-IN" sz="3200" b="1" dirty="0" smtClean="0">
                <a:solidFill>
                  <a:srgbClr val="086681"/>
                </a:solidFill>
                <a:latin typeface="Nirmala UI" panose="020B0502040204020203" pitchFamily="34" charset="0"/>
                <a:cs typeface="Nirmala UI" panose="020B0502040204020203" pitchFamily="34" charset="0"/>
              </a:rPr>
              <a:t>कैसे होता है।</a:t>
            </a:r>
            <a:endParaRPr lang="en-US" sz="3200" b="1" dirty="0">
              <a:solidFill>
                <a:srgbClr val="086681"/>
              </a:solidFill>
              <a:latin typeface="Nirmala UI" panose="020B0502040204020203" pitchFamily="34" charset="0"/>
              <a:cs typeface="Nirmala UI" panose="020B0502040204020203" pitchFamily="34" charset="0"/>
            </a:endParaRPr>
          </a:p>
        </p:txBody>
      </p:sp>
      <p:sp>
        <p:nvSpPr>
          <p:cNvPr id="7" name="TextBox 3"/>
          <p:cNvSpPr txBox="1"/>
          <p:nvPr/>
        </p:nvSpPr>
        <p:spPr>
          <a:xfrm>
            <a:off x="1564512" y="2067281"/>
            <a:ext cx="8517037" cy="2185214"/>
          </a:xfrm>
          <a:prstGeom prst="rect">
            <a:avLst/>
          </a:prstGeom>
        </p:spPr>
        <p:txBody>
          <a:bodyPr wrap="square" lIns="0" tIns="0" rIns="0" bIns="0" rtlCol="0" anchor="t">
            <a:spAutoFit/>
          </a:bodyPr>
          <a:lstStyle/>
          <a:p>
            <a:pPr marL="571500" indent="-571500">
              <a:lnSpc>
                <a:spcPct val="150000"/>
              </a:lnSpc>
              <a:spcBef>
                <a:spcPts val="1200"/>
              </a:spcBef>
              <a:buClr>
                <a:srgbClr val="086681"/>
              </a:buClr>
              <a:buFont typeface="Arial" panose="020B0604020202020204" pitchFamily="34" charset="0"/>
              <a:buChar char="•"/>
            </a:pPr>
            <a:r>
              <a:rPr lang="en-IN" sz="2200" dirty="0" err="1" smtClean="0">
                <a:latin typeface="Nirmala UI" panose="020B0502040204020203" pitchFamily="34" charset="0"/>
                <a:cs typeface="Nirmala UI" panose="020B0502040204020203" pitchFamily="34" charset="0"/>
              </a:rPr>
              <a:t>PMJAY</a:t>
            </a:r>
            <a:r>
              <a:rPr lang="en-IN" sz="2200" dirty="0" smtClean="0">
                <a:latin typeface="Nirmala UI" panose="020B0502040204020203" pitchFamily="34" charset="0"/>
                <a:cs typeface="Nirmala UI" panose="020B0502040204020203" pitchFamily="34" charset="0"/>
              </a:rPr>
              <a:t> </a:t>
            </a:r>
            <a:r>
              <a:rPr lang="hi-IN" sz="2200" dirty="0" smtClean="0">
                <a:latin typeface="Nirmala UI" panose="020B0502040204020203" pitchFamily="34" charset="0"/>
                <a:cs typeface="Nirmala UI" panose="020B0502040204020203" pitchFamily="34" charset="0"/>
              </a:rPr>
              <a:t>के तहत लाभार्थियों को बेहतर इलाज मिले इसके लिए सरकारी और निजी अस्पतालों को सूचीबद्ध किया गया है।</a:t>
            </a:r>
          </a:p>
          <a:p>
            <a:pPr marL="571500" indent="-571500">
              <a:lnSpc>
                <a:spcPct val="150000"/>
              </a:lnSpc>
              <a:spcBef>
                <a:spcPts val="1200"/>
              </a:spcBef>
              <a:buClr>
                <a:srgbClr val="086681"/>
              </a:buClr>
              <a:buFont typeface="Arial" panose="020B0604020202020204" pitchFamily="34" charset="0"/>
              <a:buChar char="•"/>
            </a:pPr>
            <a:r>
              <a:rPr lang="hi-IN" sz="2200" dirty="0" smtClean="0">
                <a:latin typeface="Nirmala UI" panose="020B0502040204020203" pitchFamily="34" charset="0"/>
                <a:cs typeface="Nirmala UI" panose="020B0502040204020203" pitchFamily="34" charset="0"/>
              </a:rPr>
              <a:t>सूचीबद्ध अस्पतालों में मिलने वाली सुविधाओं पर विशेष ध्यान दिया गया है ताकि लाभार्थियों को गुणवत्तापूर्ण कैशलेस उपचार मिल सके। </a:t>
            </a:r>
            <a:endParaRPr lang="en-US" sz="2200" b="1" dirty="0">
              <a:latin typeface="Nirmala UI" panose="020B0502040204020203" pitchFamily="34" charset="0"/>
              <a:cs typeface="Nirmala UI" panose="020B0502040204020203" pitchFamily="34" charset="0"/>
            </a:endParaRPr>
          </a:p>
        </p:txBody>
      </p:sp>
      <p:sp>
        <p:nvSpPr>
          <p:cNvPr id="5" name="Freeform 6"/>
          <p:cNvSpPr/>
          <p:nvPr/>
        </p:nvSpPr>
        <p:spPr>
          <a:xfrm>
            <a:off x="8181233" y="3981692"/>
            <a:ext cx="3092510" cy="2419108"/>
          </a:xfrm>
          <a:custGeom>
            <a:avLst/>
            <a:gdLst/>
            <a:ahLst/>
            <a:cxnLst/>
            <a:rect l="l" t="t" r="r" b="b"/>
            <a:pathLst>
              <a:path w="5401289" h="4114800">
                <a:moveTo>
                  <a:pt x="0" y="0"/>
                </a:moveTo>
                <a:lnTo>
                  <a:pt x="5401289" y="0"/>
                </a:lnTo>
                <a:lnTo>
                  <a:pt x="5401289" y="4114800"/>
                </a:lnTo>
                <a:lnTo>
                  <a:pt x="0" y="41148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IN"/>
          </a:p>
        </p:txBody>
      </p:sp>
      <p:sp>
        <p:nvSpPr>
          <p:cNvPr id="2" name="Slide Number Placeholder 1"/>
          <p:cNvSpPr>
            <a:spLocks noGrp="1"/>
          </p:cNvSpPr>
          <p:nvPr>
            <p:ph type="sldNum" sz="quarter" idx="12"/>
          </p:nvPr>
        </p:nvSpPr>
        <p:spPr/>
        <p:txBody>
          <a:bodyPr/>
          <a:lstStyle/>
          <a:p>
            <a:fld id="{6BB3D1D1-4F62-4401-BEA1-D46FD3D9336F}" type="slidenum">
              <a:rPr lang="en-IN" smtClean="0"/>
              <a:t>11</a:t>
            </a:fld>
            <a:endParaRPr lang="en-IN"/>
          </a:p>
        </p:txBody>
      </p:sp>
    </p:spTree>
    <p:extLst>
      <p:ext uri="{BB962C8B-B14F-4D97-AF65-F5344CB8AC3E}">
        <p14:creationId xmlns:p14="http://schemas.microsoft.com/office/powerpoint/2010/main" val="39115240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1365924" y="264551"/>
            <a:ext cx="9706540" cy="499176"/>
          </a:xfrm>
          <a:prstGeom prst="rect">
            <a:avLst/>
          </a:prstGeom>
        </p:spPr>
        <p:txBody>
          <a:bodyPr wrap="square" lIns="0" tIns="0" rIns="0" bIns="0" rtlCol="0" anchor="ctr">
            <a:spAutoFit/>
          </a:bodyPr>
          <a:lstStyle/>
          <a:p>
            <a:pPr algn="ctr">
              <a:lnSpc>
                <a:spcPct val="110000"/>
              </a:lnSpc>
              <a:spcBef>
                <a:spcPct val="0"/>
              </a:spcBef>
            </a:pPr>
            <a:r>
              <a:rPr lang="en-IN" sz="3200" b="1" dirty="0" smtClean="0">
                <a:solidFill>
                  <a:srgbClr val="532A41"/>
                </a:solidFill>
                <a:latin typeface="Nirmala UI" panose="020B0502040204020203" pitchFamily="34" charset="0"/>
                <a:cs typeface="+mj-cs"/>
              </a:rPr>
              <a:t>Empanelment of Hospital</a:t>
            </a:r>
            <a:endParaRPr lang="en-US" sz="3200" b="1" dirty="0">
              <a:solidFill>
                <a:srgbClr val="532A41"/>
              </a:solidFill>
              <a:latin typeface="Nirmala UI" panose="020B0502040204020203" pitchFamily="34" charset="0"/>
              <a:cs typeface="+mj-cs"/>
            </a:endParaRPr>
          </a:p>
        </p:txBody>
      </p:sp>
      <p:pic>
        <p:nvPicPr>
          <p:cNvPr id="11" name="Picture 10">
            <a:extLst>
              <a:ext uri="{FF2B5EF4-FFF2-40B4-BE49-F238E27FC236}">
                <a16:creationId xmlns:a16="http://schemas.microsoft.com/office/drawing/2014/main" id="{71F33A1A-04B7-4B9E-9384-4E40547CB138}"/>
              </a:ext>
            </a:extLst>
          </p:cNvPr>
          <p:cNvPicPr>
            <a:picLocks noChangeAspect="1"/>
          </p:cNvPicPr>
          <p:nvPr/>
        </p:nvPicPr>
        <p:blipFill rotWithShape="1">
          <a:blip r:embed="rId2">
            <a:extLst>
              <a:ext uri="{28A0092B-C50C-407E-A947-70E740481C1C}">
                <a14:useLocalDpi xmlns:a14="http://schemas.microsoft.com/office/drawing/2010/main" val="0"/>
              </a:ext>
            </a:extLst>
          </a:blip>
          <a:srcRect l="23426" t="17340" r="29858" b="14932"/>
          <a:stretch/>
        </p:blipFill>
        <p:spPr>
          <a:xfrm>
            <a:off x="2816864" y="988228"/>
            <a:ext cx="6804660" cy="5686892"/>
          </a:xfrm>
          <a:prstGeom prst="rect">
            <a:avLst/>
          </a:prstGeom>
        </p:spPr>
      </p:pic>
      <p:sp>
        <p:nvSpPr>
          <p:cNvPr id="2" name="Slide Number Placeholder 1"/>
          <p:cNvSpPr>
            <a:spLocks noGrp="1"/>
          </p:cNvSpPr>
          <p:nvPr>
            <p:ph type="sldNum" sz="quarter" idx="12"/>
          </p:nvPr>
        </p:nvSpPr>
        <p:spPr/>
        <p:txBody>
          <a:bodyPr/>
          <a:lstStyle/>
          <a:p>
            <a:fld id="{6BB3D1D1-4F62-4401-BEA1-D46FD3D9336F}" type="slidenum">
              <a:rPr lang="en-IN" smtClean="0"/>
              <a:t>12</a:t>
            </a:fld>
            <a:endParaRPr lang="en-IN"/>
          </a:p>
        </p:txBody>
      </p:sp>
    </p:spTree>
    <p:extLst>
      <p:ext uri="{BB962C8B-B14F-4D97-AF65-F5344CB8AC3E}">
        <p14:creationId xmlns:p14="http://schemas.microsoft.com/office/powerpoint/2010/main" val="141514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1366043" y="5455919"/>
            <a:ext cx="9459914" cy="1097281"/>
          </a:xfrm>
          <a:prstGeom prst="roundRect">
            <a:avLst/>
          </a:prstGeom>
          <a:solidFill>
            <a:srgbClr val="0866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3"/>
          <p:cNvSpPr txBox="1"/>
          <p:nvPr/>
        </p:nvSpPr>
        <p:spPr>
          <a:xfrm>
            <a:off x="1492823" y="308919"/>
            <a:ext cx="9706540" cy="436786"/>
          </a:xfrm>
          <a:prstGeom prst="rect">
            <a:avLst/>
          </a:prstGeom>
        </p:spPr>
        <p:txBody>
          <a:bodyPr wrap="square" lIns="0" tIns="0" rIns="0" bIns="0" rtlCol="0" anchor="ctr">
            <a:spAutoFit/>
          </a:bodyPr>
          <a:lstStyle/>
          <a:p>
            <a:pPr algn="ctr">
              <a:lnSpc>
                <a:spcPct val="110000"/>
              </a:lnSpc>
              <a:spcBef>
                <a:spcPct val="0"/>
              </a:spcBef>
            </a:pPr>
            <a:r>
              <a:rPr lang="en-IN" sz="2800" b="1" dirty="0" err="1" smtClean="0">
                <a:solidFill>
                  <a:srgbClr val="532A41"/>
                </a:solidFill>
                <a:latin typeface="Nirmala UI" panose="020B0502040204020203" pitchFamily="34" charset="0"/>
                <a:cs typeface="Nirmala UI" panose="020B0502040204020203" pitchFamily="34" charset="0"/>
              </a:rPr>
              <a:t>PMJAY</a:t>
            </a:r>
            <a:r>
              <a:rPr lang="en-IN" sz="2800" b="1" dirty="0" smtClean="0">
                <a:solidFill>
                  <a:srgbClr val="532A41"/>
                </a:solidFill>
                <a:latin typeface="Nirmala UI" panose="020B0502040204020203" pitchFamily="34" charset="0"/>
                <a:cs typeface="Nirmala UI" panose="020B0502040204020203" pitchFamily="34" charset="0"/>
              </a:rPr>
              <a:t> </a:t>
            </a:r>
            <a:r>
              <a:rPr lang="hi-IN" sz="2800" b="1" dirty="0" smtClean="0">
                <a:solidFill>
                  <a:srgbClr val="532A41"/>
                </a:solidFill>
                <a:latin typeface="Nirmala UI" panose="020B0502040204020203" pitchFamily="34" charset="0"/>
                <a:cs typeface="Nirmala UI" panose="020B0502040204020203" pitchFamily="34" charset="0"/>
              </a:rPr>
              <a:t>के लाभार्थी अस्पतालों की सूची कहाँ देख सकतें हैं </a:t>
            </a:r>
            <a:endParaRPr lang="en-US" sz="2800" b="1" dirty="0">
              <a:solidFill>
                <a:srgbClr val="532A41"/>
              </a:solidFill>
              <a:latin typeface="Nirmala UI" panose="020B0502040204020203" pitchFamily="34" charset="0"/>
              <a:cs typeface="Nirmala UI" panose="020B0502040204020203" pitchFamily="34" charset="0"/>
            </a:endParaRPr>
          </a:p>
        </p:txBody>
      </p:sp>
      <p:grpSp>
        <p:nvGrpSpPr>
          <p:cNvPr id="13" name="Group 12"/>
          <p:cNvGrpSpPr/>
          <p:nvPr/>
        </p:nvGrpSpPr>
        <p:grpSpPr>
          <a:xfrm>
            <a:off x="0" y="937289"/>
            <a:ext cx="10688320" cy="4295112"/>
            <a:chOff x="0" y="1885277"/>
            <a:chExt cx="14945142" cy="6457642"/>
          </a:xfrm>
        </p:grpSpPr>
        <p:sp>
          <p:nvSpPr>
            <p:cNvPr id="18" name="Freeform 5">
              <a:hlinkClick r:id="rId2"/>
            </p:cNvPr>
            <p:cNvSpPr/>
            <p:nvPr/>
          </p:nvSpPr>
          <p:spPr>
            <a:xfrm>
              <a:off x="2681420" y="2146044"/>
              <a:ext cx="12263722" cy="6196875"/>
            </a:xfrm>
            <a:custGeom>
              <a:avLst/>
              <a:gdLst/>
              <a:ahLst/>
              <a:cxnLst/>
              <a:rect l="l" t="t" r="r" b="b"/>
              <a:pathLst>
                <a:path w="12263722" h="6196875">
                  <a:moveTo>
                    <a:pt x="0" y="0"/>
                  </a:moveTo>
                  <a:lnTo>
                    <a:pt x="12263722" y="0"/>
                  </a:lnTo>
                  <a:lnTo>
                    <a:pt x="12263722" y="6196875"/>
                  </a:lnTo>
                  <a:lnTo>
                    <a:pt x="0" y="6196875"/>
                  </a:lnTo>
                  <a:lnTo>
                    <a:pt x="0" y="0"/>
                  </a:lnTo>
                  <a:close/>
                </a:path>
              </a:pathLst>
            </a:custGeom>
            <a:blipFill>
              <a:blip r:embed="rId3"/>
              <a:stretch>
                <a:fillRect t="-5145" r="-787" b="-7051"/>
              </a:stretch>
            </a:blipFill>
          </p:spPr>
          <p:txBody>
            <a:bodyPr/>
            <a:lstStyle/>
            <a:p>
              <a:endParaRPr lang="en-IN"/>
            </a:p>
          </p:txBody>
        </p:sp>
        <p:sp>
          <p:nvSpPr>
            <p:cNvPr id="20" name="Freeform 6"/>
            <p:cNvSpPr/>
            <p:nvPr/>
          </p:nvSpPr>
          <p:spPr>
            <a:xfrm>
              <a:off x="3678167" y="2228515"/>
              <a:ext cx="1886083" cy="426726"/>
            </a:xfrm>
            <a:custGeom>
              <a:avLst/>
              <a:gdLst/>
              <a:ahLst/>
              <a:cxnLst/>
              <a:rect l="l" t="t" r="r" b="b"/>
              <a:pathLst>
                <a:path w="1886083" h="426726">
                  <a:moveTo>
                    <a:pt x="0" y="0"/>
                  </a:moveTo>
                  <a:lnTo>
                    <a:pt x="1886083" y="0"/>
                  </a:lnTo>
                  <a:lnTo>
                    <a:pt x="1886083" y="426726"/>
                  </a:lnTo>
                  <a:lnTo>
                    <a:pt x="0" y="426726"/>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a:ln w="9525" cap="sq">
              <a:solidFill>
                <a:srgbClr val="D13123"/>
              </a:solidFill>
              <a:prstDash val="solid"/>
              <a:miter/>
            </a:ln>
          </p:spPr>
          <p:txBody>
            <a:bodyPr/>
            <a:lstStyle/>
            <a:p>
              <a:endParaRPr lang="en-IN"/>
            </a:p>
          </p:txBody>
        </p:sp>
        <p:grpSp>
          <p:nvGrpSpPr>
            <p:cNvPr id="21" name="Group 7"/>
            <p:cNvGrpSpPr/>
            <p:nvPr/>
          </p:nvGrpSpPr>
          <p:grpSpPr>
            <a:xfrm>
              <a:off x="0" y="1885277"/>
              <a:ext cx="3678166" cy="1113203"/>
              <a:chOff x="0" y="0"/>
              <a:chExt cx="3615036" cy="812800"/>
            </a:xfrm>
          </p:grpSpPr>
          <p:sp>
            <p:nvSpPr>
              <p:cNvPr id="22" name="Freeform 8"/>
              <p:cNvSpPr/>
              <p:nvPr/>
            </p:nvSpPr>
            <p:spPr>
              <a:xfrm>
                <a:off x="0" y="0"/>
                <a:ext cx="3615036" cy="812800"/>
              </a:xfrm>
              <a:custGeom>
                <a:avLst/>
                <a:gdLst/>
                <a:ahLst/>
                <a:cxnLst/>
                <a:rect l="l" t="t" r="r" b="b"/>
                <a:pathLst>
                  <a:path w="3615036" h="812800">
                    <a:moveTo>
                      <a:pt x="3615036" y="406400"/>
                    </a:moveTo>
                    <a:lnTo>
                      <a:pt x="3208637" y="0"/>
                    </a:lnTo>
                    <a:lnTo>
                      <a:pt x="3208637" y="203200"/>
                    </a:lnTo>
                    <a:lnTo>
                      <a:pt x="0" y="203200"/>
                    </a:lnTo>
                    <a:lnTo>
                      <a:pt x="0" y="609600"/>
                    </a:lnTo>
                    <a:lnTo>
                      <a:pt x="3208637" y="609600"/>
                    </a:lnTo>
                    <a:lnTo>
                      <a:pt x="3208637" y="812800"/>
                    </a:lnTo>
                    <a:lnTo>
                      <a:pt x="3615036" y="406400"/>
                    </a:lnTo>
                    <a:close/>
                  </a:path>
                </a:pathLst>
              </a:custGeom>
              <a:gradFill rotWithShape="1">
                <a:gsLst>
                  <a:gs pos="0">
                    <a:srgbClr val="8C52FF">
                      <a:alpha val="100000"/>
                    </a:srgbClr>
                  </a:gs>
                  <a:gs pos="100000">
                    <a:srgbClr val="5CE1E6">
                      <a:alpha val="100000"/>
                    </a:srgbClr>
                  </a:gs>
                </a:gsLst>
                <a:lin ang="0"/>
              </a:gradFill>
            </p:spPr>
            <p:txBody>
              <a:bodyPr/>
              <a:lstStyle/>
              <a:p>
                <a:endParaRPr lang="en-IN"/>
              </a:p>
            </p:txBody>
          </p:sp>
          <p:sp>
            <p:nvSpPr>
              <p:cNvPr id="23" name="TextBox 9"/>
              <p:cNvSpPr txBox="1"/>
              <p:nvPr/>
            </p:nvSpPr>
            <p:spPr>
              <a:xfrm>
                <a:off x="0" y="165100"/>
                <a:ext cx="3513436" cy="444500"/>
              </a:xfrm>
              <a:prstGeom prst="rect">
                <a:avLst/>
              </a:prstGeom>
            </p:spPr>
            <p:txBody>
              <a:bodyPr lIns="50800" tIns="50800" rIns="50800" bIns="50800" rtlCol="0" anchor="ctr"/>
              <a:lstStyle/>
              <a:p>
                <a:pPr algn="ctr">
                  <a:lnSpc>
                    <a:spcPts val="2659"/>
                  </a:lnSpc>
                  <a:spcBef>
                    <a:spcPct val="0"/>
                  </a:spcBef>
                </a:pPr>
                <a:endParaRPr/>
              </a:p>
            </p:txBody>
          </p:sp>
        </p:grpSp>
      </p:grpSp>
      <p:sp>
        <p:nvSpPr>
          <p:cNvPr id="24" name="TextBox 10"/>
          <p:cNvSpPr txBox="1"/>
          <p:nvPr/>
        </p:nvSpPr>
        <p:spPr>
          <a:xfrm>
            <a:off x="1430209" y="5602810"/>
            <a:ext cx="9331583" cy="800219"/>
          </a:xfrm>
          <a:prstGeom prst="rect">
            <a:avLst/>
          </a:prstGeom>
        </p:spPr>
        <p:txBody>
          <a:bodyPr wrap="square" lIns="0" tIns="0" rIns="0" bIns="0" rtlCol="0" anchor="t">
            <a:spAutoFit/>
          </a:bodyPr>
          <a:lstStyle/>
          <a:p>
            <a:pPr algn="ctr">
              <a:lnSpc>
                <a:spcPct val="130000"/>
              </a:lnSpc>
              <a:spcBef>
                <a:spcPct val="0"/>
              </a:spcBef>
            </a:pPr>
            <a:r>
              <a:rPr lang="en-US" sz="2000" b="1" dirty="0" err="1" smtClean="0">
                <a:solidFill>
                  <a:srgbClr val="FFFFFF"/>
                </a:solidFill>
                <a:latin typeface="Nirmala UI" panose="020B0502040204020203" pitchFamily="34" charset="0"/>
                <a:cs typeface="Nirmala UI" panose="020B0502040204020203" pitchFamily="34" charset="0"/>
              </a:rPr>
              <a:t>लाभार्थी</a:t>
            </a:r>
            <a:r>
              <a:rPr lang="en-US" sz="2000" b="1" dirty="0" smtClean="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समेत</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आम</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जनता</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की</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जानकारी</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और</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सहूलियत</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के</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लिए</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आयुष्मान</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आबद्ध</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निजी</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और</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सरकारी</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अस्पतालों</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की</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सूची</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हमारी</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वेबसाइट</a:t>
            </a:r>
            <a:r>
              <a:rPr lang="en-US" sz="2000" b="1" dirty="0">
                <a:solidFill>
                  <a:srgbClr val="FFFFFF"/>
                </a:solidFill>
                <a:latin typeface="Nirmala UI" panose="020B0502040204020203" pitchFamily="34" charset="0"/>
                <a:cs typeface="Nirmala UI" panose="020B0502040204020203" pitchFamily="34" charset="0"/>
              </a:rPr>
              <a:t> </a:t>
            </a:r>
            <a:r>
              <a:rPr lang="en-US" sz="2000" b="1" i="0" dirty="0">
                <a:solidFill>
                  <a:srgbClr val="FFCF10"/>
                </a:solidFill>
                <a:effectLst/>
                <a:latin typeface="Nirmala UI" panose="020B0502040204020203" pitchFamily="34" charset="0"/>
                <a:cs typeface="Nirmala UI" panose="020B0502040204020203" pitchFamily="34" charset="0"/>
              </a:rPr>
              <a:t>https://ayushmanu﻿p.in/</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पर</a:t>
            </a:r>
            <a:r>
              <a:rPr lang="en-US" sz="2000" b="1" dirty="0">
                <a:solidFill>
                  <a:srgbClr val="FFFFFF"/>
                </a:solidFill>
                <a:latin typeface="Nirmala UI" panose="020B0502040204020203" pitchFamily="34" charset="0"/>
                <a:cs typeface="Nirmala UI" panose="020B0502040204020203" pitchFamily="34" charset="0"/>
              </a:rPr>
              <a:t> </a:t>
            </a:r>
            <a:r>
              <a:rPr lang="en-US" sz="2000" b="1" dirty="0" err="1">
                <a:solidFill>
                  <a:srgbClr val="FFFFFF"/>
                </a:solidFill>
                <a:latin typeface="Nirmala UI" panose="020B0502040204020203" pitchFamily="34" charset="0"/>
                <a:cs typeface="Nirmala UI" panose="020B0502040204020203" pitchFamily="34" charset="0"/>
              </a:rPr>
              <a:t>जाएं</a:t>
            </a:r>
            <a:r>
              <a:rPr lang="en-US" sz="2000" b="1" dirty="0">
                <a:solidFill>
                  <a:srgbClr val="FFFFFF"/>
                </a:solidFill>
                <a:latin typeface="Nirmala UI" panose="020B0502040204020203" pitchFamily="34" charset="0"/>
                <a:cs typeface="Nirmala UI" panose="020B0502040204020203" pitchFamily="34" charset="0"/>
              </a:rPr>
              <a:t>। </a:t>
            </a:r>
          </a:p>
        </p:txBody>
      </p:sp>
      <p:sp>
        <p:nvSpPr>
          <p:cNvPr id="2" name="Slide Number Placeholder 1"/>
          <p:cNvSpPr>
            <a:spLocks noGrp="1"/>
          </p:cNvSpPr>
          <p:nvPr>
            <p:ph type="sldNum" sz="quarter" idx="12"/>
          </p:nvPr>
        </p:nvSpPr>
        <p:spPr/>
        <p:txBody>
          <a:bodyPr/>
          <a:lstStyle/>
          <a:p>
            <a:fld id="{6BB3D1D1-4F62-4401-BEA1-D46FD3D9336F}" type="slidenum">
              <a:rPr lang="en-IN" smtClean="0"/>
              <a:t>13</a:t>
            </a:fld>
            <a:endParaRPr lang="en-IN"/>
          </a:p>
        </p:txBody>
      </p:sp>
    </p:spTree>
    <p:extLst>
      <p:ext uri="{BB962C8B-B14F-4D97-AF65-F5344CB8AC3E}">
        <p14:creationId xmlns:p14="http://schemas.microsoft.com/office/powerpoint/2010/main" val="3055389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83489" y="1103701"/>
            <a:ext cx="9225022" cy="1356850"/>
          </a:xfrm>
          <a:prstGeom prst="roundRect">
            <a:avLst>
              <a:gd name="adj" fmla="val 44818"/>
            </a:avLst>
          </a:prstGeom>
          <a:solidFill>
            <a:srgbClr val="0866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3"/>
          <p:cNvSpPr txBox="1"/>
          <p:nvPr/>
        </p:nvSpPr>
        <p:spPr>
          <a:xfrm>
            <a:off x="1365924" y="264551"/>
            <a:ext cx="9706540" cy="499176"/>
          </a:xfrm>
          <a:prstGeom prst="rect">
            <a:avLst/>
          </a:prstGeom>
        </p:spPr>
        <p:txBody>
          <a:bodyPr wrap="square" lIns="0" tIns="0" rIns="0" bIns="0" rtlCol="0" anchor="ctr">
            <a:spAutoFit/>
          </a:bodyPr>
          <a:lstStyle/>
          <a:p>
            <a:pPr algn="ctr">
              <a:lnSpc>
                <a:spcPct val="110000"/>
              </a:lnSpc>
              <a:spcBef>
                <a:spcPct val="0"/>
              </a:spcBef>
            </a:pPr>
            <a:r>
              <a:rPr lang="en-IN" sz="3200" b="1" dirty="0" smtClean="0">
                <a:solidFill>
                  <a:srgbClr val="532A41"/>
                </a:solidFill>
                <a:latin typeface="Nirmala UI" panose="020B0502040204020203" pitchFamily="34" charset="0"/>
                <a:cs typeface="+mj-cs"/>
              </a:rPr>
              <a:t>Transaction Management System (TMS)</a:t>
            </a:r>
            <a:endParaRPr lang="en-US" sz="3200" b="1" dirty="0">
              <a:solidFill>
                <a:srgbClr val="532A41"/>
              </a:solidFill>
              <a:latin typeface="Nirmala UI" panose="020B0502040204020203" pitchFamily="34" charset="0"/>
              <a:cs typeface="+mj-cs"/>
            </a:endParaRPr>
          </a:p>
        </p:txBody>
      </p:sp>
      <p:sp>
        <p:nvSpPr>
          <p:cNvPr id="4" name="TextBox 3"/>
          <p:cNvSpPr txBox="1"/>
          <p:nvPr/>
        </p:nvSpPr>
        <p:spPr>
          <a:xfrm>
            <a:off x="1749548" y="1262720"/>
            <a:ext cx="8692904" cy="952568"/>
          </a:xfrm>
          <a:prstGeom prst="rect">
            <a:avLst/>
          </a:prstGeom>
        </p:spPr>
        <p:txBody>
          <a:bodyPr wrap="square" lIns="0" tIns="0" rIns="0" bIns="0" rtlCol="0" anchor="t">
            <a:spAutoFit/>
          </a:bodyPr>
          <a:lstStyle/>
          <a:p>
            <a:pPr algn="ctr">
              <a:lnSpc>
                <a:spcPct val="150000"/>
              </a:lnSpc>
              <a:spcBef>
                <a:spcPct val="0"/>
              </a:spcBef>
            </a:pPr>
            <a:r>
              <a:rPr lang="en-IN" sz="2200" b="1" dirty="0" smtClean="0">
                <a:solidFill>
                  <a:schemeClr val="bg1"/>
                </a:solidFill>
                <a:latin typeface="Nirmala UI" panose="020B0502040204020203" pitchFamily="34" charset="0"/>
                <a:cs typeface="Nirmala UI" panose="020B0502040204020203" pitchFamily="34" charset="0"/>
              </a:rPr>
              <a:t>TMS </a:t>
            </a:r>
            <a:r>
              <a:rPr lang="hi-IN" sz="2200" b="1" dirty="0" smtClean="0">
                <a:solidFill>
                  <a:schemeClr val="bg1"/>
                </a:solidFill>
                <a:latin typeface="Nirmala UI" panose="020B0502040204020203" pitchFamily="34" charset="0"/>
                <a:cs typeface="Nirmala UI" panose="020B0502040204020203" pitchFamily="34" charset="0"/>
              </a:rPr>
              <a:t>के माध्यम से मरीज़ों का </a:t>
            </a:r>
            <a:r>
              <a:rPr lang="en-IN" sz="2200" b="1" dirty="0" err="1" smtClean="0">
                <a:solidFill>
                  <a:schemeClr val="bg1"/>
                </a:solidFill>
                <a:latin typeface="Nirmala UI" panose="020B0502040204020203" pitchFamily="34" charset="0"/>
                <a:cs typeface="Nirmala UI" panose="020B0502040204020203" pitchFamily="34" charset="0"/>
              </a:rPr>
              <a:t>preauth</a:t>
            </a:r>
            <a:r>
              <a:rPr lang="en-IN" sz="2200" b="1" dirty="0" smtClean="0">
                <a:solidFill>
                  <a:schemeClr val="bg1"/>
                </a:solidFill>
                <a:latin typeface="Nirmala UI" panose="020B0502040204020203" pitchFamily="34" charset="0"/>
                <a:cs typeface="Nirmala UI" panose="020B0502040204020203" pitchFamily="34" charset="0"/>
              </a:rPr>
              <a:t>, </a:t>
            </a:r>
            <a:r>
              <a:rPr lang="hi-IN" sz="2200" b="1" dirty="0" smtClean="0">
                <a:solidFill>
                  <a:schemeClr val="bg1"/>
                </a:solidFill>
                <a:latin typeface="Nirmala UI" panose="020B0502040204020203" pitchFamily="34" charset="0"/>
                <a:cs typeface="Nirmala UI" panose="020B0502040204020203" pitchFamily="34" charset="0"/>
              </a:rPr>
              <a:t>डाटा, भर्ती करना, इलाज़ और डिस्चार्ज के साथ ही हॉस्पिटल्स द्वारा क्लेम और सेटलमेंट भी किया जाता है। </a:t>
            </a:r>
            <a:endParaRPr lang="en-US" sz="2200" b="1" dirty="0">
              <a:solidFill>
                <a:schemeClr val="bg1"/>
              </a:solidFill>
              <a:latin typeface="Nirmala UI" panose="020B0502040204020203" pitchFamily="34" charset="0"/>
              <a:cs typeface="Nirmala UI" panose="020B0502040204020203" pitchFamily="34" charset="0"/>
            </a:endParaRPr>
          </a:p>
        </p:txBody>
      </p:sp>
      <p:sp>
        <p:nvSpPr>
          <p:cNvPr id="5" name="Freeform 4"/>
          <p:cNvSpPr/>
          <p:nvPr/>
        </p:nvSpPr>
        <p:spPr>
          <a:xfrm>
            <a:off x="3217143" y="2893671"/>
            <a:ext cx="5757714" cy="3216475"/>
          </a:xfrm>
          <a:custGeom>
            <a:avLst/>
            <a:gdLst/>
            <a:ahLst/>
            <a:cxnLst/>
            <a:rect l="l" t="t" r="r" b="b"/>
            <a:pathLst>
              <a:path w="10880481" h="6172200">
                <a:moveTo>
                  <a:pt x="0" y="0"/>
                </a:moveTo>
                <a:lnTo>
                  <a:pt x="10880481" y="0"/>
                </a:lnTo>
                <a:lnTo>
                  <a:pt x="10880481" y="6172200"/>
                </a:lnTo>
                <a:lnTo>
                  <a:pt x="0" y="617220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IN"/>
          </a:p>
        </p:txBody>
      </p:sp>
      <p:sp>
        <p:nvSpPr>
          <p:cNvPr id="2" name="Slide Number Placeholder 1"/>
          <p:cNvSpPr>
            <a:spLocks noGrp="1"/>
          </p:cNvSpPr>
          <p:nvPr>
            <p:ph type="sldNum" sz="quarter" idx="12"/>
          </p:nvPr>
        </p:nvSpPr>
        <p:spPr/>
        <p:txBody>
          <a:bodyPr/>
          <a:lstStyle/>
          <a:p>
            <a:fld id="{6BB3D1D1-4F62-4401-BEA1-D46FD3D9336F}" type="slidenum">
              <a:rPr lang="en-IN" smtClean="0"/>
              <a:t>14</a:t>
            </a:fld>
            <a:endParaRPr lang="en-IN"/>
          </a:p>
        </p:txBody>
      </p:sp>
    </p:spTree>
    <p:extLst>
      <p:ext uri="{BB962C8B-B14F-4D97-AF65-F5344CB8AC3E}">
        <p14:creationId xmlns:p14="http://schemas.microsoft.com/office/powerpoint/2010/main" val="35946180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1495" y="960699"/>
            <a:ext cx="11655706" cy="5683169"/>
          </a:xfrm>
          <a:prstGeom prst="roundRect">
            <a:avLst>
              <a:gd name="adj" fmla="val 97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3"/>
          <p:cNvSpPr txBox="1"/>
          <p:nvPr/>
        </p:nvSpPr>
        <p:spPr>
          <a:xfrm>
            <a:off x="1365924" y="230497"/>
            <a:ext cx="9706540" cy="499176"/>
          </a:xfrm>
          <a:prstGeom prst="rect">
            <a:avLst/>
          </a:prstGeom>
        </p:spPr>
        <p:txBody>
          <a:bodyPr wrap="square" lIns="0" tIns="0" rIns="0" bIns="0" rtlCol="0" anchor="ctr">
            <a:spAutoFit/>
          </a:bodyPr>
          <a:lstStyle/>
          <a:p>
            <a:pPr algn="ctr">
              <a:lnSpc>
                <a:spcPct val="110000"/>
              </a:lnSpc>
              <a:spcBef>
                <a:spcPct val="0"/>
              </a:spcBef>
            </a:pPr>
            <a:r>
              <a:rPr lang="en-US" sz="3200" b="1" dirty="0" smtClean="0">
                <a:solidFill>
                  <a:srgbClr val="086681"/>
                </a:solidFill>
                <a:latin typeface="Nirmala UI" panose="020B0502040204020203" pitchFamily="34" charset="0"/>
                <a:cs typeface="+mj-cs"/>
              </a:rPr>
              <a:t>Process flow of Claim Adjudication-TMS </a:t>
            </a:r>
            <a:endParaRPr lang="en-US" sz="3200" b="1" dirty="0">
              <a:solidFill>
                <a:srgbClr val="086681"/>
              </a:solidFill>
              <a:latin typeface="Nirmala UI" panose="020B0502040204020203" pitchFamily="34" charset="0"/>
              <a:cs typeface="+mj-cs"/>
            </a:endParaRPr>
          </a:p>
        </p:txBody>
      </p:sp>
      <p:grpSp>
        <p:nvGrpSpPr>
          <p:cNvPr id="9" name="Group 8"/>
          <p:cNvGrpSpPr/>
          <p:nvPr/>
        </p:nvGrpSpPr>
        <p:grpSpPr>
          <a:xfrm>
            <a:off x="335667" y="1134318"/>
            <a:ext cx="11435786" cy="5602147"/>
            <a:chOff x="30821" y="922089"/>
            <a:chExt cx="18257179" cy="9313023"/>
          </a:xfrm>
        </p:grpSpPr>
        <p:pic>
          <p:nvPicPr>
            <p:cNvPr id="10" name="image7.jpeg" descr="A diagram of a medical procedure&#10;&#10;Description automatically generated with medium confidence">
              <a:extLst>
                <a:ext uri="{FF2B5EF4-FFF2-40B4-BE49-F238E27FC236}">
                  <a16:creationId xmlns:a16="http://schemas.microsoft.com/office/drawing/2014/main" id="{E5A87C66-3118-54DC-F800-696136862A5E}"/>
                </a:ext>
              </a:extLst>
            </p:cNvPr>
            <p:cNvPicPr>
              <a:picLocks noChangeAspect="1"/>
            </p:cNvPicPr>
            <p:nvPr/>
          </p:nvPicPr>
          <p:blipFill rotWithShape="1">
            <a:blip r:embed="rId2" cstate="print"/>
            <a:srcRect r="1911" b="68377"/>
            <a:stretch/>
          </p:blipFill>
          <p:spPr>
            <a:xfrm>
              <a:off x="400691" y="1001719"/>
              <a:ext cx="17850378" cy="2704709"/>
            </a:xfrm>
            <a:prstGeom prst="rect">
              <a:avLst/>
            </a:prstGeom>
          </p:spPr>
        </p:pic>
        <p:pic>
          <p:nvPicPr>
            <p:cNvPr id="11" name="image7.jpeg" descr="A diagram of a medical procedure&#10;&#10;Description automatically generated with medium confidence">
              <a:extLst>
                <a:ext uri="{FF2B5EF4-FFF2-40B4-BE49-F238E27FC236}">
                  <a16:creationId xmlns:a16="http://schemas.microsoft.com/office/drawing/2014/main" id="{AE9F4A6A-EB63-1F2C-A187-C17208FADFCC}"/>
                </a:ext>
              </a:extLst>
            </p:cNvPr>
            <p:cNvPicPr>
              <a:picLocks noChangeAspect="1"/>
            </p:cNvPicPr>
            <p:nvPr/>
          </p:nvPicPr>
          <p:blipFill rotWithShape="1">
            <a:blip r:embed="rId2" cstate="print"/>
            <a:srcRect l="28115" t="31262" r="1065" b="21530"/>
            <a:stretch/>
          </p:blipFill>
          <p:spPr>
            <a:xfrm>
              <a:off x="6201421" y="5677755"/>
              <a:ext cx="12086579" cy="4037745"/>
            </a:xfrm>
            <a:prstGeom prst="rect">
              <a:avLst/>
            </a:prstGeom>
            <a:solidFill>
              <a:schemeClr val="bg1">
                <a:lumMod val="75000"/>
              </a:schemeClr>
            </a:solidFill>
          </p:spPr>
        </p:pic>
        <p:sp>
          <p:nvSpPr>
            <p:cNvPr id="12" name="Arrow: Down 9">
              <a:extLst>
                <a:ext uri="{FF2B5EF4-FFF2-40B4-BE49-F238E27FC236}">
                  <a16:creationId xmlns:a16="http://schemas.microsoft.com/office/drawing/2014/main" id="{4DE44F8C-EF73-970E-25C8-33A55FBCEB8A}"/>
                </a:ext>
              </a:extLst>
            </p:cNvPr>
            <p:cNvSpPr/>
            <p:nvPr/>
          </p:nvSpPr>
          <p:spPr>
            <a:xfrm>
              <a:off x="16243439" y="3590823"/>
              <a:ext cx="400694" cy="70120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700"/>
            </a:p>
          </p:txBody>
        </p:sp>
        <p:sp>
          <p:nvSpPr>
            <p:cNvPr id="13" name="Rectangle 12">
              <a:extLst>
                <a:ext uri="{FF2B5EF4-FFF2-40B4-BE49-F238E27FC236}">
                  <a16:creationId xmlns:a16="http://schemas.microsoft.com/office/drawing/2014/main" id="{57D35EBF-F291-36D6-AE68-EB2F9E097427}"/>
                </a:ext>
              </a:extLst>
            </p:cNvPr>
            <p:cNvSpPr/>
            <p:nvPr/>
          </p:nvSpPr>
          <p:spPr>
            <a:xfrm>
              <a:off x="12192000" y="4353678"/>
              <a:ext cx="3322939" cy="963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532A41"/>
                  </a:solidFill>
                </a:rPr>
                <a:t>Pre-Auth </a:t>
              </a:r>
            </a:p>
            <a:p>
              <a:pPr algn="ctr"/>
              <a:r>
                <a:rPr lang="en-IN" sz="1400" b="1" dirty="0">
                  <a:solidFill>
                    <a:srgbClr val="532A41"/>
                  </a:solidFill>
                </a:rPr>
                <a:t>Enhancement if require </a:t>
              </a:r>
            </a:p>
          </p:txBody>
        </p:sp>
        <p:pic>
          <p:nvPicPr>
            <p:cNvPr id="14" name="Picture 13" descr="A red and black stamp with white text&#10;&#10;Description automatically generated">
              <a:extLst>
                <a:ext uri="{FF2B5EF4-FFF2-40B4-BE49-F238E27FC236}">
                  <a16:creationId xmlns:a16="http://schemas.microsoft.com/office/drawing/2014/main" id="{604F6039-65C7-E9A5-0C2D-EC86CDFC79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9455" y="4014634"/>
              <a:ext cx="1479479" cy="1479479"/>
            </a:xfrm>
            <a:prstGeom prst="rect">
              <a:avLst/>
            </a:prstGeom>
          </p:spPr>
        </p:pic>
        <p:pic>
          <p:nvPicPr>
            <p:cNvPr id="15" name="image7.jpeg" descr="A diagram of a medical procedure&#10;&#10;Description automatically generated with medium confidence">
              <a:extLst>
                <a:ext uri="{FF2B5EF4-FFF2-40B4-BE49-F238E27FC236}">
                  <a16:creationId xmlns:a16="http://schemas.microsoft.com/office/drawing/2014/main" id="{634E4D03-B953-E8BD-04F0-8D26AC635D5C}"/>
                </a:ext>
              </a:extLst>
            </p:cNvPr>
            <p:cNvPicPr>
              <a:picLocks noChangeAspect="1"/>
            </p:cNvPicPr>
            <p:nvPr/>
          </p:nvPicPr>
          <p:blipFill rotWithShape="1">
            <a:blip r:embed="rId2" cstate="print"/>
            <a:srcRect t="40091" r="71630" b="3872"/>
            <a:stretch/>
          </p:blipFill>
          <p:spPr>
            <a:xfrm>
              <a:off x="43521" y="5905341"/>
              <a:ext cx="3775754" cy="3939618"/>
            </a:xfrm>
            <a:prstGeom prst="rect">
              <a:avLst/>
            </a:prstGeom>
            <a:solidFill>
              <a:srgbClr val="C00000"/>
            </a:solidFill>
            <a:ln>
              <a:noFill/>
            </a:ln>
          </p:spPr>
        </p:pic>
        <p:pic>
          <p:nvPicPr>
            <p:cNvPr id="16" name="Picture 15" descr="A doctor working on a computer&#10;&#10;Description automatically generated">
              <a:extLst>
                <a:ext uri="{FF2B5EF4-FFF2-40B4-BE49-F238E27FC236}">
                  <a16:creationId xmlns:a16="http://schemas.microsoft.com/office/drawing/2014/main" id="{F4AC74BE-02CC-9F8E-BEB2-017E9A96F8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3335" y="6580575"/>
              <a:ext cx="1294575" cy="1294575"/>
            </a:xfrm>
            <a:prstGeom prst="rect">
              <a:avLst/>
            </a:prstGeom>
          </p:spPr>
        </p:pic>
        <p:sp>
          <p:nvSpPr>
            <p:cNvPr id="17" name="Arrow: Left 14">
              <a:extLst>
                <a:ext uri="{FF2B5EF4-FFF2-40B4-BE49-F238E27FC236}">
                  <a16:creationId xmlns:a16="http://schemas.microsoft.com/office/drawing/2014/main" id="{5E4C82E7-AC38-1E44-8305-54311F0EC8E0}"/>
                </a:ext>
              </a:extLst>
            </p:cNvPr>
            <p:cNvSpPr/>
            <p:nvPr/>
          </p:nvSpPr>
          <p:spPr>
            <a:xfrm>
              <a:off x="3810000" y="6952606"/>
              <a:ext cx="816761" cy="400694"/>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700"/>
            </a:p>
          </p:txBody>
        </p:sp>
        <p:sp>
          <p:nvSpPr>
            <p:cNvPr id="18" name="Rectangle 17">
              <a:extLst>
                <a:ext uri="{FF2B5EF4-FFF2-40B4-BE49-F238E27FC236}">
                  <a16:creationId xmlns:a16="http://schemas.microsoft.com/office/drawing/2014/main" id="{EDCF3A03-304B-6F57-5C04-3EBE6304FF5D}"/>
                </a:ext>
              </a:extLst>
            </p:cNvPr>
            <p:cNvSpPr/>
            <p:nvPr/>
          </p:nvSpPr>
          <p:spPr>
            <a:xfrm>
              <a:off x="30821" y="5702157"/>
              <a:ext cx="6133670" cy="4532955"/>
            </a:xfrm>
            <a:prstGeom prst="rect">
              <a:avLst/>
            </a:prstGeom>
            <a:no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700"/>
            </a:p>
          </p:txBody>
        </p:sp>
        <p:sp>
          <p:nvSpPr>
            <p:cNvPr id="19" name="Rectangle 18">
              <a:extLst>
                <a:ext uri="{FF2B5EF4-FFF2-40B4-BE49-F238E27FC236}">
                  <a16:creationId xmlns:a16="http://schemas.microsoft.com/office/drawing/2014/main" id="{CC4E977F-8FE2-7917-182E-F7BFBE5F0D32}"/>
                </a:ext>
              </a:extLst>
            </p:cNvPr>
            <p:cNvSpPr/>
            <p:nvPr/>
          </p:nvSpPr>
          <p:spPr>
            <a:xfrm>
              <a:off x="30821" y="922089"/>
              <a:ext cx="14081697" cy="3292887"/>
            </a:xfrm>
            <a:prstGeom prst="rect">
              <a:avLst/>
            </a:prstGeom>
            <a:noFill/>
            <a:ln>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700"/>
            </a:p>
          </p:txBody>
        </p:sp>
        <p:sp>
          <p:nvSpPr>
            <p:cNvPr id="20" name="Rectangle 19">
              <a:extLst>
                <a:ext uri="{FF2B5EF4-FFF2-40B4-BE49-F238E27FC236}">
                  <a16:creationId xmlns:a16="http://schemas.microsoft.com/office/drawing/2014/main" id="{F4A973E3-DE61-73C7-0F96-F72194B0D4AE}"/>
                </a:ext>
              </a:extLst>
            </p:cNvPr>
            <p:cNvSpPr/>
            <p:nvPr/>
          </p:nvSpPr>
          <p:spPr>
            <a:xfrm>
              <a:off x="4374194" y="7972706"/>
              <a:ext cx="1695239" cy="963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chemeClr val="tx2">
                      <a:lumMod val="50000"/>
                    </a:schemeClr>
                  </a:solidFill>
                </a:rPr>
                <a:t>Medical Auditor </a:t>
              </a:r>
            </a:p>
          </p:txBody>
        </p:sp>
        <p:sp>
          <p:nvSpPr>
            <p:cNvPr id="21" name="Rectangle 20">
              <a:extLst>
                <a:ext uri="{FF2B5EF4-FFF2-40B4-BE49-F238E27FC236}">
                  <a16:creationId xmlns:a16="http://schemas.microsoft.com/office/drawing/2014/main" id="{6A1A7886-C2A7-4265-6522-58747B929DC4}"/>
                </a:ext>
              </a:extLst>
            </p:cNvPr>
            <p:cNvSpPr/>
            <p:nvPr/>
          </p:nvSpPr>
          <p:spPr>
            <a:xfrm>
              <a:off x="1910995" y="2556216"/>
              <a:ext cx="1803113" cy="729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50" dirty="0">
                  <a:solidFill>
                    <a:schemeClr val="tx1"/>
                  </a:solidFill>
                </a:rPr>
                <a:t>PMJAY beneficiary</a:t>
              </a:r>
            </a:p>
          </p:txBody>
        </p:sp>
        <p:sp>
          <p:nvSpPr>
            <p:cNvPr id="22" name="Rectangle 21">
              <a:extLst>
                <a:ext uri="{FF2B5EF4-FFF2-40B4-BE49-F238E27FC236}">
                  <a16:creationId xmlns:a16="http://schemas.microsoft.com/office/drawing/2014/main" id="{9B589D15-8D9D-C842-23AF-E529D41F5ADB}"/>
                </a:ext>
              </a:extLst>
            </p:cNvPr>
            <p:cNvSpPr/>
            <p:nvPr/>
          </p:nvSpPr>
          <p:spPr>
            <a:xfrm>
              <a:off x="10849509" y="1510301"/>
              <a:ext cx="1186665" cy="285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b="1" dirty="0"/>
                <a:t>PMAM</a:t>
              </a:r>
            </a:p>
          </p:txBody>
        </p:sp>
      </p:grpSp>
      <p:sp>
        <p:nvSpPr>
          <p:cNvPr id="3" name="Slide Number Placeholder 2"/>
          <p:cNvSpPr>
            <a:spLocks noGrp="1"/>
          </p:cNvSpPr>
          <p:nvPr>
            <p:ph type="sldNum" sz="quarter" idx="12"/>
          </p:nvPr>
        </p:nvSpPr>
        <p:spPr/>
        <p:txBody>
          <a:bodyPr/>
          <a:lstStyle/>
          <a:p>
            <a:fld id="{6BB3D1D1-4F62-4401-BEA1-D46FD3D9336F}" type="slidenum">
              <a:rPr lang="en-IN" smtClean="0"/>
              <a:t>15</a:t>
            </a:fld>
            <a:endParaRPr lang="en-IN"/>
          </a:p>
        </p:txBody>
      </p:sp>
    </p:spTree>
    <p:extLst>
      <p:ext uri="{BB962C8B-B14F-4D97-AF65-F5344CB8AC3E}">
        <p14:creationId xmlns:p14="http://schemas.microsoft.com/office/powerpoint/2010/main" val="2968036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1365924" y="264551"/>
            <a:ext cx="9706540" cy="499176"/>
          </a:xfrm>
          <a:prstGeom prst="rect">
            <a:avLst/>
          </a:prstGeom>
        </p:spPr>
        <p:txBody>
          <a:bodyPr wrap="square" lIns="0" tIns="0" rIns="0" bIns="0" rtlCol="0" anchor="ctr">
            <a:spAutoFit/>
          </a:bodyPr>
          <a:lstStyle/>
          <a:p>
            <a:pPr algn="ctr">
              <a:lnSpc>
                <a:spcPct val="110000"/>
              </a:lnSpc>
              <a:spcBef>
                <a:spcPct val="0"/>
              </a:spcBef>
            </a:pPr>
            <a:r>
              <a:rPr lang="en-IN" sz="3200" b="1" dirty="0" smtClean="0">
                <a:solidFill>
                  <a:srgbClr val="532A41"/>
                </a:solidFill>
                <a:latin typeface="Nirmala UI" panose="020B0502040204020203" pitchFamily="34" charset="0"/>
                <a:cs typeface="+mj-cs"/>
              </a:rPr>
              <a:t>Grievance Management System</a:t>
            </a:r>
            <a:endParaRPr lang="en-US" sz="3200" b="1" dirty="0">
              <a:solidFill>
                <a:srgbClr val="532A41"/>
              </a:solidFill>
              <a:latin typeface="Nirmala UI" panose="020B0502040204020203" pitchFamily="34" charset="0"/>
              <a:cs typeface="+mj-cs"/>
            </a:endParaRPr>
          </a:p>
        </p:txBody>
      </p:sp>
      <p:sp>
        <p:nvSpPr>
          <p:cNvPr id="8" name="Rectangle 7"/>
          <p:cNvSpPr/>
          <p:nvPr/>
        </p:nvSpPr>
        <p:spPr>
          <a:xfrm>
            <a:off x="0" y="1493135"/>
            <a:ext cx="12192000" cy="3889093"/>
          </a:xfrm>
          <a:prstGeom prst="rect">
            <a:avLst/>
          </a:prstGeom>
          <a:solidFill>
            <a:srgbClr val="BDE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3"/>
          <p:cNvSpPr txBox="1"/>
          <p:nvPr/>
        </p:nvSpPr>
        <p:spPr>
          <a:xfrm>
            <a:off x="5719259" y="1805395"/>
            <a:ext cx="5739112" cy="3268523"/>
          </a:xfrm>
          <a:prstGeom prst="rect">
            <a:avLst/>
          </a:prstGeom>
        </p:spPr>
        <p:txBody>
          <a:bodyPr wrap="square" lIns="0" tIns="0" rIns="0" bIns="0" rtlCol="0" anchor="t">
            <a:spAutoFit/>
          </a:bodyPr>
          <a:lstStyle/>
          <a:p>
            <a:pPr marL="358775" indent="-358775" algn="just">
              <a:lnSpc>
                <a:spcPct val="120000"/>
              </a:lnSpc>
              <a:spcBef>
                <a:spcPts val="1200"/>
              </a:spcBef>
              <a:buClr>
                <a:srgbClr val="086681"/>
              </a:buClr>
              <a:buFont typeface="Arial" panose="020B0604020202020204" pitchFamily="34" charset="0"/>
              <a:buChar char="•"/>
            </a:pPr>
            <a:r>
              <a:rPr lang="en-IN" dirty="0" smtClean="0">
                <a:latin typeface="Nirmala UI" panose="020B0502040204020203" pitchFamily="34" charset="0"/>
                <a:cs typeface="Nirmala UI" panose="020B0502040204020203" pitchFamily="34" charset="0"/>
              </a:rPr>
              <a:t>Grievance Management System </a:t>
            </a:r>
            <a:r>
              <a:rPr lang="hi-IN" dirty="0" smtClean="0">
                <a:latin typeface="Nirmala UI" panose="020B0502040204020203" pitchFamily="34" charset="0"/>
                <a:cs typeface="Nirmala UI" panose="020B0502040204020203" pitchFamily="34" charset="0"/>
              </a:rPr>
              <a:t>इस योजना का सबसे महत्वपूर्ण स्तंभ है। इसके माध्यम से लाभार्थियों द्वारा की गई शिकायतों पर तुरंत एक्शन लिया जाता है।</a:t>
            </a:r>
          </a:p>
          <a:p>
            <a:pPr marL="358775" indent="-358775" algn="just">
              <a:lnSpc>
                <a:spcPct val="12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नेशनल हेल्थ अथॉरिटी और स्टेट हेल्थ अथॉरिटी इस बात को सुनिश्चित करते हैं की लाभार्थी द्वारा की गई शिकायत पर तुरंत कार्रवाई हो ताकि लाभार्थियों में योजना के प्रति एक लगाव और विश्वास बना रहे। </a:t>
            </a:r>
          </a:p>
          <a:p>
            <a:pPr marL="358775" indent="-358775" algn="just">
              <a:lnSpc>
                <a:spcPct val="120000"/>
              </a:lnSpc>
              <a:spcBef>
                <a:spcPts val="1200"/>
              </a:spcBef>
              <a:buClr>
                <a:srgbClr val="086681"/>
              </a:buClr>
              <a:buFont typeface="Arial" panose="020B0604020202020204" pitchFamily="34" charset="0"/>
              <a:buChar char="•"/>
            </a:pPr>
            <a:r>
              <a:rPr lang="en-IN" dirty="0" smtClean="0">
                <a:latin typeface="Nirmala UI" panose="020B0502040204020203" pitchFamily="34" charset="0"/>
                <a:cs typeface="Nirmala UI" panose="020B0502040204020203" pitchFamily="34" charset="0"/>
              </a:rPr>
              <a:t>Grievance Management System </a:t>
            </a:r>
            <a:r>
              <a:rPr lang="hi-IN" dirty="0" smtClean="0">
                <a:latin typeface="Nirmala UI" panose="020B0502040204020203" pitchFamily="34" charset="0"/>
                <a:cs typeface="Nirmala UI" panose="020B0502040204020203" pitchFamily="34" charset="0"/>
              </a:rPr>
              <a:t>में इस बात का भी ध्यान रखा जाता है की शिकायतकर्ता की पहचान गोपनीय रहे। </a:t>
            </a:r>
            <a:endParaRPr lang="en-US" b="1" dirty="0">
              <a:latin typeface="Nirmala UI" panose="020B0502040204020203" pitchFamily="34" charset="0"/>
              <a:cs typeface="Nirmala UI" panose="020B0502040204020203" pitchFamily="34" charset="0"/>
            </a:endParaRPr>
          </a:p>
        </p:txBody>
      </p:sp>
      <p:pic>
        <p:nvPicPr>
          <p:cNvPr id="10" name="Picture 9">
            <a:hlinkClick r:id="rId2"/>
            <a:extLst>
              <a:ext uri="{FF2B5EF4-FFF2-40B4-BE49-F238E27FC236}">
                <a16:creationId xmlns:a16="http://schemas.microsoft.com/office/drawing/2014/main" id="{5CFA5E19-3D95-46BB-9145-F42C78863E58}"/>
              </a:ext>
            </a:extLst>
          </p:cNvPr>
          <p:cNvPicPr>
            <a:picLocks noChangeAspect="1"/>
          </p:cNvPicPr>
          <p:nvPr/>
        </p:nvPicPr>
        <p:blipFill>
          <a:blip r:embed="rId3"/>
          <a:stretch>
            <a:fillRect/>
          </a:stretch>
        </p:blipFill>
        <p:spPr>
          <a:xfrm>
            <a:off x="730572" y="1789881"/>
            <a:ext cx="4697955" cy="3284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p:cNvSpPr>
            <a:spLocks noGrp="1"/>
          </p:cNvSpPr>
          <p:nvPr>
            <p:ph type="sldNum" sz="quarter" idx="12"/>
          </p:nvPr>
        </p:nvSpPr>
        <p:spPr/>
        <p:txBody>
          <a:bodyPr/>
          <a:lstStyle/>
          <a:p>
            <a:fld id="{6BB3D1D1-4F62-4401-BEA1-D46FD3D9336F}" type="slidenum">
              <a:rPr lang="en-IN" smtClean="0"/>
              <a:t>16</a:t>
            </a:fld>
            <a:endParaRPr lang="en-IN"/>
          </a:p>
        </p:txBody>
      </p:sp>
    </p:spTree>
    <p:extLst>
      <p:ext uri="{BB962C8B-B14F-4D97-AF65-F5344CB8AC3E}">
        <p14:creationId xmlns:p14="http://schemas.microsoft.com/office/powerpoint/2010/main" val="3880004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1365924" y="367818"/>
            <a:ext cx="9706540" cy="499176"/>
          </a:xfrm>
          <a:prstGeom prst="rect">
            <a:avLst/>
          </a:prstGeom>
        </p:spPr>
        <p:txBody>
          <a:bodyPr wrap="square" lIns="0" tIns="0" rIns="0" bIns="0" rtlCol="0" anchor="ctr">
            <a:spAutoFit/>
          </a:bodyPr>
          <a:lstStyle/>
          <a:p>
            <a:pPr algn="ctr">
              <a:lnSpc>
                <a:spcPct val="110000"/>
              </a:lnSpc>
              <a:spcBef>
                <a:spcPct val="0"/>
              </a:spcBef>
            </a:pPr>
            <a:r>
              <a:rPr lang="en-IN" sz="3200" b="1" dirty="0" smtClean="0">
                <a:solidFill>
                  <a:srgbClr val="532A41"/>
                </a:solidFill>
                <a:latin typeface="Nirmala UI" panose="020B0502040204020203" pitchFamily="34" charset="0"/>
                <a:cs typeface="+mj-cs"/>
              </a:rPr>
              <a:t>Citizen Call Centre (14555)</a:t>
            </a:r>
            <a:endParaRPr lang="en-US" sz="3200" b="1" dirty="0">
              <a:solidFill>
                <a:srgbClr val="532A41"/>
              </a:solidFill>
              <a:latin typeface="Nirmala UI" panose="020B0502040204020203" pitchFamily="34" charset="0"/>
              <a:cs typeface="+mj-cs"/>
            </a:endParaRPr>
          </a:p>
        </p:txBody>
      </p:sp>
      <p:sp>
        <p:nvSpPr>
          <p:cNvPr id="8" name="Rectangle 7"/>
          <p:cNvSpPr/>
          <p:nvPr/>
        </p:nvSpPr>
        <p:spPr>
          <a:xfrm>
            <a:off x="0" y="1493135"/>
            <a:ext cx="12192000" cy="3889093"/>
          </a:xfrm>
          <a:prstGeom prst="rect">
            <a:avLst/>
          </a:prstGeom>
          <a:solidFill>
            <a:srgbClr val="EDD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3"/>
          <p:cNvSpPr txBox="1"/>
          <p:nvPr/>
        </p:nvSpPr>
        <p:spPr>
          <a:xfrm>
            <a:off x="5333352" y="2119275"/>
            <a:ext cx="5739112" cy="2636812"/>
          </a:xfrm>
          <a:prstGeom prst="rect">
            <a:avLst/>
          </a:prstGeom>
        </p:spPr>
        <p:txBody>
          <a:bodyPr wrap="square" lIns="0" tIns="0" rIns="0" bIns="0" rtlCol="0" anchor="t">
            <a:spAutoFit/>
          </a:bodyPr>
          <a:lstStyle/>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लाभार्थियों की सुविधा के लिए एक कॉल सेंटर भी चलाया जाता है। जिसका नंबर 14555/ 1800-1800-4444 है. इस कॉल सेंटर पर कॉल कर लाभार्थी योजना से जुड़ी किसी भी तरह की जानकारी ले सकते हैं।</a:t>
            </a:r>
          </a:p>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जैसे की पात्रता की जांच, सूचीबद्ध अस्पतालों की जानकारी, नज़दीकी </a:t>
            </a:r>
            <a:r>
              <a:rPr lang="en-IN" dirty="0" smtClean="0">
                <a:latin typeface="Nirmala UI" panose="020B0502040204020203" pitchFamily="34" charset="0"/>
                <a:cs typeface="Nirmala UI" panose="020B0502040204020203" pitchFamily="34" charset="0"/>
              </a:rPr>
              <a:t>CSC </a:t>
            </a:r>
            <a:r>
              <a:rPr lang="hi-IN" dirty="0" smtClean="0">
                <a:latin typeface="Nirmala UI" panose="020B0502040204020203" pitchFamily="34" charset="0"/>
                <a:cs typeface="Nirmala UI" panose="020B0502040204020203" pitchFamily="34" charset="0"/>
              </a:rPr>
              <a:t>और </a:t>
            </a:r>
            <a:r>
              <a:rPr lang="en-IN" dirty="0" err="1" smtClean="0">
                <a:latin typeface="Nirmala UI" panose="020B0502040204020203" pitchFamily="34" charset="0"/>
                <a:cs typeface="Nirmala UI" panose="020B0502040204020203" pitchFamily="34" charset="0"/>
              </a:rPr>
              <a:t>PHC</a:t>
            </a:r>
            <a:r>
              <a:rPr lang="en-IN" dirty="0" smtClean="0">
                <a:latin typeface="Nirmala UI" panose="020B0502040204020203" pitchFamily="34" charset="0"/>
                <a:cs typeface="Nirmala UI" panose="020B0502040204020203" pitchFamily="34" charset="0"/>
              </a:rPr>
              <a:t> </a:t>
            </a:r>
            <a:r>
              <a:rPr lang="hi-IN" dirty="0" smtClean="0">
                <a:latin typeface="Nirmala UI" panose="020B0502040204020203" pitchFamily="34" charset="0"/>
                <a:cs typeface="Nirmala UI" panose="020B0502040204020203" pitchFamily="34" charset="0"/>
              </a:rPr>
              <a:t>सेंटर। इसके साथ ही कॉल सेंटर के माध्यम से लाभार्थी अपनी शिकायत भी दर्ज करवा सकते हैं। </a:t>
            </a:r>
            <a:endParaRPr lang="en-US" b="1" dirty="0">
              <a:latin typeface="Nirmala UI" panose="020B0502040204020203" pitchFamily="34" charset="0"/>
              <a:cs typeface="Nirmala UI" panose="020B0502040204020203" pitchFamily="34" charset="0"/>
            </a:endParaRPr>
          </a:p>
        </p:txBody>
      </p:sp>
      <p:sp>
        <p:nvSpPr>
          <p:cNvPr id="7" name="Freeform 4"/>
          <p:cNvSpPr/>
          <p:nvPr/>
        </p:nvSpPr>
        <p:spPr>
          <a:xfrm>
            <a:off x="285471" y="1921397"/>
            <a:ext cx="4700159" cy="3460832"/>
          </a:xfrm>
          <a:custGeom>
            <a:avLst/>
            <a:gdLst/>
            <a:ahLst/>
            <a:cxnLst/>
            <a:rect l="l" t="t" r="r" b="b"/>
            <a:pathLst>
              <a:path w="6482660" h="4973968">
                <a:moveTo>
                  <a:pt x="0" y="0"/>
                </a:moveTo>
                <a:lnTo>
                  <a:pt x="6482660" y="0"/>
                </a:lnTo>
                <a:lnTo>
                  <a:pt x="6482660" y="4973968"/>
                </a:lnTo>
                <a:lnTo>
                  <a:pt x="0" y="497396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IN"/>
          </a:p>
        </p:txBody>
      </p:sp>
      <p:grpSp>
        <p:nvGrpSpPr>
          <p:cNvPr id="11" name="Group 6"/>
          <p:cNvGrpSpPr/>
          <p:nvPr/>
        </p:nvGrpSpPr>
        <p:grpSpPr>
          <a:xfrm>
            <a:off x="3715474" y="5810490"/>
            <a:ext cx="6273478" cy="830396"/>
            <a:chOff x="0" y="0"/>
            <a:chExt cx="2334751" cy="278782"/>
          </a:xfrm>
        </p:grpSpPr>
        <p:sp>
          <p:nvSpPr>
            <p:cNvPr id="12" name="Freeform 7"/>
            <p:cNvSpPr/>
            <p:nvPr/>
          </p:nvSpPr>
          <p:spPr>
            <a:xfrm>
              <a:off x="0" y="0"/>
              <a:ext cx="2334751" cy="278782"/>
            </a:xfrm>
            <a:custGeom>
              <a:avLst/>
              <a:gdLst/>
              <a:ahLst/>
              <a:cxnLst/>
              <a:rect l="l" t="t" r="r" b="b"/>
              <a:pathLst>
                <a:path w="2334751" h="278782">
                  <a:moveTo>
                    <a:pt x="44540" y="0"/>
                  </a:moveTo>
                  <a:lnTo>
                    <a:pt x="2290211" y="0"/>
                  </a:lnTo>
                  <a:cubicBezTo>
                    <a:pt x="2314810" y="0"/>
                    <a:pt x="2334751" y="19941"/>
                    <a:pt x="2334751" y="44540"/>
                  </a:cubicBezTo>
                  <a:lnTo>
                    <a:pt x="2334751" y="234242"/>
                  </a:lnTo>
                  <a:cubicBezTo>
                    <a:pt x="2334751" y="258841"/>
                    <a:pt x="2314810" y="278782"/>
                    <a:pt x="2290211" y="278782"/>
                  </a:cubicBezTo>
                  <a:lnTo>
                    <a:pt x="44540" y="278782"/>
                  </a:lnTo>
                  <a:cubicBezTo>
                    <a:pt x="19941" y="278782"/>
                    <a:pt x="0" y="258841"/>
                    <a:pt x="0" y="234242"/>
                  </a:cubicBezTo>
                  <a:lnTo>
                    <a:pt x="0" y="44540"/>
                  </a:lnTo>
                  <a:cubicBezTo>
                    <a:pt x="0" y="19941"/>
                    <a:pt x="19941" y="0"/>
                    <a:pt x="44540" y="0"/>
                  </a:cubicBezTo>
                  <a:close/>
                </a:path>
              </a:pathLst>
            </a:custGeom>
            <a:gradFill rotWithShape="1">
              <a:gsLst>
                <a:gs pos="0">
                  <a:srgbClr val="A6A6A6">
                    <a:alpha val="100000"/>
                  </a:srgbClr>
                </a:gs>
                <a:gs pos="100000">
                  <a:srgbClr val="FFFFFF">
                    <a:alpha val="100000"/>
                  </a:srgbClr>
                </a:gs>
              </a:gsLst>
              <a:lin ang="0"/>
            </a:gradFill>
          </p:spPr>
          <p:txBody>
            <a:bodyPr/>
            <a:lstStyle/>
            <a:p>
              <a:endParaRPr lang="en-IN"/>
            </a:p>
          </p:txBody>
        </p:sp>
        <p:sp>
          <p:nvSpPr>
            <p:cNvPr id="13" name="TextBox 8"/>
            <p:cNvSpPr txBox="1"/>
            <p:nvPr/>
          </p:nvSpPr>
          <p:spPr>
            <a:xfrm>
              <a:off x="0" y="-38100"/>
              <a:ext cx="2334751" cy="316882"/>
            </a:xfrm>
            <a:prstGeom prst="rect">
              <a:avLst/>
            </a:prstGeom>
          </p:spPr>
          <p:txBody>
            <a:bodyPr lIns="50800" tIns="50800" rIns="50800" bIns="50800" rtlCol="0" anchor="ctr"/>
            <a:lstStyle/>
            <a:p>
              <a:pPr algn="ctr">
                <a:lnSpc>
                  <a:spcPts val="2659"/>
                </a:lnSpc>
              </a:pPr>
              <a:endParaRPr/>
            </a:p>
          </p:txBody>
        </p:sp>
      </p:grpSp>
      <p:sp>
        <p:nvSpPr>
          <p:cNvPr id="14" name="TextBox 9"/>
          <p:cNvSpPr txBox="1"/>
          <p:nvPr/>
        </p:nvSpPr>
        <p:spPr>
          <a:xfrm>
            <a:off x="2862546" y="5645608"/>
            <a:ext cx="7879953" cy="936731"/>
          </a:xfrm>
          <a:prstGeom prst="rect">
            <a:avLst/>
          </a:prstGeom>
        </p:spPr>
        <p:txBody>
          <a:bodyPr lIns="0" tIns="0" rIns="0" bIns="0" rtlCol="0" anchor="t">
            <a:spAutoFit/>
          </a:bodyPr>
          <a:lstStyle/>
          <a:p>
            <a:pPr algn="ctr">
              <a:lnSpc>
                <a:spcPts val="8139"/>
              </a:lnSpc>
              <a:spcBef>
                <a:spcPct val="0"/>
              </a:spcBef>
            </a:pPr>
            <a:r>
              <a:rPr lang="en-US" sz="4400" b="1" dirty="0">
                <a:solidFill>
                  <a:srgbClr val="532A41"/>
                </a:solidFill>
                <a:latin typeface="Arial" panose="020B0604020202020204" pitchFamily="34" charset="0"/>
                <a:cs typeface="Arial" panose="020B0604020202020204" pitchFamily="34" charset="0"/>
              </a:rPr>
              <a:t>14555/ 1800-1800-4444</a:t>
            </a:r>
          </a:p>
        </p:txBody>
      </p:sp>
      <p:sp>
        <p:nvSpPr>
          <p:cNvPr id="2" name="Slide Number Placeholder 1"/>
          <p:cNvSpPr>
            <a:spLocks noGrp="1"/>
          </p:cNvSpPr>
          <p:nvPr>
            <p:ph type="sldNum" sz="quarter" idx="12"/>
          </p:nvPr>
        </p:nvSpPr>
        <p:spPr/>
        <p:txBody>
          <a:bodyPr/>
          <a:lstStyle/>
          <a:p>
            <a:fld id="{6BB3D1D1-4F62-4401-BEA1-D46FD3D9336F}" type="slidenum">
              <a:rPr lang="en-IN" smtClean="0"/>
              <a:t>17</a:t>
            </a:fld>
            <a:endParaRPr lang="en-IN"/>
          </a:p>
        </p:txBody>
      </p:sp>
    </p:spTree>
    <p:extLst>
      <p:ext uri="{BB962C8B-B14F-4D97-AF65-F5344CB8AC3E}">
        <p14:creationId xmlns:p14="http://schemas.microsoft.com/office/powerpoint/2010/main" val="11323531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1365924" y="230497"/>
            <a:ext cx="9706540" cy="499176"/>
          </a:xfrm>
          <a:prstGeom prst="rect">
            <a:avLst/>
          </a:prstGeom>
        </p:spPr>
        <p:txBody>
          <a:bodyPr wrap="square" lIns="0" tIns="0" rIns="0" bIns="0" rtlCol="0" anchor="ctr">
            <a:spAutoFit/>
          </a:bodyPr>
          <a:lstStyle/>
          <a:p>
            <a:pPr algn="ctr">
              <a:lnSpc>
                <a:spcPct val="110000"/>
              </a:lnSpc>
              <a:spcBef>
                <a:spcPct val="0"/>
              </a:spcBef>
            </a:pPr>
            <a:r>
              <a:rPr lang="en-US" sz="3200" b="1" dirty="0" smtClean="0">
                <a:solidFill>
                  <a:srgbClr val="086681"/>
                </a:solidFill>
                <a:latin typeface="Nirmala UI" panose="020B0502040204020203" pitchFamily="34" charset="0"/>
                <a:cs typeface="+mj-cs"/>
              </a:rPr>
              <a:t>Social media handles-</a:t>
            </a:r>
            <a:r>
              <a:rPr lang="en-US" sz="3200" b="1" dirty="0" err="1" smtClean="0">
                <a:solidFill>
                  <a:srgbClr val="086681"/>
                </a:solidFill>
                <a:latin typeface="Nirmala UI" panose="020B0502040204020203" pitchFamily="34" charset="0"/>
                <a:cs typeface="+mj-cs"/>
              </a:rPr>
              <a:t>Ayushman</a:t>
            </a:r>
            <a:r>
              <a:rPr lang="en-US" sz="3200" b="1" dirty="0" smtClean="0">
                <a:solidFill>
                  <a:srgbClr val="086681"/>
                </a:solidFill>
                <a:latin typeface="Nirmala UI" panose="020B0502040204020203" pitchFamily="34" charset="0"/>
                <a:cs typeface="+mj-cs"/>
              </a:rPr>
              <a:t> Bharat</a:t>
            </a:r>
            <a:endParaRPr lang="en-US" sz="3200" b="1" dirty="0">
              <a:solidFill>
                <a:srgbClr val="086681"/>
              </a:solidFill>
              <a:latin typeface="Nirmala UI" panose="020B0502040204020203" pitchFamily="34" charset="0"/>
              <a:cs typeface="+mj-cs"/>
            </a:endParaRPr>
          </a:p>
        </p:txBody>
      </p:sp>
      <p:sp>
        <p:nvSpPr>
          <p:cNvPr id="23" name="TextBox 3"/>
          <p:cNvSpPr txBox="1"/>
          <p:nvPr/>
        </p:nvSpPr>
        <p:spPr>
          <a:xfrm>
            <a:off x="1654907" y="1178646"/>
            <a:ext cx="8882186" cy="1200329"/>
          </a:xfrm>
          <a:prstGeom prst="rect">
            <a:avLst/>
          </a:prstGeom>
        </p:spPr>
        <p:txBody>
          <a:bodyPr wrap="square" lIns="0" tIns="0" rIns="0" bIns="0" rtlCol="0" anchor="t">
            <a:spAutoFit/>
          </a:bodyPr>
          <a:lstStyle/>
          <a:p>
            <a:pPr algn="ctr">
              <a:lnSpc>
                <a:spcPct val="130000"/>
              </a:lnSpc>
              <a:spcBef>
                <a:spcPct val="0"/>
              </a:spcBef>
            </a:pPr>
            <a:r>
              <a:rPr lang="hi-IN" sz="2000" b="1" dirty="0" smtClean="0">
                <a:latin typeface="Nirmala UI" panose="020B0502040204020203" pitchFamily="34" charset="0"/>
                <a:cs typeface="Nirmala UI" panose="020B0502040204020203" pitchFamily="34" charset="0"/>
              </a:rPr>
              <a:t>इसके साथ ही </a:t>
            </a:r>
            <a:r>
              <a:rPr lang="en-IN" sz="2000" b="1" dirty="0" smtClean="0">
                <a:latin typeface="Nirmala UI" panose="020B0502040204020203" pitchFamily="34" charset="0"/>
                <a:cs typeface="Nirmala UI" panose="020B0502040204020203" pitchFamily="34" charset="0"/>
              </a:rPr>
              <a:t>Twitter, Facebook, Instagram, </a:t>
            </a:r>
            <a:r>
              <a:rPr lang="en-IN" sz="2000" b="1" dirty="0" err="1" smtClean="0">
                <a:latin typeface="Nirmala UI" panose="020B0502040204020203" pitchFamily="34" charset="0"/>
                <a:cs typeface="Nirmala UI" panose="020B0502040204020203" pitchFamily="34" charset="0"/>
              </a:rPr>
              <a:t>Youtube</a:t>
            </a:r>
            <a:r>
              <a:rPr lang="en-IN" sz="2000" b="1" dirty="0" smtClean="0">
                <a:latin typeface="Nirmala UI" panose="020B0502040204020203" pitchFamily="34" charset="0"/>
                <a:cs typeface="Nirmala UI" panose="020B0502040204020203" pitchFamily="34" charset="0"/>
              </a:rPr>
              <a:t> </a:t>
            </a:r>
            <a:r>
              <a:rPr lang="hi-IN" sz="2000" b="1" dirty="0" smtClean="0">
                <a:latin typeface="Nirmala UI" panose="020B0502040204020203" pitchFamily="34" charset="0"/>
                <a:cs typeface="Nirmala UI" panose="020B0502040204020203" pitchFamily="34" charset="0"/>
              </a:rPr>
              <a:t>और </a:t>
            </a:r>
            <a:r>
              <a:rPr lang="en-IN" sz="2000" b="1" dirty="0" err="1" smtClean="0">
                <a:latin typeface="Nirmala UI" panose="020B0502040204020203" pitchFamily="34" charset="0"/>
                <a:cs typeface="Nirmala UI" panose="020B0502040204020203" pitchFamily="34" charset="0"/>
              </a:rPr>
              <a:t>Whatsapp</a:t>
            </a:r>
            <a:r>
              <a:rPr lang="en-IN" sz="2000" b="1" dirty="0" smtClean="0">
                <a:latin typeface="Nirmala UI" panose="020B0502040204020203" pitchFamily="34" charset="0"/>
                <a:cs typeface="Nirmala UI" panose="020B0502040204020203" pitchFamily="34" charset="0"/>
              </a:rPr>
              <a:t> </a:t>
            </a:r>
            <a:r>
              <a:rPr lang="hi-IN" sz="2000" b="1" dirty="0" smtClean="0">
                <a:latin typeface="Nirmala UI" panose="020B0502040204020203" pitchFamily="34" charset="0"/>
                <a:cs typeface="Nirmala UI" panose="020B0502040204020203" pitchFamily="34" charset="0"/>
              </a:rPr>
              <a:t>के माध्यम से भी लाभार्थियों की शिकायतों का त्वरित समाधान किया जाता है और इस बात को भी सुनिश्चित किया जाता है की शिकायत के समाधान से शिकायतकर्ता संतुष्ट हो। </a:t>
            </a:r>
            <a:endParaRPr lang="en-US" sz="2000" b="1" dirty="0">
              <a:latin typeface="Nirmala UI" panose="020B0502040204020203" pitchFamily="34" charset="0"/>
              <a:cs typeface="Nirmala UI" panose="020B0502040204020203" pitchFamily="34" charset="0"/>
            </a:endParaRPr>
          </a:p>
        </p:txBody>
      </p:sp>
      <p:sp>
        <p:nvSpPr>
          <p:cNvPr id="24" name="Freeform 7">
            <a:hlinkClick r:id="rId2"/>
          </p:cNvPr>
          <p:cNvSpPr/>
          <p:nvPr/>
        </p:nvSpPr>
        <p:spPr>
          <a:xfrm>
            <a:off x="2062387" y="2707616"/>
            <a:ext cx="3852276" cy="3920401"/>
          </a:xfrm>
          <a:custGeom>
            <a:avLst/>
            <a:gdLst/>
            <a:ahLst/>
            <a:cxnLst/>
            <a:rect l="l" t="t" r="r" b="b"/>
            <a:pathLst>
              <a:path w="6198245" h="6198245">
                <a:moveTo>
                  <a:pt x="0" y="0"/>
                </a:moveTo>
                <a:lnTo>
                  <a:pt x="6198244" y="0"/>
                </a:lnTo>
                <a:lnTo>
                  <a:pt x="6198244" y="6198245"/>
                </a:lnTo>
                <a:lnTo>
                  <a:pt x="0" y="6198245"/>
                </a:lnTo>
                <a:lnTo>
                  <a:pt x="0" y="0"/>
                </a:lnTo>
                <a:close/>
              </a:path>
            </a:pathLst>
          </a:custGeom>
          <a:blipFill>
            <a:blip r:embed="rId3"/>
            <a:stretch>
              <a:fillRect/>
            </a:stretch>
          </a:blipFill>
        </p:spPr>
        <p:txBody>
          <a:bodyPr/>
          <a:lstStyle/>
          <a:p>
            <a:endParaRPr lang="en-IN"/>
          </a:p>
        </p:txBody>
      </p:sp>
      <p:grpSp>
        <p:nvGrpSpPr>
          <p:cNvPr id="25" name="Group 3"/>
          <p:cNvGrpSpPr/>
          <p:nvPr/>
        </p:nvGrpSpPr>
        <p:grpSpPr>
          <a:xfrm>
            <a:off x="6019318" y="3905726"/>
            <a:ext cx="4062233" cy="1395479"/>
            <a:chOff x="0" y="0"/>
            <a:chExt cx="1774125" cy="450652"/>
          </a:xfrm>
        </p:grpSpPr>
        <p:sp>
          <p:nvSpPr>
            <p:cNvPr id="26" name="Freeform 4"/>
            <p:cNvSpPr/>
            <p:nvPr/>
          </p:nvSpPr>
          <p:spPr>
            <a:xfrm>
              <a:off x="0" y="0"/>
              <a:ext cx="1774125" cy="450652"/>
            </a:xfrm>
            <a:custGeom>
              <a:avLst/>
              <a:gdLst/>
              <a:ahLst/>
              <a:cxnLst/>
              <a:rect l="l" t="t" r="r" b="b"/>
              <a:pathLst>
                <a:path w="1774125" h="450652">
                  <a:moveTo>
                    <a:pt x="58615" y="0"/>
                  </a:moveTo>
                  <a:lnTo>
                    <a:pt x="1715510" y="0"/>
                  </a:lnTo>
                  <a:cubicBezTo>
                    <a:pt x="1747882" y="0"/>
                    <a:pt x="1774125" y="26243"/>
                    <a:pt x="1774125" y="58615"/>
                  </a:cubicBezTo>
                  <a:lnTo>
                    <a:pt x="1774125" y="392037"/>
                  </a:lnTo>
                  <a:cubicBezTo>
                    <a:pt x="1774125" y="424409"/>
                    <a:pt x="1747882" y="450652"/>
                    <a:pt x="1715510" y="450652"/>
                  </a:cubicBezTo>
                  <a:lnTo>
                    <a:pt x="58615" y="450652"/>
                  </a:lnTo>
                  <a:cubicBezTo>
                    <a:pt x="26243" y="450652"/>
                    <a:pt x="0" y="424409"/>
                    <a:pt x="0" y="392037"/>
                  </a:cubicBezTo>
                  <a:lnTo>
                    <a:pt x="0" y="58615"/>
                  </a:lnTo>
                  <a:cubicBezTo>
                    <a:pt x="0" y="26243"/>
                    <a:pt x="26243" y="0"/>
                    <a:pt x="58615" y="0"/>
                  </a:cubicBezTo>
                  <a:close/>
                </a:path>
              </a:pathLst>
            </a:custGeom>
            <a:solidFill>
              <a:srgbClr val="FFFFFF"/>
            </a:solidFill>
          </p:spPr>
          <p:txBody>
            <a:bodyPr/>
            <a:lstStyle/>
            <a:p>
              <a:endParaRPr lang="en-IN"/>
            </a:p>
          </p:txBody>
        </p:sp>
        <p:sp>
          <p:nvSpPr>
            <p:cNvPr id="27" name="TextBox 5"/>
            <p:cNvSpPr txBox="1"/>
            <p:nvPr/>
          </p:nvSpPr>
          <p:spPr>
            <a:xfrm>
              <a:off x="0" y="-38100"/>
              <a:ext cx="1774125" cy="488752"/>
            </a:xfrm>
            <a:prstGeom prst="rect">
              <a:avLst/>
            </a:prstGeom>
          </p:spPr>
          <p:txBody>
            <a:bodyPr lIns="50800" tIns="50800" rIns="50800" bIns="50800" rtlCol="0" anchor="ctr"/>
            <a:lstStyle/>
            <a:p>
              <a:pPr algn="ctr">
                <a:lnSpc>
                  <a:spcPts val="2659"/>
                </a:lnSpc>
              </a:pPr>
              <a:endParaRPr/>
            </a:p>
          </p:txBody>
        </p:sp>
      </p:grpSp>
      <p:sp>
        <p:nvSpPr>
          <p:cNvPr id="28" name="TextBox 6"/>
          <p:cNvSpPr txBox="1"/>
          <p:nvPr/>
        </p:nvSpPr>
        <p:spPr>
          <a:xfrm>
            <a:off x="6213027" y="4028278"/>
            <a:ext cx="3868524" cy="1107996"/>
          </a:xfrm>
          <a:prstGeom prst="rect">
            <a:avLst/>
          </a:prstGeom>
        </p:spPr>
        <p:txBody>
          <a:bodyPr wrap="square" lIns="0" tIns="0" rIns="0" bIns="0" rtlCol="0" anchor="t">
            <a:spAutoFit/>
          </a:bodyPr>
          <a:lstStyle/>
          <a:p>
            <a:pPr algn="l">
              <a:lnSpc>
                <a:spcPct val="120000"/>
              </a:lnSpc>
              <a:spcBef>
                <a:spcPct val="0"/>
              </a:spcBef>
            </a:pPr>
            <a:r>
              <a:rPr lang="en-US" sz="2000" b="1" dirty="0" err="1">
                <a:solidFill>
                  <a:srgbClr val="B46897"/>
                </a:solidFill>
                <a:latin typeface="Nirmala UI" panose="020B0502040204020203" pitchFamily="34" charset="0"/>
                <a:cs typeface="Nirmala UI" panose="020B0502040204020203" pitchFamily="34" charset="0"/>
              </a:rPr>
              <a:t>हमारे</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सोशल</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मीडिया</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हैंडल्स</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को</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फॉलो</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करें</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और</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आयुष्मान</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भारत</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से</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जुड़ी</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हर</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अपडेट</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सबसे</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पहले</a:t>
            </a:r>
            <a:r>
              <a:rPr lang="en-US" sz="2000" b="1" dirty="0">
                <a:solidFill>
                  <a:srgbClr val="B46897"/>
                </a:solidFill>
                <a:latin typeface="Nirmala UI" panose="020B0502040204020203" pitchFamily="34" charset="0"/>
                <a:cs typeface="Nirmala UI" panose="020B0502040204020203" pitchFamily="34" charset="0"/>
              </a:rPr>
              <a:t> </a:t>
            </a:r>
            <a:r>
              <a:rPr lang="en-US" sz="2000" b="1" dirty="0" err="1">
                <a:solidFill>
                  <a:srgbClr val="B46897"/>
                </a:solidFill>
                <a:latin typeface="Nirmala UI" panose="020B0502040204020203" pitchFamily="34" charset="0"/>
                <a:cs typeface="Nirmala UI" panose="020B0502040204020203" pitchFamily="34" charset="0"/>
              </a:rPr>
              <a:t>पाएं</a:t>
            </a:r>
            <a:r>
              <a:rPr lang="en-US" sz="2000" b="1" dirty="0">
                <a:solidFill>
                  <a:srgbClr val="B46897"/>
                </a:solidFill>
                <a:latin typeface="Nirmala UI" panose="020B0502040204020203" pitchFamily="34" charset="0"/>
                <a:cs typeface="Nirmala UI" panose="020B0502040204020203" pitchFamily="34" charset="0"/>
              </a:rPr>
              <a:t>।</a:t>
            </a:r>
          </a:p>
        </p:txBody>
      </p:sp>
      <p:sp>
        <p:nvSpPr>
          <p:cNvPr id="2" name="Slide Number Placeholder 1"/>
          <p:cNvSpPr>
            <a:spLocks noGrp="1"/>
          </p:cNvSpPr>
          <p:nvPr>
            <p:ph type="sldNum" sz="quarter" idx="12"/>
          </p:nvPr>
        </p:nvSpPr>
        <p:spPr/>
        <p:txBody>
          <a:bodyPr/>
          <a:lstStyle/>
          <a:p>
            <a:fld id="{6BB3D1D1-4F62-4401-BEA1-D46FD3D9336F}" type="slidenum">
              <a:rPr lang="en-IN" smtClean="0"/>
              <a:t>18</a:t>
            </a:fld>
            <a:endParaRPr lang="en-IN"/>
          </a:p>
        </p:txBody>
      </p:sp>
    </p:spTree>
    <p:extLst>
      <p:ext uri="{BB962C8B-B14F-4D97-AF65-F5344CB8AC3E}">
        <p14:creationId xmlns:p14="http://schemas.microsoft.com/office/powerpoint/2010/main" val="1260836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75144" y="2701008"/>
            <a:ext cx="10091195" cy="1356850"/>
          </a:xfrm>
          <a:prstGeom prst="roundRect">
            <a:avLst>
              <a:gd name="adj" fmla="val 44818"/>
            </a:avLst>
          </a:prstGeom>
          <a:solidFill>
            <a:srgbClr val="0866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3"/>
          <p:cNvSpPr txBox="1"/>
          <p:nvPr/>
        </p:nvSpPr>
        <p:spPr>
          <a:xfrm>
            <a:off x="1747889" y="342842"/>
            <a:ext cx="8704051" cy="1083374"/>
          </a:xfrm>
          <a:prstGeom prst="rect">
            <a:avLst/>
          </a:prstGeom>
        </p:spPr>
        <p:txBody>
          <a:bodyPr wrap="square" lIns="0" tIns="0" rIns="0" bIns="0" rtlCol="0" anchor="ctr">
            <a:spAutoFit/>
          </a:bodyPr>
          <a:lstStyle/>
          <a:p>
            <a:pPr algn="ctr">
              <a:lnSpc>
                <a:spcPct val="110000"/>
              </a:lnSpc>
              <a:spcBef>
                <a:spcPct val="0"/>
              </a:spcBef>
            </a:pPr>
            <a:r>
              <a:rPr lang="en-US" sz="3200" b="1" dirty="0" smtClean="0">
                <a:solidFill>
                  <a:srgbClr val="532A41"/>
                </a:solidFill>
                <a:latin typeface="Nirmala UI" panose="020B0502040204020203" pitchFamily="34" charset="0"/>
                <a:cs typeface="+mj-cs"/>
              </a:rPr>
              <a:t>Government order- </a:t>
            </a:r>
            <a:r>
              <a:rPr lang="en-US" sz="3200" b="1" dirty="0" err="1" smtClean="0">
                <a:solidFill>
                  <a:srgbClr val="532A41"/>
                </a:solidFill>
                <a:latin typeface="Nirmala UI" panose="020B0502040204020203" pitchFamily="34" charset="0"/>
                <a:cs typeface="+mj-cs"/>
              </a:rPr>
              <a:t>incentivization</a:t>
            </a:r>
            <a:r>
              <a:rPr lang="en-US" sz="3200" b="1" dirty="0" smtClean="0">
                <a:solidFill>
                  <a:srgbClr val="532A41"/>
                </a:solidFill>
                <a:latin typeface="Nirmala UI" panose="020B0502040204020203" pitchFamily="34" charset="0"/>
                <a:cs typeface="+mj-cs"/>
              </a:rPr>
              <a:t> scheme for Public Hospitals under </a:t>
            </a:r>
            <a:r>
              <a:rPr lang="en-US" sz="3200" b="1" dirty="0" err="1" smtClean="0">
                <a:solidFill>
                  <a:srgbClr val="532A41"/>
                </a:solidFill>
                <a:latin typeface="Nirmala UI" panose="020B0502040204020203" pitchFamily="34" charset="0"/>
                <a:cs typeface="+mj-cs"/>
              </a:rPr>
              <a:t>ABPMJAY</a:t>
            </a:r>
            <a:r>
              <a:rPr lang="en-US" sz="3200" b="1" dirty="0" smtClean="0">
                <a:solidFill>
                  <a:srgbClr val="532A41"/>
                </a:solidFill>
                <a:latin typeface="Nirmala UI" panose="020B0502040204020203" pitchFamily="34" charset="0"/>
                <a:cs typeface="+mj-cs"/>
              </a:rPr>
              <a:t> </a:t>
            </a:r>
            <a:endParaRPr lang="en-US" sz="3200" b="1" dirty="0">
              <a:solidFill>
                <a:srgbClr val="532A41"/>
              </a:solidFill>
              <a:latin typeface="Nirmala UI" panose="020B0502040204020203" pitchFamily="34" charset="0"/>
              <a:cs typeface="+mj-cs"/>
            </a:endParaRPr>
          </a:p>
        </p:txBody>
      </p:sp>
      <p:sp>
        <p:nvSpPr>
          <p:cNvPr id="4" name="TextBox 3"/>
          <p:cNvSpPr txBox="1"/>
          <p:nvPr/>
        </p:nvSpPr>
        <p:spPr>
          <a:xfrm>
            <a:off x="974043" y="2946430"/>
            <a:ext cx="10531191" cy="866006"/>
          </a:xfrm>
          <a:prstGeom prst="rect">
            <a:avLst/>
          </a:prstGeom>
        </p:spPr>
        <p:txBody>
          <a:bodyPr wrap="square" lIns="0" tIns="0" rIns="0" bIns="0" rtlCol="0" anchor="t">
            <a:spAutoFit/>
          </a:bodyPr>
          <a:lstStyle/>
          <a:p>
            <a:pPr algn="ctr">
              <a:lnSpc>
                <a:spcPct val="150000"/>
              </a:lnSpc>
              <a:spcBef>
                <a:spcPct val="0"/>
              </a:spcBef>
            </a:pPr>
            <a:r>
              <a:rPr lang="hi-IN" sz="2000" b="1" dirty="0" smtClean="0">
                <a:solidFill>
                  <a:schemeClr val="bg1"/>
                </a:solidFill>
                <a:latin typeface="Nirmala UI" panose="020B0502040204020203" pitchFamily="34" charset="0"/>
                <a:cs typeface="Nirmala UI" panose="020B0502040204020203" pitchFamily="34" charset="0"/>
              </a:rPr>
              <a:t>राजकीय महाविद्यालय -पत्रांक- </a:t>
            </a:r>
            <a:r>
              <a:rPr lang="en-IN" sz="2000" b="1" dirty="0" smtClean="0">
                <a:solidFill>
                  <a:schemeClr val="bg1"/>
                </a:solidFill>
                <a:latin typeface="Nirmala UI" panose="020B0502040204020203" pitchFamily="34" charset="0"/>
                <a:cs typeface="Nirmala UI" panose="020B0502040204020203" pitchFamily="34" charset="0"/>
              </a:rPr>
              <a:t>File No.-71-1001/847 /2020 -1 - </a:t>
            </a:r>
            <a:r>
              <a:rPr lang="hi-IN" sz="2000" b="1" dirty="0" smtClean="0">
                <a:solidFill>
                  <a:schemeClr val="bg1"/>
                </a:solidFill>
                <a:latin typeface="Nirmala UI" panose="020B0502040204020203" pitchFamily="34" charset="0"/>
                <a:cs typeface="Nirmala UI" panose="020B0502040204020203" pitchFamily="34" charset="0"/>
              </a:rPr>
              <a:t>दिनांक 21 </a:t>
            </a:r>
            <a:r>
              <a:rPr lang="en-IN" sz="2000" b="1" dirty="0" smtClean="0">
                <a:solidFill>
                  <a:schemeClr val="bg1"/>
                </a:solidFill>
                <a:latin typeface="Nirmala UI" panose="020B0502040204020203" pitchFamily="34" charset="0"/>
                <a:cs typeface="Nirmala UI" panose="020B0502040204020203" pitchFamily="34" charset="0"/>
              </a:rPr>
              <a:t>May 2024</a:t>
            </a:r>
          </a:p>
          <a:p>
            <a:pPr algn="ctr">
              <a:lnSpc>
                <a:spcPct val="150000"/>
              </a:lnSpc>
              <a:spcBef>
                <a:spcPct val="0"/>
              </a:spcBef>
            </a:pPr>
            <a:r>
              <a:rPr lang="hi-IN" sz="2000" b="1" dirty="0" smtClean="0">
                <a:solidFill>
                  <a:schemeClr val="bg1"/>
                </a:solidFill>
                <a:latin typeface="Nirmala UI" panose="020B0502040204020203" pitchFamily="34" charset="0"/>
                <a:cs typeface="Nirmala UI" panose="020B0502040204020203" pitchFamily="34" charset="0"/>
              </a:rPr>
              <a:t>सरकारी अस्पताल – पत्रांक- </a:t>
            </a:r>
            <a:r>
              <a:rPr lang="en-IN" sz="2000" b="1" dirty="0" smtClean="0">
                <a:solidFill>
                  <a:schemeClr val="bg1"/>
                </a:solidFill>
                <a:latin typeface="Nirmala UI" panose="020B0502040204020203" pitchFamily="34" charset="0"/>
                <a:cs typeface="Nirmala UI" panose="020B0502040204020203" pitchFamily="34" charset="0"/>
              </a:rPr>
              <a:t>File No.-5-1099/72/2021-1- </a:t>
            </a:r>
            <a:r>
              <a:rPr lang="hi-IN" sz="2000" b="1" dirty="0" smtClean="0">
                <a:solidFill>
                  <a:schemeClr val="bg1"/>
                </a:solidFill>
                <a:latin typeface="Nirmala UI" panose="020B0502040204020203" pitchFamily="34" charset="0"/>
                <a:cs typeface="Nirmala UI" panose="020B0502040204020203" pitchFamily="34" charset="0"/>
              </a:rPr>
              <a:t>दिनांक 21 </a:t>
            </a:r>
            <a:r>
              <a:rPr lang="en-IN" sz="2000" b="1" dirty="0" smtClean="0">
                <a:solidFill>
                  <a:schemeClr val="bg1"/>
                </a:solidFill>
                <a:latin typeface="Nirmala UI" panose="020B0502040204020203" pitchFamily="34" charset="0"/>
                <a:cs typeface="Nirmala UI" panose="020B0502040204020203" pitchFamily="34" charset="0"/>
              </a:rPr>
              <a:t>February 2024</a:t>
            </a:r>
            <a:endParaRPr lang="en-US" sz="2000" b="1" dirty="0">
              <a:solidFill>
                <a:schemeClr val="bg1"/>
              </a:solidFill>
              <a:latin typeface="Nirmala UI" panose="020B0502040204020203" pitchFamily="34" charset="0"/>
              <a:cs typeface="Nirmala UI" panose="020B0502040204020203" pitchFamily="34" charset="0"/>
            </a:endParaRPr>
          </a:p>
        </p:txBody>
      </p:sp>
      <p:sp>
        <p:nvSpPr>
          <p:cNvPr id="2" name="Slide Number Placeholder 1"/>
          <p:cNvSpPr>
            <a:spLocks noGrp="1"/>
          </p:cNvSpPr>
          <p:nvPr>
            <p:ph type="sldNum" sz="quarter" idx="12"/>
          </p:nvPr>
        </p:nvSpPr>
        <p:spPr/>
        <p:txBody>
          <a:bodyPr/>
          <a:lstStyle/>
          <a:p>
            <a:fld id="{6BB3D1D1-4F62-4401-BEA1-D46FD3D9336F}" type="slidenum">
              <a:rPr lang="en-IN" smtClean="0"/>
              <a:t>19</a:t>
            </a:fld>
            <a:endParaRPr lang="en-IN"/>
          </a:p>
        </p:txBody>
      </p:sp>
    </p:spTree>
    <p:extLst>
      <p:ext uri="{BB962C8B-B14F-4D97-AF65-F5344CB8AC3E}">
        <p14:creationId xmlns:p14="http://schemas.microsoft.com/office/powerpoint/2010/main" val="2214395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p:cNvSpPr>
            <a:spLocks noGrp="1"/>
          </p:cNvSpPr>
          <p:nvPr>
            <p:ph type="sldNum" sz="quarter" idx="12"/>
          </p:nvPr>
        </p:nvSpPr>
        <p:spPr/>
        <p:txBody>
          <a:bodyPr/>
          <a:lstStyle/>
          <a:p>
            <a:fld id="{6BB3D1D1-4F62-4401-BEA1-D46FD3D9336F}" type="slidenum">
              <a:rPr lang="en-IN" smtClean="0"/>
              <a:t>2</a:t>
            </a:fld>
            <a:endParaRPr lang="en-IN"/>
          </a:p>
        </p:txBody>
      </p:sp>
    </p:spTree>
    <p:extLst>
      <p:ext uri="{BB962C8B-B14F-4D97-AF65-F5344CB8AC3E}">
        <p14:creationId xmlns:p14="http://schemas.microsoft.com/office/powerpoint/2010/main" val="4150038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1747889" y="364098"/>
            <a:ext cx="8704051" cy="1040862"/>
          </a:xfrm>
          <a:prstGeom prst="rect">
            <a:avLst/>
          </a:prstGeom>
        </p:spPr>
        <p:txBody>
          <a:bodyPr wrap="square" lIns="0" tIns="0" rIns="0" bIns="0" rtlCol="0" anchor="ctr">
            <a:spAutoFit/>
          </a:bodyPr>
          <a:lstStyle/>
          <a:p>
            <a:pPr algn="ctr">
              <a:lnSpc>
                <a:spcPct val="110000"/>
              </a:lnSpc>
              <a:spcBef>
                <a:spcPct val="0"/>
              </a:spcBef>
            </a:pPr>
            <a:r>
              <a:rPr lang="en-US" sz="3200" b="1" dirty="0" smtClean="0">
                <a:solidFill>
                  <a:srgbClr val="532A41"/>
                </a:solidFill>
                <a:latin typeface="Nirmala UI" panose="020B0502040204020203" pitchFamily="34" charset="0"/>
                <a:cs typeface="+mj-cs"/>
              </a:rPr>
              <a:t>Government order- </a:t>
            </a:r>
            <a:r>
              <a:rPr lang="en-US" sz="3200" b="1" dirty="0" err="1" smtClean="0">
                <a:solidFill>
                  <a:srgbClr val="532A41"/>
                </a:solidFill>
                <a:latin typeface="Nirmala UI" panose="020B0502040204020203" pitchFamily="34" charset="0"/>
                <a:cs typeface="+mj-cs"/>
              </a:rPr>
              <a:t>incentivization</a:t>
            </a:r>
            <a:r>
              <a:rPr lang="en-US" sz="3200" b="1" dirty="0" smtClean="0">
                <a:solidFill>
                  <a:srgbClr val="532A41"/>
                </a:solidFill>
                <a:latin typeface="Nirmala UI" panose="020B0502040204020203" pitchFamily="34" charset="0"/>
                <a:cs typeface="+mj-cs"/>
              </a:rPr>
              <a:t> scheme for Public Hospitals under </a:t>
            </a:r>
            <a:r>
              <a:rPr lang="en-US" sz="3200" b="1" dirty="0" err="1" smtClean="0">
                <a:solidFill>
                  <a:srgbClr val="532A41"/>
                </a:solidFill>
                <a:latin typeface="Nirmala UI" panose="020B0502040204020203" pitchFamily="34" charset="0"/>
                <a:cs typeface="+mj-cs"/>
              </a:rPr>
              <a:t>ABPMJAY</a:t>
            </a:r>
            <a:r>
              <a:rPr lang="en-US" sz="3200" b="1" dirty="0" smtClean="0">
                <a:solidFill>
                  <a:srgbClr val="532A41"/>
                </a:solidFill>
                <a:latin typeface="Nirmala UI" panose="020B0502040204020203" pitchFamily="34" charset="0"/>
                <a:cs typeface="+mj-cs"/>
              </a:rPr>
              <a:t> </a:t>
            </a:r>
            <a:endParaRPr lang="en-US" sz="3200" b="1" dirty="0">
              <a:solidFill>
                <a:srgbClr val="532A41"/>
              </a:solidFill>
              <a:latin typeface="Nirmala UI" panose="020B0502040204020203" pitchFamily="34" charset="0"/>
              <a:cs typeface="+mj-cs"/>
            </a:endParaRPr>
          </a:p>
        </p:txBody>
      </p:sp>
      <p:graphicFrame>
        <p:nvGraphicFramePr>
          <p:cNvPr id="5" name="Table 4">
            <a:extLst>
              <a:ext uri="{FF2B5EF4-FFF2-40B4-BE49-F238E27FC236}">
                <a16:creationId xmlns:a16="http://schemas.microsoft.com/office/drawing/2014/main" id="{A69021D9-1363-784B-BA61-CD1677A52173}"/>
              </a:ext>
            </a:extLst>
          </p:cNvPr>
          <p:cNvGraphicFramePr>
            <a:graphicFrameLocks noGrp="1"/>
          </p:cNvGraphicFramePr>
          <p:nvPr>
            <p:extLst>
              <p:ext uri="{D42A27DB-BD31-4B8C-83A1-F6EECF244321}">
                <p14:modId xmlns:p14="http://schemas.microsoft.com/office/powerpoint/2010/main" val="2525240091"/>
              </p:ext>
            </p:extLst>
          </p:nvPr>
        </p:nvGraphicFramePr>
        <p:xfrm>
          <a:off x="712882" y="1810074"/>
          <a:ext cx="11028708" cy="4160520"/>
        </p:xfrm>
        <a:graphic>
          <a:graphicData uri="http://schemas.openxmlformats.org/drawingml/2006/table">
            <a:tbl>
              <a:tblPr firstRow="1" bandRow="1">
                <a:tableStyleId>{5C22544A-7EE6-4342-B048-85BDC9FD1C3A}</a:tableStyleId>
              </a:tblPr>
              <a:tblGrid>
                <a:gridCol w="896083">
                  <a:extLst>
                    <a:ext uri="{9D8B030D-6E8A-4147-A177-3AD203B41FA5}">
                      <a16:colId xmlns:a16="http://schemas.microsoft.com/office/drawing/2014/main" val="1780238253"/>
                    </a:ext>
                  </a:extLst>
                </a:gridCol>
                <a:gridCol w="8368031">
                  <a:extLst>
                    <a:ext uri="{9D8B030D-6E8A-4147-A177-3AD203B41FA5}">
                      <a16:colId xmlns:a16="http://schemas.microsoft.com/office/drawing/2014/main" val="2045741562"/>
                    </a:ext>
                  </a:extLst>
                </a:gridCol>
                <a:gridCol w="1764594">
                  <a:extLst>
                    <a:ext uri="{9D8B030D-6E8A-4147-A177-3AD203B41FA5}">
                      <a16:colId xmlns:a16="http://schemas.microsoft.com/office/drawing/2014/main" val="2010731720"/>
                    </a:ext>
                  </a:extLst>
                </a:gridCol>
              </a:tblGrid>
              <a:tr h="781133">
                <a:tc>
                  <a:txBody>
                    <a:bodyPr/>
                    <a:lstStyle/>
                    <a:p>
                      <a:pPr algn="ctr"/>
                      <a:r>
                        <a:rPr lang="hi-IN" sz="1700" dirty="0">
                          <a:latin typeface="Nirmala UI" panose="020B0502040204020203" pitchFamily="34" charset="0"/>
                          <a:cs typeface="Nirmala UI" panose="020B0502040204020203" pitchFamily="34" charset="0"/>
                        </a:rPr>
                        <a:t>क्र</a:t>
                      </a:r>
                      <a:r>
                        <a:rPr lang="en-IN" sz="1700" dirty="0">
                          <a:latin typeface="Nirmala UI" panose="020B0502040204020203" pitchFamily="34" charset="0"/>
                          <a:cs typeface="Nirmala UI" panose="020B0502040204020203" pitchFamily="34" charset="0"/>
                        </a:rPr>
                        <a:t>0</a:t>
                      </a:r>
                      <a:r>
                        <a:rPr lang="hi-IN" sz="1700" dirty="0">
                          <a:latin typeface="Nirmala UI" panose="020B0502040204020203" pitchFamily="34" charset="0"/>
                          <a:cs typeface="Nirmala UI" panose="020B0502040204020203" pitchFamily="34" charset="0"/>
                        </a:rPr>
                        <a:t> स</a:t>
                      </a:r>
                      <a:r>
                        <a:rPr lang="en-IN" sz="1700" dirty="0">
                          <a:latin typeface="Nirmala UI" panose="020B0502040204020203" pitchFamily="34" charset="0"/>
                          <a:cs typeface="Nirmala UI" panose="020B0502040204020203" pitchFamily="34" charset="0"/>
                        </a:rPr>
                        <a:t>0</a:t>
                      </a:r>
                    </a:p>
                  </a:txBody>
                  <a:tcPr anchor="ctr">
                    <a:solidFill>
                      <a:srgbClr val="086681"/>
                    </a:solidFill>
                  </a:tcPr>
                </a:tc>
                <a:tc>
                  <a:txBody>
                    <a:bodyPr/>
                    <a:lstStyle/>
                    <a:p>
                      <a:pPr algn="ctr"/>
                      <a:endParaRPr lang="en-IN" sz="1700" dirty="0">
                        <a:latin typeface="Nirmala UI" panose="020B0502040204020203" pitchFamily="34" charset="0"/>
                        <a:cs typeface="Nirmala UI" panose="020B0502040204020203" pitchFamily="34" charset="0"/>
                      </a:endParaRPr>
                    </a:p>
                    <a:p>
                      <a:pPr algn="ctr"/>
                      <a:endParaRPr lang="en-IN" sz="1700" dirty="0">
                        <a:latin typeface="Nirmala UI" panose="020B0502040204020203" pitchFamily="34" charset="0"/>
                        <a:cs typeface="Nirmala UI" panose="020B0502040204020203" pitchFamily="34" charset="0"/>
                      </a:endParaRPr>
                    </a:p>
                    <a:p>
                      <a:pPr algn="ctr"/>
                      <a:r>
                        <a:rPr lang="hi-IN" sz="1700" dirty="0">
                          <a:latin typeface="Nirmala UI" panose="020B0502040204020203" pitchFamily="34" charset="0"/>
                          <a:cs typeface="Nirmala UI" panose="020B0502040204020203" pitchFamily="34" charset="0"/>
                        </a:rPr>
                        <a:t>व्यय हेतु निर्धारित मद</a:t>
                      </a:r>
                      <a:endParaRPr lang="en-IN" sz="1700" dirty="0">
                        <a:latin typeface="Nirmala UI" panose="020B0502040204020203" pitchFamily="34" charset="0"/>
                        <a:cs typeface="Nirmala UI" panose="020B0502040204020203" pitchFamily="34" charset="0"/>
                      </a:endParaRPr>
                    </a:p>
                    <a:p>
                      <a:pPr algn="ctr"/>
                      <a:endParaRPr lang="en-IN" sz="1700" dirty="0">
                        <a:latin typeface="Nirmala UI" panose="020B0502040204020203" pitchFamily="34" charset="0"/>
                        <a:cs typeface="Nirmala UI" panose="020B0502040204020203" pitchFamily="34" charset="0"/>
                      </a:endParaRPr>
                    </a:p>
                  </a:txBody>
                  <a:tcPr anchor="ctr">
                    <a:solidFill>
                      <a:srgbClr val="086681"/>
                    </a:solidFill>
                  </a:tcPr>
                </a:tc>
                <a:tc>
                  <a:txBody>
                    <a:bodyPr/>
                    <a:lstStyle/>
                    <a:p>
                      <a:pPr algn="ctr"/>
                      <a:r>
                        <a:rPr lang="hi-IN" sz="1700" dirty="0">
                          <a:latin typeface="Nirmala UI" panose="020B0502040204020203" pitchFamily="34" charset="0"/>
                          <a:cs typeface="Nirmala UI" panose="020B0502040204020203" pitchFamily="34" charset="0"/>
                        </a:rPr>
                        <a:t>अंश प्रतिशत</a:t>
                      </a:r>
                      <a:endParaRPr lang="en-IN" sz="1700" dirty="0">
                        <a:latin typeface="Nirmala UI" panose="020B0502040204020203" pitchFamily="34" charset="0"/>
                        <a:cs typeface="Nirmala UI" panose="020B0502040204020203" pitchFamily="34" charset="0"/>
                      </a:endParaRPr>
                    </a:p>
                  </a:txBody>
                  <a:tcPr anchor="ctr">
                    <a:solidFill>
                      <a:srgbClr val="086681"/>
                    </a:solidFill>
                  </a:tcPr>
                </a:tc>
                <a:extLst>
                  <a:ext uri="{0D108BD9-81ED-4DB2-BD59-A6C34878D82A}">
                    <a16:rowId xmlns:a16="http://schemas.microsoft.com/office/drawing/2014/main" val="1692508915"/>
                  </a:ext>
                </a:extLst>
              </a:tr>
              <a:tr h="1522547">
                <a:tc>
                  <a:txBody>
                    <a:bodyPr/>
                    <a:lstStyle/>
                    <a:p>
                      <a:pPr algn="ctr"/>
                      <a:r>
                        <a:rPr lang="en-IN" sz="1700" dirty="0">
                          <a:latin typeface="Nirmala UI" panose="020B0502040204020203" pitchFamily="34" charset="0"/>
                          <a:cs typeface="Nirmala UI" panose="020B0502040204020203" pitchFamily="34" charset="0"/>
                        </a:rPr>
                        <a:t>(</a:t>
                      </a:r>
                      <a:r>
                        <a:rPr lang="hi-IN" sz="1700" dirty="0">
                          <a:latin typeface="Nirmala UI" panose="020B0502040204020203" pitchFamily="34" charset="0"/>
                          <a:cs typeface="Nirmala UI" panose="020B0502040204020203" pitchFamily="34" charset="0"/>
                        </a:rPr>
                        <a:t>क</a:t>
                      </a:r>
                      <a:r>
                        <a:rPr lang="en-IN" sz="1700" dirty="0">
                          <a:latin typeface="Nirmala UI" panose="020B0502040204020203" pitchFamily="34" charset="0"/>
                          <a:cs typeface="Nirmala UI" panose="020B0502040204020203" pitchFamily="34" charset="0"/>
                        </a:rPr>
                        <a:t>)</a:t>
                      </a:r>
                    </a:p>
                  </a:txBody>
                  <a:tcPr/>
                </a:tc>
                <a:tc>
                  <a:txBody>
                    <a:bodyPr/>
                    <a:lstStyle/>
                    <a:p>
                      <a:pPr algn="l">
                        <a:lnSpc>
                          <a:spcPct val="200000"/>
                        </a:lnSpc>
                      </a:pPr>
                      <a:r>
                        <a:rPr lang="hi-IN" sz="1700" dirty="0">
                          <a:latin typeface="Nirmala UI" panose="020B0502040204020203" pitchFamily="34" charset="0"/>
                          <a:cs typeface="Nirmala UI" panose="020B0502040204020203" pitchFamily="34" charset="0"/>
                        </a:rPr>
                        <a:t>दवाओं/इम्प्लान्ट्स/कोन्ज़ुमेबल्स/पैथोलॉजी एवं रेडियोलोजी जांचे / रोगी सुविधाओं को बेहतर बनाने हेतु सामग्री आदि पर भुगतान एवं योजना से संबंधित प्रशाशनिक ब्यय /योजना का प्रचार –प्रसार</a:t>
                      </a:r>
                      <a:endParaRPr lang="en-IN" sz="1700" dirty="0">
                        <a:latin typeface="Nirmala UI" panose="020B0502040204020203" pitchFamily="34" charset="0"/>
                        <a:cs typeface="Nirmala UI" panose="020B0502040204020203" pitchFamily="34" charset="0"/>
                      </a:endParaRPr>
                    </a:p>
                    <a:p>
                      <a:pPr algn="l"/>
                      <a:endParaRPr lang="en-IN" sz="1700" dirty="0">
                        <a:latin typeface="Nirmala UI" panose="020B0502040204020203" pitchFamily="34" charset="0"/>
                        <a:cs typeface="Nirmala UI" panose="020B0502040204020203" pitchFamily="34" charset="0"/>
                      </a:endParaRPr>
                    </a:p>
                    <a:p>
                      <a:pPr algn="l"/>
                      <a:endParaRPr lang="en-IN" sz="1700" dirty="0">
                        <a:latin typeface="Nirmala UI" panose="020B0502040204020203" pitchFamily="34" charset="0"/>
                        <a:cs typeface="Nirmala UI" panose="020B0502040204020203" pitchFamily="34" charset="0"/>
                      </a:endParaRPr>
                    </a:p>
                  </a:txBody>
                  <a:tcPr/>
                </a:tc>
                <a:tc>
                  <a:txBody>
                    <a:bodyPr/>
                    <a:lstStyle/>
                    <a:p>
                      <a:pPr algn="ctr"/>
                      <a:r>
                        <a:rPr lang="en-IN" sz="1700" dirty="0">
                          <a:latin typeface="Nirmala UI" panose="020B0502040204020203" pitchFamily="34" charset="0"/>
                          <a:cs typeface="Nirmala UI" panose="020B0502040204020203" pitchFamily="34" charset="0"/>
                        </a:rPr>
                        <a:t>75 </a:t>
                      </a:r>
                      <a:r>
                        <a:rPr lang="hi-IN" sz="1700" dirty="0">
                          <a:latin typeface="Nirmala UI" panose="020B0502040204020203" pitchFamily="34" charset="0"/>
                          <a:cs typeface="Nirmala UI" panose="020B0502040204020203" pitchFamily="34" charset="0"/>
                        </a:rPr>
                        <a:t>प्रतिशत</a:t>
                      </a:r>
                      <a:endParaRPr lang="en-IN" sz="1700" dirty="0">
                        <a:latin typeface="Nirmala UI" panose="020B0502040204020203" pitchFamily="34" charset="0"/>
                        <a:cs typeface="Nirmala UI" panose="020B0502040204020203" pitchFamily="34" charset="0"/>
                      </a:endParaRPr>
                    </a:p>
                  </a:txBody>
                  <a:tcPr/>
                </a:tc>
                <a:extLst>
                  <a:ext uri="{0D108BD9-81ED-4DB2-BD59-A6C34878D82A}">
                    <a16:rowId xmlns:a16="http://schemas.microsoft.com/office/drawing/2014/main" val="3472946503"/>
                  </a:ext>
                </a:extLst>
              </a:tr>
              <a:tr h="1337194">
                <a:tc>
                  <a:txBody>
                    <a:bodyPr/>
                    <a:lstStyle/>
                    <a:p>
                      <a:pPr algn="ctr"/>
                      <a:r>
                        <a:rPr lang="en-IN" sz="1700" dirty="0">
                          <a:latin typeface="Nirmala UI" panose="020B0502040204020203" pitchFamily="34" charset="0"/>
                          <a:cs typeface="Nirmala UI" panose="020B0502040204020203" pitchFamily="34" charset="0"/>
                        </a:rPr>
                        <a:t>(</a:t>
                      </a:r>
                      <a:r>
                        <a:rPr lang="hi-IN" sz="1700" dirty="0">
                          <a:latin typeface="Nirmala UI" panose="020B0502040204020203" pitchFamily="34" charset="0"/>
                          <a:cs typeface="Nirmala UI" panose="020B0502040204020203" pitchFamily="34" charset="0"/>
                        </a:rPr>
                        <a:t>ख</a:t>
                      </a:r>
                      <a:r>
                        <a:rPr lang="en-IN" sz="1700" dirty="0">
                          <a:latin typeface="Nirmala UI" panose="020B0502040204020203" pitchFamily="34" charset="0"/>
                          <a:cs typeface="Nirmala UI" panose="020B0502040204020203" pitchFamily="34" charset="0"/>
                        </a:rPr>
                        <a:t>)</a:t>
                      </a:r>
                      <a:r>
                        <a:rPr lang="hi-IN" sz="1700" dirty="0">
                          <a:latin typeface="Nirmala UI" panose="020B0502040204020203" pitchFamily="34" charset="0"/>
                          <a:cs typeface="Nirmala UI" panose="020B0502040204020203" pitchFamily="34" charset="0"/>
                        </a:rPr>
                        <a:t> </a:t>
                      </a:r>
                      <a:endParaRPr lang="en-IN" sz="1700" dirty="0">
                        <a:latin typeface="Nirmala UI" panose="020B0502040204020203" pitchFamily="34" charset="0"/>
                        <a:cs typeface="Nirmala UI" panose="020B0502040204020203" pitchFamily="34" charset="0"/>
                      </a:endParaRPr>
                    </a:p>
                  </a:txBody>
                  <a:tcPr/>
                </a:tc>
                <a:tc>
                  <a:txBody>
                    <a:bodyPr/>
                    <a:lstStyle/>
                    <a:p>
                      <a:pPr algn="l">
                        <a:lnSpc>
                          <a:spcPct val="200000"/>
                        </a:lnSpc>
                      </a:pPr>
                      <a:r>
                        <a:rPr lang="hi-IN" sz="1700" dirty="0">
                          <a:latin typeface="Nirmala UI" panose="020B0502040204020203" pitchFamily="34" charset="0"/>
                          <a:cs typeface="Nirmala UI" panose="020B0502040204020203" pitchFamily="34" charset="0"/>
                        </a:rPr>
                        <a:t>योजनान्तर्गत इलाज से सम्बंधित चिकित्सक /चिकित्सालय के अन्य सपोर्टिंग स्टाफ को प्रोत्साहन राशि </a:t>
                      </a:r>
                      <a:endParaRPr lang="en-IN" sz="1700" dirty="0">
                        <a:latin typeface="Nirmala UI" panose="020B0502040204020203" pitchFamily="34" charset="0"/>
                        <a:cs typeface="Nirmala UI" panose="020B0502040204020203" pitchFamily="34" charset="0"/>
                      </a:endParaRPr>
                    </a:p>
                    <a:p>
                      <a:pPr algn="l">
                        <a:lnSpc>
                          <a:spcPct val="200000"/>
                        </a:lnSpc>
                      </a:pPr>
                      <a:endParaRPr lang="en-IN" sz="1700" dirty="0">
                        <a:latin typeface="Nirmala UI" panose="020B0502040204020203" pitchFamily="34" charset="0"/>
                        <a:cs typeface="Nirmala UI" panose="020B0502040204020203" pitchFamily="34" charset="0"/>
                      </a:endParaRPr>
                    </a:p>
                    <a:p>
                      <a:pPr algn="l"/>
                      <a:endParaRPr lang="en-IN" sz="1700" dirty="0">
                        <a:latin typeface="Nirmala UI" panose="020B0502040204020203" pitchFamily="34" charset="0"/>
                        <a:cs typeface="Nirmala UI" panose="020B0502040204020203" pitchFamily="34" charset="0"/>
                      </a:endParaRPr>
                    </a:p>
                  </a:txBody>
                  <a:tcPr/>
                </a:tc>
                <a:tc>
                  <a:txBody>
                    <a:bodyPr/>
                    <a:lstStyle/>
                    <a:p>
                      <a:pPr algn="ctr"/>
                      <a:r>
                        <a:rPr lang="en-IN" sz="1700" dirty="0">
                          <a:latin typeface="Nirmala UI" panose="020B0502040204020203" pitchFamily="34" charset="0"/>
                          <a:cs typeface="Nirmala UI" panose="020B0502040204020203" pitchFamily="34" charset="0"/>
                        </a:rPr>
                        <a:t>25 </a:t>
                      </a:r>
                      <a:r>
                        <a:rPr lang="hi-IN" sz="1700" dirty="0">
                          <a:latin typeface="Nirmala UI" panose="020B0502040204020203" pitchFamily="34" charset="0"/>
                          <a:cs typeface="Nirmala UI" panose="020B0502040204020203" pitchFamily="34" charset="0"/>
                        </a:rPr>
                        <a:t>प्रतिशत</a:t>
                      </a:r>
                      <a:r>
                        <a:rPr lang="en-IN" sz="1700" dirty="0">
                          <a:latin typeface="Nirmala UI" panose="020B0502040204020203" pitchFamily="34" charset="0"/>
                          <a:cs typeface="Nirmala UI" panose="020B0502040204020203" pitchFamily="34" charset="0"/>
                        </a:rPr>
                        <a:t> </a:t>
                      </a:r>
                    </a:p>
                  </a:txBody>
                  <a:tcPr/>
                </a:tc>
                <a:extLst>
                  <a:ext uri="{0D108BD9-81ED-4DB2-BD59-A6C34878D82A}">
                    <a16:rowId xmlns:a16="http://schemas.microsoft.com/office/drawing/2014/main" val="4127703135"/>
                  </a:ext>
                </a:extLst>
              </a:tr>
            </a:tbl>
          </a:graphicData>
        </a:graphic>
      </p:graphicFrame>
      <p:sp>
        <p:nvSpPr>
          <p:cNvPr id="2" name="Slide Number Placeholder 1"/>
          <p:cNvSpPr>
            <a:spLocks noGrp="1"/>
          </p:cNvSpPr>
          <p:nvPr>
            <p:ph type="sldNum" sz="quarter" idx="12"/>
          </p:nvPr>
        </p:nvSpPr>
        <p:spPr/>
        <p:txBody>
          <a:bodyPr/>
          <a:lstStyle/>
          <a:p>
            <a:fld id="{6BB3D1D1-4F62-4401-BEA1-D46FD3D9336F}" type="slidenum">
              <a:rPr lang="en-IN" smtClean="0"/>
              <a:t>20</a:t>
            </a:fld>
            <a:endParaRPr lang="en-IN"/>
          </a:p>
        </p:txBody>
      </p:sp>
    </p:spTree>
    <p:extLst>
      <p:ext uri="{BB962C8B-B14F-4D97-AF65-F5344CB8AC3E}">
        <p14:creationId xmlns:p14="http://schemas.microsoft.com/office/powerpoint/2010/main" val="3909488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p:cNvSpPr txBox="1"/>
          <p:nvPr/>
        </p:nvSpPr>
        <p:spPr>
          <a:xfrm>
            <a:off x="614423" y="1845566"/>
            <a:ext cx="10809790" cy="3856440"/>
          </a:xfrm>
          <a:prstGeom prst="rect">
            <a:avLst/>
          </a:prstGeom>
        </p:spPr>
        <p:txBody>
          <a:bodyPr wrap="square" lIns="0" tIns="0" rIns="0" bIns="0" rtlCol="0" anchor="t">
            <a:spAutoFit/>
          </a:bodyPr>
          <a:lstStyle/>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दवाओं/ इम्प्लान्ट्स / कन्ज्यूमेबल्स / पैथोलॉजी एवं रेडियोलॉजी जांच / रोगी सुविधाओं को बेहतर बनाने हेतु सामग्री के भुगतान हेतु अनुमन्य प्रतिशत के अनुरुप धनराशि का आगणन चिकित्सालय द्वारा योजनान्तर्गत किये गये दावों के सापेक्ष प्राप्त धनराशि पर समेकित रूप से किया जाएगा, ना कि प्रत्येक दावे के सापेक्ष अलग अलग। </a:t>
            </a:r>
          </a:p>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योजना के क्रियान्वयन हेतु आवश्यक कार्यालय कन्ज्यूमेबल्स तथा आई०टी० हार्डवेयर/सॉफ्टवेयर के रख-रखाव हेतु। </a:t>
            </a:r>
          </a:p>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योजना के क्रियान्वयन से सम्बंधित बैंक चार्जेज हेतु ।</a:t>
            </a:r>
          </a:p>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ग्रामीण क्षेत्रों के चिकित्सालय में आयुष्मान लाभार्थी के उपचार हेतु टेली-कन्सल्टेशन द्वारा विशेषज्ञ परामर्श के सापेक्ष भुगतान हेतु।</a:t>
            </a:r>
          </a:p>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योजना के प्रचार प्रसार हेतु चिकित्सालय के अन्दर आयुष्मान कियोस्क की स्थापना एवं चिकित्सालय परिसर के अन्दर योजना सम्बन्धी प्रचार सामग्री का प्रदर्शन हेतु ।</a:t>
            </a:r>
            <a:endParaRPr lang="en-US" dirty="0">
              <a:latin typeface="Nirmala UI" panose="020B0502040204020203" pitchFamily="34" charset="0"/>
              <a:cs typeface="Nirmala UI" panose="020B0502040204020203" pitchFamily="34" charset="0"/>
            </a:endParaRPr>
          </a:p>
        </p:txBody>
      </p:sp>
      <p:sp>
        <p:nvSpPr>
          <p:cNvPr id="10" name="TextBox 3"/>
          <p:cNvSpPr txBox="1"/>
          <p:nvPr/>
        </p:nvSpPr>
        <p:spPr>
          <a:xfrm>
            <a:off x="2287151" y="364172"/>
            <a:ext cx="7510630" cy="1034129"/>
          </a:xfrm>
          <a:prstGeom prst="rect">
            <a:avLst/>
          </a:prstGeom>
        </p:spPr>
        <p:txBody>
          <a:bodyPr wrap="square" lIns="0" tIns="0" rIns="0" bIns="0" rtlCol="0" anchor="ctr">
            <a:spAutoFit/>
          </a:bodyPr>
          <a:lstStyle/>
          <a:p>
            <a:pPr algn="ctr">
              <a:lnSpc>
                <a:spcPct val="120000"/>
              </a:lnSpc>
              <a:spcBef>
                <a:spcPct val="0"/>
              </a:spcBef>
            </a:pPr>
            <a:r>
              <a:rPr lang="hi-IN" sz="2800" b="1" dirty="0" smtClean="0">
                <a:solidFill>
                  <a:srgbClr val="086681"/>
                </a:solidFill>
                <a:latin typeface="Nirmala UI" panose="020B0502040204020203" pitchFamily="34" charset="0"/>
                <a:cs typeface="Nirmala UI" panose="020B0502040204020203" pitchFamily="34" charset="0"/>
              </a:rPr>
              <a:t>(क) सांकेतिक मद जिनके लिए उपरोक्त</a:t>
            </a:r>
            <a:r>
              <a:rPr lang="en-IN" sz="2800" b="1" dirty="0" smtClean="0">
                <a:solidFill>
                  <a:srgbClr val="086681"/>
                </a:solidFill>
                <a:latin typeface="Nirmala UI" panose="020B0502040204020203" pitchFamily="34" charset="0"/>
                <a:cs typeface="Nirmala UI" panose="020B0502040204020203" pitchFamily="34" charset="0"/>
              </a:rPr>
              <a:t> </a:t>
            </a:r>
            <a:r>
              <a:rPr lang="hi-IN" sz="2800" b="1" dirty="0" smtClean="0">
                <a:solidFill>
                  <a:srgbClr val="086681"/>
                </a:solidFill>
                <a:latin typeface="Nirmala UI" panose="020B0502040204020203" pitchFamily="34" charset="0"/>
                <a:cs typeface="Nirmala UI" panose="020B0502040204020203" pitchFamily="34" charset="0"/>
              </a:rPr>
              <a:t>क्लेम धनराशि का प्रयोग किया जा सकता है। </a:t>
            </a:r>
            <a:endParaRPr lang="en-US" sz="2800" b="1" dirty="0">
              <a:solidFill>
                <a:srgbClr val="086681"/>
              </a:solidFill>
              <a:latin typeface="Nirmala UI" panose="020B0502040204020203" pitchFamily="34" charset="0"/>
              <a:cs typeface="Nirmala UI" panose="020B0502040204020203" pitchFamily="34" charset="0"/>
            </a:endParaRPr>
          </a:p>
        </p:txBody>
      </p:sp>
      <p:sp>
        <p:nvSpPr>
          <p:cNvPr id="2" name="Slide Number Placeholder 1"/>
          <p:cNvSpPr>
            <a:spLocks noGrp="1"/>
          </p:cNvSpPr>
          <p:nvPr>
            <p:ph type="sldNum" sz="quarter" idx="12"/>
          </p:nvPr>
        </p:nvSpPr>
        <p:spPr/>
        <p:txBody>
          <a:bodyPr/>
          <a:lstStyle/>
          <a:p>
            <a:fld id="{6BB3D1D1-4F62-4401-BEA1-D46FD3D9336F}" type="slidenum">
              <a:rPr lang="en-IN" smtClean="0"/>
              <a:t>21</a:t>
            </a:fld>
            <a:endParaRPr lang="en-IN"/>
          </a:p>
        </p:txBody>
      </p:sp>
    </p:spTree>
    <p:extLst>
      <p:ext uri="{BB962C8B-B14F-4D97-AF65-F5344CB8AC3E}">
        <p14:creationId xmlns:p14="http://schemas.microsoft.com/office/powerpoint/2010/main" val="3989888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p:cNvSpPr txBox="1"/>
          <p:nvPr/>
        </p:nvSpPr>
        <p:spPr>
          <a:xfrm>
            <a:off x="430964" y="2159911"/>
            <a:ext cx="10948685" cy="1594283"/>
          </a:xfrm>
          <a:prstGeom prst="rect">
            <a:avLst/>
          </a:prstGeom>
        </p:spPr>
        <p:txBody>
          <a:bodyPr wrap="square" lIns="0" tIns="0" rIns="0" bIns="0" rtlCol="0" anchor="t">
            <a:spAutoFit/>
          </a:bodyPr>
          <a:lstStyle/>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योजनान्तर्गत प्रत्येक माह संकलित क्लेम धनराशि का अधिकतम 25 प्रतिशत प्रोत्साहन राशि के रूप में वितरित किया जा सकता है|</a:t>
            </a:r>
          </a:p>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मेडिकल कॉलेज/संस्थान/विश्वविध्यालय स्तर पर निम्नानुसार गठित समिति द्वारा प्रोत्साहन धनराशि उपयुक्त कर्मियों के मध्य किस अनुपात में होगा, इसका निर्धारण निम्न समिति द्वारा किया जायेगा-</a:t>
            </a:r>
            <a:endParaRPr lang="en-US" dirty="0">
              <a:latin typeface="Nirmala UI" panose="020B0502040204020203" pitchFamily="34" charset="0"/>
              <a:cs typeface="Nirmala UI" panose="020B0502040204020203" pitchFamily="34" charset="0"/>
            </a:endParaRPr>
          </a:p>
        </p:txBody>
      </p:sp>
      <p:sp>
        <p:nvSpPr>
          <p:cNvPr id="10" name="TextBox 3"/>
          <p:cNvSpPr txBox="1"/>
          <p:nvPr/>
        </p:nvSpPr>
        <p:spPr>
          <a:xfrm>
            <a:off x="1541117" y="866619"/>
            <a:ext cx="9109767" cy="1034129"/>
          </a:xfrm>
          <a:prstGeom prst="rect">
            <a:avLst/>
          </a:prstGeom>
        </p:spPr>
        <p:txBody>
          <a:bodyPr wrap="square" lIns="0" tIns="0" rIns="0" bIns="0" rtlCol="0" anchor="ctr">
            <a:spAutoFit/>
          </a:bodyPr>
          <a:lstStyle/>
          <a:p>
            <a:pPr algn="ctr">
              <a:lnSpc>
                <a:spcPct val="120000"/>
              </a:lnSpc>
              <a:spcBef>
                <a:spcPct val="0"/>
              </a:spcBef>
            </a:pPr>
            <a:r>
              <a:rPr lang="hi-IN" sz="2800" b="1" dirty="0" smtClean="0">
                <a:solidFill>
                  <a:srgbClr val="086681"/>
                </a:solidFill>
                <a:latin typeface="Nirmala UI" panose="020B0502040204020203" pitchFamily="34" charset="0"/>
                <a:cs typeface="Nirmala UI" panose="020B0502040204020203" pitchFamily="34" charset="0"/>
              </a:rPr>
              <a:t>(ख) योजनान्तर्गत इलाज से सम्बन्धित चिकित्सक/चिकित्सालय के अन्य सपोर्टिंग स्टाफ को प्रोत्साहन राशि </a:t>
            </a:r>
            <a:endParaRPr lang="en-US" sz="2800" b="1" dirty="0">
              <a:solidFill>
                <a:srgbClr val="086681"/>
              </a:solidFill>
              <a:latin typeface="Nirmala UI" panose="020B0502040204020203" pitchFamily="34" charset="0"/>
              <a:cs typeface="Nirmala UI" panose="020B0502040204020203" pitchFamily="34" charset="0"/>
            </a:endParaRPr>
          </a:p>
        </p:txBody>
      </p:sp>
      <p:sp>
        <p:nvSpPr>
          <p:cNvPr id="4" name="TextBox 3"/>
          <p:cNvSpPr txBox="1"/>
          <p:nvPr/>
        </p:nvSpPr>
        <p:spPr>
          <a:xfrm>
            <a:off x="1333878" y="226122"/>
            <a:ext cx="9604197" cy="485902"/>
          </a:xfrm>
          <a:prstGeom prst="rect">
            <a:avLst/>
          </a:prstGeom>
        </p:spPr>
        <p:txBody>
          <a:bodyPr wrap="square" lIns="0" tIns="0" rIns="0" bIns="0" rtlCol="0" anchor="ctr">
            <a:spAutoFit/>
          </a:bodyPr>
          <a:lstStyle/>
          <a:p>
            <a:pPr algn="ctr">
              <a:lnSpc>
                <a:spcPct val="120000"/>
              </a:lnSpc>
              <a:spcBef>
                <a:spcPct val="0"/>
              </a:spcBef>
            </a:pPr>
            <a:r>
              <a:rPr lang="hi-IN" sz="2900" b="1" dirty="0" smtClean="0">
                <a:solidFill>
                  <a:srgbClr val="532A41"/>
                </a:solidFill>
                <a:latin typeface="Nirmala UI" panose="020B0502040204020203" pitchFamily="34" charset="0"/>
                <a:cs typeface="Nirmala UI" panose="020B0502040204020203" pitchFamily="34" charset="0"/>
              </a:rPr>
              <a:t>राजकीय महाविद्यालय</a:t>
            </a:r>
            <a:endParaRPr lang="en-US" sz="2900" b="1" dirty="0">
              <a:solidFill>
                <a:srgbClr val="532A41"/>
              </a:solidFill>
              <a:latin typeface="Nirmala UI" panose="020B0502040204020203" pitchFamily="34" charset="0"/>
              <a:cs typeface="Nirmala UI" panose="020B0502040204020203" pitchFamily="34" charset="0"/>
            </a:endParaRPr>
          </a:p>
        </p:txBody>
      </p:sp>
      <p:graphicFrame>
        <p:nvGraphicFramePr>
          <p:cNvPr id="5" name="Table 4">
            <a:extLst>
              <a:ext uri="{FF2B5EF4-FFF2-40B4-BE49-F238E27FC236}">
                <a16:creationId xmlns:a16="http://schemas.microsoft.com/office/drawing/2014/main" id="{BE6B0600-6576-43A1-40E2-08798BE6A658}"/>
              </a:ext>
            </a:extLst>
          </p:cNvPr>
          <p:cNvGraphicFramePr>
            <a:graphicFrameLocks noGrp="1"/>
          </p:cNvGraphicFramePr>
          <p:nvPr>
            <p:extLst>
              <p:ext uri="{D42A27DB-BD31-4B8C-83A1-F6EECF244321}">
                <p14:modId xmlns:p14="http://schemas.microsoft.com/office/powerpoint/2010/main" val="4272525100"/>
              </p:ext>
            </p:extLst>
          </p:nvPr>
        </p:nvGraphicFramePr>
        <p:xfrm>
          <a:off x="761999" y="4079747"/>
          <a:ext cx="10988040" cy="2475081"/>
        </p:xfrm>
        <a:graphic>
          <a:graphicData uri="http://schemas.openxmlformats.org/drawingml/2006/table">
            <a:tbl>
              <a:tblPr firstRow="1" bandRow="1">
                <a:tableStyleId>{5C22544A-7EE6-4342-B048-85BDC9FD1C3A}</a:tableStyleId>
              </a:tblPr>
              <a:tblGrid>
                <a:gridCol w="892778">
                  <a:extLst>
                    <a:ext uri="{9D8B030D-6E8A-4147-A177-3AD203B41FA5}">
                      <a16:colId xmlns:a16="http://schemas.microsoft.com/office/drawing/2014/main" val="1780238253"/>
                    </a:ext>
                  </a:extLst>
                </a:gridCol>
                <a:gridCol w="8337175">
                  <a:extLst>
                    <a:ext uri="{9D8B030D-6E8A-4147-A177-3AD203B41FA5}">
                      <a16:colId xmlns:a16="http://schemas.microsoft.com/office/drawing/2014/main" val="2045741562"/>
                    </a:ext>
                  </a:extLst>
                </a:gridCol>
                <a:gridCol w="1758087">
                  <a:extLst>
                    <a:ext uri="{9D8B030D-6E8A-4147-A177-3AD203B41FA5}">
                      <a16:colId xmlns:a16="http://schemas.microsoft.com/office/drawing/2014/main" val="2010731720"/>
                    </a:ext>
                  </a:extLst>
                </a:gridCol>
              </a:tblGrid>
              <a:tr h="385023">
                <a:tc>
                  <a:txBody>
                    <a:bodyPr/>
                    <a:lstStyle/>
                    <a:p>
                      <a:pPr algn="ctr">
                        <a:lnSpc>
                          <a:spcPct val="100000"/>
                        </a:lnSpc>
                      </a:pPr>
                      <a:r>
                        <a:rPr lang="hi-IN" sz="1600" dirty="0">
                          <a:latin typeface="Nirmala UI" panose="020B0502040204020203" pitchFamily="34" charset="0"/>
                          <a:cs typeface="Nirmala UI" panose="020B0502040204020203" pitchFamily="34" charset="0"/>
                        </a:rPr>
                        <a:t>क्र</a:t>
                      </a:r>
                      <a:r>
                        <a:rPr lang="en-IN" sz="1600" dirty="0">
                          <a:latin typeface="Nirmala UI" panose="020B0502040204020203" pitchFamily="34" charset="0"/>
                          <a:cs typeface="Nirmala UI" panose="020B0502040204020203" pitchFamily="34" charset="0"/>
                        </a:rPr>
                        <a:t>0</a:t>
                      </a:r>
                      <a:r>
                        <a:rPr lang="hi-IN" sz="1600" dirty="0">
                          <a:latin typeface="Nirmala UI" panose="020B0502040204020203" pitchFamily="34" charset="0"/>
                          <a:cs typeface="Nirmala UI" panose="020B0502040204020203" pitchFamily="34" charset="0"/>
                        </a:rPr>
                        <a:t> </a:t>
                      </a:r>
                      <a:r>
                        <a:rPr lang="hi-IN" sz="1600" dirty="0" smtClean="0">
                          <a:latin typeface="Nirmala UI" panose="020B0502040204020203" pitchFamily="34" charset="0"/>
                          <a:cs typeface="Nirmala UI" panose="020B0502040204020203" pitchFamily="34" charset="0"/>
                        </a:rPr>
                        <a:t>सं0</a:t>
                      </a:r>
                      <a:endParaRPr lang="en-IN" sz="1600" dirty="0">
                        <a:latin typeface="Nirmala UI" panose="020B0502040204020203" pitchFamily="34" charset="0"/>
                        <a:cs typeface="Nirmala UI" panose="020B0502040204020203" pitchFamily="34" charset="0"/>
                      </a:endParaRPr>
                    </a:p>
                  </a:txBody>
                  <a:tcPr>
                    <a:solidFill>
                      <a:srgbClr val="B46897"/>
                    </a:solidFill>
                  </a:tcPr>
                </a:tc>
                <a:tc>
                  <a:txBody>
                    <a:bodyPr/>
                    <a:lstStyle/>
                    <a:p>
                      <a:pPr algn="ctr">
                        <a:lnSpc>
                          <a:spcPct val="100000"/>
                        </a:lnSpc>
                      </a:pPr>
                      <a:r>
                        <a:rPr lang="hi-IN" sz="1600" dirty="0" smtClean="0">
                          <a:latin typeface="Nirmala UI" panose="020B0502040204020203" pitchFamily="34" charset="0"/>
                          <a:cs typeface="Nirmala UI" panose="020B0502040204020203" pitchFamily="34" charset="0"/>
                        </a:rPr>
                        <a:t>व्यय </a:t>
                      </a:r>
                      <a:r>
                        <a:rPr lang="hi-IN" sz="1600" dirty="0">
                          <a:latin typeface="Nirmala UI" panose="020B0502040204020203" pitchFamily="34" charset="0"/>
                          <a:cs typeface="Nirmala UI" panose="020B0502040204020203" pitchFamily="34" charset="0"/>
                        </a:rPr>
                        <a:t>हेतु निर्धारित </a:t>
                      </a:r>
                      <a:r>
                        <a:rPr lang="hi-IN" sz="1600" dirty="0" smtClean="0">
                          <a:latin typeface="Nirmala UI" panose="020B0502040204020203" pitchFamily="34" charset="0"/>
                          <a:cs typeface="Nirmala UI" panose="020B0502040204020203" pitchFamily="34" charset="0"/>
                        </a:rPr>
                        <a:t>मद</a:t>
                      </a:r>
                      <a:endParaRPr lang="en-IN" sz="1600" dirty="0">
                        <a:latin typeface="Nirmala UI" panose="020B0502040204020203" pitchFamily="34" charset="0"/>
                        <a:cs typeface="Nirmala UI" panose="020B0502040204020203" pitchFamily="34" charset="0"/>
                      </a:endParaRPr>
                    </a:p>
                  </a:txBody>
                  <a:tcPr anchor="ctr">
                    <a:solidFill>
                      <a:srgbClr val="B46897"/>
                    </a:solidFill>
                  </a:tcPr>
                </a:tc>
                <a:tc>
                  <a:txBody>
                    <a:bodyPr/>
                    <a:lstStyle/>
                    <a:p>
                      <a:pPr algn="ctr">
                        <a:lnSpc>
                          <a:spcPct val="100000"/>
                        </a:lnSpc>
                      </a:pPr>
                      <a:r>
                        <a:rPr lang="hi-IN" sz="1600" dirty="0">
                          <a:latin typeface="Nirmala UI" panose="020B0502040204020203" pitchFamily="34" charset="0"/>
                          <a:cs typeface="Nirmala UI" panose="020B0502040204020203" pitchFamily="34" charset="0"/>
                        </a:rPr>
                        <a:t>अंश प्रतिशत</a:t>
                      </a:r>
                      <a:endParaRPr lang="en-IN" sz="1600" dirty="0">
                        <a:latin typeface="Nirmala UI" panose="020B0502040204020203" pitchFamily="34" charset="0"/>
                        <a:cs typeface="Nirmala UI" panose="020B0502040204020203" pitchFamily="34" charset="0"/>
                      </a:endParaRPr>
                    </a:p>
                  </a:txBody>
                  <a:tcPr>
                    <a:solidFill>
                      <a:srgbClr val="B46897"/>
                    </a:solidFill>
                  </a:tcPr>
                </a:tc>
                <a:extLst>
                  <a:ext uri="{0D108BD9-81ED-4DB2-BD59-A6C34878D82A}">
                    <a16:rowId xmlns:a16="http://schemas.microsoft.com/office/drawing/2014/main" val="1692508915"/>
                  </a:ext>
                </a:extLst>
              </a:tr>
              <a:tr h="269083">
                <a:tc>
                  <a:txBody>
                    <a:bodyPr/>
                    <a:lstStyle/>
                    <a:p>
                      <a:pPr algn="ctr">
                        <a:lnSpc>
                          <a:spcPct val="100000"/>
                        </a:lnSpc>
                      </a:pPr>
                      <a:r>
                        <a:rPr lang="en-IN" sz="1600" dirty="0">
                          <a:latin typeface="Nirmala UI" panose="020B0502040204020203" pitchFamily="34" charset="0"/>
                          <a:cs typeface="Nirmala UI" panose="020B0502040204020203" pitchFamily="34" charset="0"/>
                        </a:rPr>
                        <a:t>1</a:t>
                      </a:r>
                    </a:p>
                  </a:txBody>
                  <a:tcPr anchor="ctr"/>
                </a:tc>
                <a:tc>
                  <a:txBody>
                    <a:bodyPr/>
                    <a:lstStyle/>
                    <a:p>
                      <a:pPr algn="ctr">
                        <a:lnSpc>
                          <a:spcPct val="100000"/>
                        </a:lnSpc>
                      </a:pPr>
                      <a:r>
                        <a:rPr lang="hi-IN" sz="1600" dirty="0">
                          <a:latin typeface="Nirmala UI" panose="020B0502040204020203" pitchFamily="34" charset="0"/>
                          <a:cs typeface="Nirmala UI" panose="020B0502040204020203" pitchFamily="34" charset="0"/>
                        </a:rPr>
                        <a:t>कुलपति/निदेशक/प्रधानाचार्य </a:t>
                      </a:r>
                      <a:endParaRPr lang="en-IN" sz="1600" dirty="0">
                        <a:latin typeface="Nirmala UI" panose="020B0502040204020203" pitchFamily="34" charset="0"/>
                        <a:cs typeface="Nirmala UI" panose="020B0502040204020203" pitchFamily="34" charset="0"/>
                      </a:endParaRPr>
                    </a:p>
                  </a:txBody>
                  <a:tcPr anchor="ctr"/>
                </a:tc>
                <a:tc>
                  <a:txBody>
                    <a:bodyPr/>
                    <a:lstStyle/>
                    <a:p>
                      <a:pPr algn="ctr">
                        <a:lnSpc>
                          <a:spcPct val="100000"/>
                        </a:lnSpc>
                      </a:pPr>
                      <a:r>
                        <a:rPr lang="hi-IN" sz="1600" dirty="0">
                          <a:latin typeface="Nirmala UI" panose="020B0502040204020203" pitchFamily="34" charset="0"/>
                          <a:cs typeface="Nirmala UI" panose="020B0502040204020203" pitchFamily="34" charset="0"/>
                        </a:rPr>
                        <a:t>अध्यक्ष</a:t>
                      </a:r>
                      <a:endParaRPr lang="en-IN" sz="1600" dirty="0">
                        <a:latin typeface="Nirmala UI" panose="020B0502040204020203" pitchFamily="34" charset="0"/>
                        <a:cs typeface="Nirmala UI" panose="020B0502040204020203" pitchFamily="34" charset="0"/>
                      </a:endParaRPr>
                    </a:p>
                  </a:txBody>
                  <a:tcPr anchor="ctr"/>
                </a:tc>
                <a:extLst>
                  <a:ext uri="{0D108BD9-81ED-4DB2-BD59-A6C34878D82A}">
                    <a16:rowId xmlns:a16="http://schemas.microsoft.com/office/drawing/2014/main" val="3472946503"/>
                  </a:ext>
                </a:extLst>
              </a:tr>
              <a:tr h="584926">
                <a:tc>
                  <a:txBody>
                    <a:bodyPr/>
                    <a:lstStyle/>
                    <a:p>
                      <a:pPr algn="ctr">
                        <a:lnSpc>
                          <a:spcPct val="100000"/>
                        </a:lnSpc>
                      </a:pPr>
                      <a:r>
                        <a:rPr lang="en-IN" sz="1600" dirty="0">
                          <a:latin typeface="Nirmala UI" panose="020B0502040204020203" pitchFamily="34" charset="0"/>
                          <a:cs typeface="Nirmala UI" panose="020B0502040204020203" pitchFamily="34" charset="0"/>
                        </a:rPr>
                        <a:t>2</a:t>
                      </a:r>
                    </a:p>
                  </a:txBody>
                  <a:tcPr anchor="ctr"/>
                </a:tc>
                <a:tc>
                  <a:txBody>
                    <a:bodyPr/>
                    <a:lstStyle/>
                    <a:p>
                      <a:pPr algn="ctr">
                        <a:lnSpc>
                          <a:spcPct val="100000"/>
                        </a:lnSpc>
                      </a:pPr>
                      <a:r>
                        <a:rPr lang="hi-IN" sz="1600" dirty="0">
                          <a:latin typeface="Nirmala UI" panose="020B0502040204020203" pitchFamily="34" charset="0"/>
                          <a:cs typeface="Nirmala UI" panose="020B0502040204020203" pitchFamily="34" charset="0"/>
                        </a:rPr>
                        <a:t>मुख्य चिकित्सा अधीक्षक</a:t>
                      </a:r>
                      <a:endParaRPr lang="en-IN" sz="1600" dirty="0">
                        <a:latin typeface="Nirmala UI" panose="020B0502040204020203" pitchFamily="34" charset="0"/>
                        <a:cs typeface="Nirmala UI" panose="020B0502040204020203" pitchFamily="34" charset="0"/>
                      </a:endParaRPr>
                    </a:p>
                  </a:txBody>
                  <a:tcPr anchor="ctr"/>
                </a:tc>
                <a:tc>
                  <a:txBody>
                    <a:bodyPr/>
                    <a:lstStyle/>
                    <a:p>
                      <a:pPr algn="ctr">
                        <a:lnSpc>
                          <a:spcPct val="100000"/>
                        </a:lnSpc>
                      </a:pPr>
                      <a:r>
                        <a:rPr lang="hi-IN" sz="1600" dirty="0">
                          <a:latin typeface="Nirmala UI" panose="020B0502040204020203" pitchFamily="34" charset="0"/>
                          <a:cs typeface="Nirmala UI" panose="020B0502040204020203" pitchFamily="34" charset="0"/>
                        </a:rPr>
                        <a:t>सदस्य </a:t>
                      </a:r>
                      <a:endParaRPr lang="en-IN" sz="1600" dirty="0">
                        <a:latin typeface="Nirmala UI" panose="020B0502040204020203" pitchFamily="34" charset="0"/>
                        <a:cs typeface="Nirmala UI" panose="020B0502040204020203" pitchFamily="34" charset="0"/>
                      </a:endParaRPr>
                    </a:p>
                  </a:txBody>
                  <a:tcPr anchor="ctr"/>
                </a:tc>
                <a:extLst>
                  <a:ext uri="{0D108BD9-81ED-4DB2-BD59-A6C34878D82A}">
                    <a16:rowId xmlns:a16="http://schemas.microsoft.com/office/drawing/2014/main" val="4127703135"/>
                  </a:ext>
                </a:extLst>
              </a:tr>
              <a:tr h="584926">
                <a:tc>
                  <a:txBody>
                    <a:bodyPr/>
                    <a:lstStyle/>
                    <a:p>
                      <a:pPr algn="ctr">
                        <a:lnSpc>
                          <a:spcPct val="100000"/>
                        </a:lnSpc>
                      </a:pPr>
                      <a:r>
                        <a:rPr lang="en-IN" sz="1600" dirty="0">
                          <a:latin typeface="Nirmala UI" panose="020B0502040204020203" pitchFamily="34" charset="0"/>
                          <a:cs typeface="Nirmala UI" panose="020B0502040204020203" pitchFamily="34" charset="0"/>
                        </a:rPr>
                        <a:t>3</a:t>
                      </a:r>
                    </a:p>
                  </a:txBody>
                  <a:tcPr anchor="ctr"/>
                </a:tc>
                <a:tc>
                  <a:txBody>
                    <a:bodyPr/>
                    <a:lstStyle/>
                    <a:p>
                      <a:pPr algn="ctr">
                        <a:lnSpc>
                          <a:spcPct val="100000"/>
                        </a:lnSpc>
                      </a:pPr>
                      <a:r>
                        <a:rPr lang="hi-IN" sz="1600" dirty="0">
                          <a:latin typeface="Nirmala UI" panose="020B0502040204020203" pitchFamily="34" charset="0"/>
                          <a:cs typeface="Nirmala UI" panose="020B0502040204020203" pitchFamily="34" charset="0"/>
                        </a:rPr>
                        <a:t>वित्त नियंत्रक/वित्त अधिकारी </a:t>
                      </a:r>
                      <a:endParaRPr lang="en-IN" sz="1600" dirty="0">
                        <a:latin typeface="Nirmala UI" panose="020B0502040204020203" pitchFamily="34" charset="0"/>
                        <a:cs typeface="Nirmala UI" panose="020B0502040204020203" pitchFamily="34" charset="0"/>
                      </a:endParaRPr>
                    </a:p>
                  </a:txBody>
                  <a:tcPr anchor="ctr"/>
                </a:tc>
                <a:tc>
                  <a:txBody>
                    <a:bodyPr/>
                    <a:lstStyle/>
                    <a:p>
                      <a:pPr algn="ctr">
                        <a:lnSpc>
                          <a:spcPct val="100000"/>
                        </a:lnSpc>
                      </a:pPr>
                      <a:r>
                        <a:rPr lang="hi-IN" sz="1600" dirty="0">
                          <a:latin typeface="Nirmala UI" panose="020B0502040204020203" pitchFamily="34" charset="0"/>
                          <a:cs typeface="Nirmala UI" panose="020B0502040204020203" pitchFamily="34" charset="0"/>
                        </a:rPr>
                        <a:t>सदस्य </a:t>
                      </a:r>
                      <a:endParaRPr lang="en-IN" sz="1600" dirty="0">
                        <a:latin typeface="Nirmala UI" panose="020B0502040204020203" pitchFamily="34" charset="0"/>
                        <a:cs typeface="Nirmala UI" panose="020B0502040204020203" pitchFamily="34" charset="0"/>
                      </a:endParaRPr>
                    </a:p>
                  </a:txBody>
                  <a:tcPr anchor="ctr"/>
                </a:tc>
                <a:extLst>
                  <a:ext uri="{0D108BD9-81ED-4DB2-BD59-A6C34878D82A}">
                    <a16:rowId xmlns:a16="http://schemas.microsoft.com/office/drawing/2014/main" val="2112893897"/>
                  </a:ext>
                </a:extLst>
              </a:tr>
              <a:tr h="584926">
                <a:tc>
                  <a:txBody>
                    <a:bodyPr/>
                    <a:lstStyle/>
                    <a:p>
                      <a:pPr algn="ctr">
                        <a:lnSpc>
                          <a:spcPct val="100000"/>
                        </a:lnSpc>
                      </a:pPr>
                      <a:r>
                        <a:rPr lang="en-IN" sz="1600" dirty="0">
                          <a:latin typeface="Nirmala UI" panose="020B0502040204020203" pitchFamily="34" charset="0"/>
                          <a:cs typeface="Nirmala UI" panose="020B0502040204020203" pitchFamily="34" charset="0"/>
                        </a:rPr>
                        <a:t>4</a:t>
                      </a:r>
                    </a:p>
                  </a:txBody>
                  <a:tcPr anchor="ctr"/>
                </a:tc>
                <a:tc>
                  <a:txBody>
                    <a:bodyPr/>
                    <a:lstStyle/>
                    <a:p>
                      <a:pPr algn="ctr">
                        <a:lnSpc>
                          <a:spcPct val="100000"/>
                        </a:lnSpc>
                      </a:pPr>
                      <a:r>
                        <a:rPr lang="hi-IN" sz="1600" dirty="0">
                          <a:latin typeface="Nirmala UI" panose="020B0502040204020203" pitchFamily="34" charset="0"/>
                          <a:cs typeface="Nirmala UI" panose="020B0502040204020203" pitchFamily="34" charset="0"/>
                        </a:rPr>
                        <a:t>विभागाध्यक्ष, सर्जरी /स्त्री रोग विशषज्ञ</a:t>
                      </a:r>
                      <a:endParaRPr lang="en-IN" sz="1600" dirty="0">
                        <a:latin typeface="Nirmala UI" panose="020B0502040204020203" pitchFamily="34" charset="0"/>
                        <a:cs typeface="Nirmala UI" panose="020B0502040204020203" pitchFamily="34" charset="0"/>
                      </a:endParaRPr>
                    </a:p>
                  </a:txBody>
                  <a:tcPr anchor="ctr"/>
                </a:tc>
                <a:tc>
                  <a:txBody>
                    <a:bodyPr/>
                    <a:lstStyle/>
                    <a:p>
                      <a:pPr algn="ctr">
                        <a:lnSpc>
                          <a:spcPct val="100000"/>
                        </a:lnSpc>
                      </a:pPr>
                      <a:r>
                        <a:rPr lang="hi-IN" sz="1600" dirty="0">
                          <a:latin typeface="Nirmala UI" panose="020B0502040204020203" pitchFamily="34" charset="0"/>
                          <a:cs typeface="Nirmala UI" panose="020B0502040204020203" pitchFamily="34" charset="0"/>
                        </a:rPr>
                        <a:t>सदस्य </a:t>
                      </a:r>
                      <a:endParaRPr lang="en-IN" sz="1600" dirty="0">
                        <a:latin typeface="Nirmala UI" panose="020B0502040204020203" pitchFamily="34" charset="0"/>
                        <a:cs typeface="Nirmala UI" panose="020B0502040204020203" pitchFamily="34" charset="0"/>
                      </a:endParaRPr>
                    </a:p>
                  </a:txBody>
                  <a:tcPr anchor="ctr"/>
                </a:tc>
                <a:extLst>
                  <a:ext uri="{0D108BD9-81ED-4DB2-BD59-A6C34878D82A}">
                    <a16:rowId xmlns:a16="http://schemas.microsoft.com/office/drawing/2014/main" val="2825985523"/>
                  </a:ext>
                </a:extLst>
              </a:tr>
            </a:tbl>
          </a:graphicData>
        </a:graphic>
      </p:graphicFrame>
      <p:sp>
        <p:nvSpPr>
          <p:cNvPr id="2" name="Slide Number Placeholder 1"/>
          <p:cNvSpPr>
            <a:spLocks noGrp="1"/>
          </p:cNvSpPr>
          <p:nvPr>
            <p:ph type="sldNum" sz="quarter" idx="12"/>
          </p:nvPr>
        </p:nvSpPr>
        <p:spPr/>
        <p:txBody>
          <a:bodyPr/>
          <a:lstStyle/>
          <a:p>
            <a:fld id="{6BB3D1D1-4F62-4401-BEA1-D46FD3D9336F}" type="slidenum">
              <a:rPr lang="en-IN" smtClean="0"/>
              <a:t>22</a:t>
            </a:fld>
            <a:endParaRPr lang="en-IN"/>
          </a:p>
        </p:txBody>
      </p:sp>
    </p:spTree>
    <p:extLst>
      <p:ext uri="{BB962C8B-B14F-4D97-AF65-F5344CB8AC3E}">
        <p14:creationId xmlns:p14="http://schemas.microsoft.com/office/powerpoint/2010/main" val="14348836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p:cNvSpPr txBox="1"/>
          <p:nvPr/>
        </p:nvSpPr>
        <p:spPr>
          <a:xfrm>
            <a:off x="430964" y="2391404"/>
            <a:ext cx="10948685" cy="1594283"/>
          </a:xfrm>
          <a:prstGeom prst="rect">
            <a:avLst/>
          </a:prstGeom>
        </p:spPr>
        <p:txBody>
          <a:bodyPr wrap="square" lIns="0" tIns="0" rIns="0" bIns="0" rtlCol="0" anchor="t">
            <a:spAutoFit/>
          </a:bodyPr>
          <a:lstStyle/>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योजनान्तर्गत प्रत्येक माह संकलित क्लेम धनराशि का अधिकतम </a:t>
            </a:r>
            <a:r>
              <a:rPr lang="en-IN" dirty="0" smtClean="0">
                <a:latin typeface="Nirmala UI" panose="020B0502040204020203" pitchFamily="34" charset="0"/>
                <a:cs typeface="Nirmala UI" panose="020B0502040204020203" pitchFamily="34" charset="0"/>
              </a:rPr>
              <a:t>25</a:t>
            </a:r>
            <a:r>
              <a:rPr lang="hi-IN" dirty="0" smtClean="0">
                <a:latin typeface="Nirmala UI" panose="020B0502040204020203" pitchFamily="34" charset="0"/>
                <a:cs typeface="Nirmala UI" panose="020B0502040204020203" pitchFamily="34" charset="0"/>
              </a:rPr>
              <a:t> प्रतिशत प्रोत्साहन राशि के रूप में वितरित किया जा सकता है|</a:t>
            </a:r>
          </a:p>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मेडिकल कॉलेज/संस्थान/विश्वविध्यालय स्तर पर निम्नानुसार गठित समिति द्वारा प्रोत्साहन धनराशि उपयुक्त कर्मियों के मध्य किस अनुपात में होगा, इसका निर्धारण निम्न समिति द्वारा किया जायेगा-</a:t>
            </a:r>
            <a:endParaRPr lang="en-US" dirty="0">
              <a:latin typeface="Nirmala UI" panose="020B0502040204020203" pitchFamily="34" charset="0"/>
              <a:cs typeface="Nirmala UI" panose="020B0502040204020203" pitchFamily="34" charset="0"/>
            </a:endParaRPr>
          </a:p>
        </p:txBody>
      </p:sp>
      <p:sp>
        <p:nvSpPr>
          <p:cNvPr id="10" name="TextBox 3"/>
          <p:cNvSpPr txBox="1"/>
          <p:nvPr/>
        </p:nvSpPr>
        <p:spPr>
          <a:xfrm>
            <a:off x="1541117" y="890600"/>
            <a:ext cx="9109767" cy="986167"/>
          </a:xfrm>
          <a:prstGeom prst="rect">
            <a:avLst/>
          </a:prstGeom>
        </p:spPr>
        <p:txBody>
          <a:bodyPr wrap="square" lIns="0" tIns="0" rIns="0" bIns="0" rtlCol="0" anchor="ctr">
            <a:spAutoFit/>
          </a:bodyPr>
          <a:lstStyle/>
          <a:p>
            <a:pPr algn="ctr">
              <a:lnSpc>
                <a:spcPct val="120000"/>
              </a:lnSpc>
              <a:spcBef>
                <a:spcPct val="0"/>
              </a:spcBef>
            </a:pPr>
            <a:r>
              <a:rPr lang="hi-IN" sz="2800" b="1" dirty="0" smtClean="0">
                <a:solidFill>
                  <a:srgbClr val="086681"/>
                </a:solidFill>
                <a:latin typeface="Nirmala UI" panose="020B0502040204020203" pitchFamily="34" charset="0"/>
                <a:cs typeface="Nirmala UI" panose="020B0502040204020203" pitchFamily="34" charset="0"/>
              </a:rPr>
              <a:t>(ख) योजनान्तर्गत इलाज से सम्बन्धित चिकित्सक/चिकित्सालय के अन्य सपोर्टिंग स्टाफ को प्रोत्साहन राशि।</a:t>
            </a:r>
            <a:endParaRPr lang="en-US" sz="2800" b="1" dirty="0">
              <a:solidFill>
                <a:srgbClr val="086681"/>
              </a:solidFill>
              <a:latin typeface="Nirmala UI" panose="020B0502040204020203" pitchFamily="34" charset="0"/>
              <a:cs typeface="Nirmala UI" panose="020B0502040204020203" pitchFamily="34" charset="0"/>
            </a:endParaRPr>
          </a:p>
        </p:txBody>
      </p:sp>
      <p:sp>
        <p:nvSpPr>
          <p:cNvPr id="4" name="TextBox 3"/>
          <p:cNvSpPr txBox="1"/>
          <p:nvPr/>
        </p:nvSpPr>
        <p:spPr>
          <a:xfrm>
            <a:off x="1333878" y="226122"/>
            <a:ext cx="9604197" cy="485902"/>
          </a:xfrm>
          <a:prstGeom prst="rect">
            <a:avLst/>
          </a:prstGeom>
        </p:spPr>
        <p:txBody>
          <a:bodyPr wrap="square" lIns="0" tIns="0" rIns="0" bIns="0" rtlCol="0" anchor="ctr">
            <a:spAutoFit/>
          </a:bodyPr>
          <a:lstStyle/>
          <a:p>
            <a:pPr algn="ctr">
              <a:lnSpc>
                <a:spcPct val="120000"/>
              </a:lnSpc>
              <a:spcBef>
                <a:spcPct val="0"/>
              </a:spcBef>
            </a:pPr>
            <a:r>
              <a:rPr lang="hi-IN" sz="2900" b="1" dirty="0" smtClean="0">
                <a:solidFill>
                  <a:srgbClr val="532A41"/>
                </a:solidFill>
                <a:latin typeface="Nirmala UI" panose="020B0502040204020203" pitchFamily="34" charset="0"/>
                <a:cs typeface="Nirmala UI" panose="020B0502040204020203" pitchFamily="34" charset="0"/>
              </a:rPr>
              <a:t>सरकारी अस्पताल</a:t>
            </a:r>
            <a:endParaRPr lang="en-US" sz="2900" b="1" dirty="0">
              <a:solidFill>
                <a:srgbClr val="532A41"/>
              </a:solidFill>
              <a:latin typeface="Nirmala UI" panose="020B0502040204020203" pitchFamily="34" charset="0"/>
              <a:cs typeface="Nirmala UI" panose="020B0502040204020203" pitchFamily="34" charset="0"/>
            </a:endParaRPr>
          </a:p>
        </p:txBody>
      </p:sp>
      <p:sp>
        <p:nvSpPr>
          <p:cNvPr id="2" name="Slide Number Placeholder 1"/>
          <p:cNvSpPr>
            <a:spLocks noGrp="1"/>
          </p:cNvSpPr>
          <p:nvPr>
            <p:ph type="sldNum" sz="quarter" idx="12"/>
          </p:nvPr>
        </p:nvSpPr>
        <p:spPr/>
        <p:txBody>
          <a:bodyPr/>
          <a:lstStyle/>
          <a:p>
            <a:fld id="{6BB3D1D1-4F62-4401-BEA1-D46FD3D9336F}" type="slidenum">
              <a:rPr lang="en-IN" smtClean="0"/>
              <a:t>23</a:t>
            </a:fld>
            <a:endParaRPr lang="en-IN"/>
          </a:p>
        </p:txBody>
      </p:sp>
    </p:spTree>
    <p:extLst>
      <p:ext uri="{BB962C8B-B14F-4D97-AF65-F5344CB8AC3E}">
        <p14:creationId xmlns:p14="http://schemas.microsoft.com/office/powerpoint/2010/main" val="2359613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6751" y="128156"/>
            <a:ext cx="5078497" cy="535531"/>
          </a:xfrm>
          <a:prstGeom prst="rect">
            <a:avLst/>
          </a:prstGeom>
        </p:spPr>
        <p:txBody>
          <a:bodyPr wrap="square" lIns="0" tIns="0" rIns="0" bIns="0" rtlCol="0" anchor="ctr">
            <a:spAutoFit/>
          </a:bodyPr>
          <a:lstStyle/>
          <a:p>
            <a:pPr algn="ctr">
              <a:lnSpc>
                <a:spcPct val="120000"/>
              </a:lnSpc>
              <a:spcBef>
                <a:spcPct val="0"/>
              </a:spcBef>
            </a:pPr>
            <a:r>
              <a:rPr lang="hi-IN" sz="2900" b="1" dirty="0" smtClean="0">
                <a:solidFill>
                  <a:srgbClr val="532A41"/>
                </a:solidFill>
                <a:latin typeface="Nirmala UI" panose="020B0502040204020203" pitchFamily="34" charset="0"/>
                <a:cs typeface="Nirmala UI" panose="020B0502040204020203" pitchFamily="34" charset="0"/>
              </a:rPr>
              <a:t>............सरकारी अस्पताल</a:t>
            </a:r>
            <a:endParaRPr lang="en-US" sz="2900" b="1" dirty="0">
              <a:solidFill>
                <a:srgbClr val="532A41"/>
              </a:solidFill>
              <a:latin typeface="Nirmala UI" panose="020B0502040204020203" pitchFamily="34" charset="0"/>
              <a:cs typeface="Nirmala UI" panose="020B0502040204020203" pitchFamily="34" charset="0"/>
            </a:endParaRPr>
          </a:p>
        </p:txBody>
      </p:sp>
      <p:pic>
        <p:nvPicPr>
          <p:cNvPr id="5" name="Picture 4">
            <a:extLst>
              <a:ext uri="{FF2B5EF4-FFF2-40B4-BE49-F238E27FC236}">
                <a16:creationId xmlns:a16="http://schemas.microsoft.com/office/drawing/2014/main" id="{B6E1C7EB-86A0-7CB9-1689-230985AC6963}"/>
              </a:ext>
            </a:extLst>
          </p:cNvPr>
          <p:cNvPicPr>
            <a:picLocks noChangeAspect="1"/>
          </p:cNvPicPr>
          <p:nvPr/>
        </p:nvPicPr>
        <p:blipFill rotWithShape="1">
          <a:blip r:embed="rId2"/>
          <a:srcRect l="32500" t="32223" r="32500" b="15926"/>
          <a:stretch/>
        </p:blipFill>
        <p:spPr>
          <a:xfrm>
            <a:off x="2547021" y="736838"/>
            <a:ext cx="7097958" cy="5913299"/>
          </a:xfrm>
          <a:prstGeom prst="rect">
            <a:avLst/>
          </a:prstGeom>
        </p:spPr>
      </p:pic>
      <p:sp>
        <p:nvSpPr>
          <p:cNvPr id="2" name="Slide Number Placeholder 1"/>
          <p:cNvSpPr>
            <a:spLocks noGrp="1"/>
          </p:cNvSpPr>
          <p:nvPr>
            <p:ph type="sldNum" sz="quarter" idx="12"/>
          </p:nvPr>
        </p:nvSpPr>
        <p:spPr/>
        <p:txBody>
          <a:bodyPr/>
          <a:lstStyle/>
          <a:p>
            <a:fld id="{6BB3D1D1-4F62-4401-BEA1-D46FD3D9336F}" type="slidenum">
              <a:rPr lang="en-IN" smtClean="0"/>
              <a:t>24</a:t>
            </a:fld>
            <a:endParaRPr lang="en-IN"/>
          </a:p>
        </p:txBody>
      </p:sp>
    </p:spTree>
    <p:extLst>
      <p:ext uri="{BB962C8B-B14F-4D97-AF65-F5344CB8AC3E}">
        <p14:creationId xmlns:p14="http://schemas.microsoft.com/office/powerpoint/2010/main" val="18032643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p:cNvSpPr txBox="1"/>
          <p:nvPr/>
        </p:nvSpPr>
        <p:spPr>
          <a:xfrm>
            <a:off x="939599" y="1984463"/>
            <a:ext cx="10312802" cy="3342453"/>
          </a:xfrm>
          <a:prstGeom prst="rect">
            <a:avLst/>
          </a:prstGeom>
        </p:spPr>
        <p:txBody>
          <a:bodyPr wrap="square" lIns="0" tIns="0" rIns="0" bIns="0" rtlCol="0" anchor="t">
            <a:spAutoFit/>
          </a:bodyPr>
          <a:lstStyle/>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ऐसी दवाओं / इक्विपमेन्ट्स / इम्प्लान्ट्स आदि का क्रय जो स्टेट बजट अथवा एन०एच०एम० के माध्यम से चिकित्सालय को उपलब्ध कराया गया है।</a:t>
            </a:r>
          </a:p>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ऐसे सिविल कार्य। मरम्मत कार्य, इक्विपमेन्ट क्रय । मरम्मत जिनके लिए स्टेट बजट अथवा एन॰एच॰एम॰ के माध्यम से बजट व्यवस्था की गयी है एवं कार्यालय हेतु फर्नीचर, ए०सी० कन्ज्यूमेबल्स आदि हेतु।वाहन मरम्मत / पी०ओ०एल० की व्यवस्था हेतु।</a:t>
            </a:r>
          </a:p>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कार्यालय हेतु कम्प्यूटर्स, प्रिन्टर्स आदि का क्रय/मरम्मत हेतु ।</a:t>
            </a:r>
          </a:p>
          <a:p>
            <a:pPr marL="358775" indent="-358775" algn="just">
              <a:lnSpc>
                <a:spcPct val="130000"/>
              </a:lnSpc>
              <a:spcBef>
                <a:spcPts val="1200"/>
              </a:spcBef>
              <a:buClr>
                <a:srgbClr val="086681"/>
              </a:buClr>
              <a:buFont typeface="Arial" panose="020B0604020202020204" pitchFamily="34" charset="0"/>
              <a:buChar char="•"/>
            </a:pPr>
            <a:r>
              <a:rPr lang="hi-IN" dirty="0" smtClean="0">
                <a:latin typeface="Nirmala UI" panose="020B0502040204020203" pitchFamily="34" charset="0"/>
                <a:cs typeface="Nirmala UI" panose="020B0502040204020203" pitchFamily="34" charset="0"/>
              </a:rPr>
              <a:t>कोई भी ऐसा कार्य जो योजना के लाभार्थियों के उपचार में सहायक न हो अथवा जो रोगी सुविधाओं को बेहतर बनाने से सम्बन्धित न हो।</a:t>
            </a:r>
            <a:endParaRPr lang="en-US" dirty="0">
              <a:latin typeface="Nirmala UI" panose="020B0502040204020203" pitchFamily="34" charset="0"/>
              <a:cs typeface="Nirmala UI" panose="020B0502040204020203" pitchFamily="34" charset="0"/>
            </a:endParaRPr>
          </a:p>
        </p:txBody>
      </p:sp>
      <p:sp>
        <p:nvSpPr>
          <p:cNvPr id="10" name="TextBox 3"/>
          <p:cNvSpPr txBox="1"/>
          <p:nvPr/>
        </p:nvSpPr>
        <p:spPr>
          <a:xfrm>
            <a:off x="1909434" y="388153"/>
            <a:ext cx="8373133" cy="986167"/>
          </a:xfrm>
          <a:prstGeom prst="rect">
            <a:avLst/>
          </a:prstGeom>
        </p:spPr>
        <p:txBody>
          <a:bodyPr wrap="square" lIns="0" tIns="0" rIns="0" bIns="0" rtlCol="0" anchor="ctr">
            <a:spAutoFit/>
          </a:bodyPr>
          <a:lstStyle/>
          <a:p>
            <a:pPr algn="ctr">
              <a:lnSpc>
                <a:spcPct val="120000"/>
              </a:lnSpc>
              <a:spcBef>
                <a:spcPct val="0"/>
              </a:spcBef>
            </a:pPr>
            <a:r>
              <a:rPr lang="hi-IN" sz="2800" b="1" dirty="0" smtClean="0">
                <a:solidFill>
                  <a:srgbClr val="532A41"/>
                </a:solidFill>
                <a:latin typeface="Nirmala UI" panose="020B0502040204020203" pitchFamily="34" charset="0"/>
                <a:cs typeface="Nirmala UI" panose="020B0502040204020203" pitchFamily="34" charset="0"/>
              </a:rPr>
              <a:t>चिकित्सालय द्वारा प्राप्त क्लेम धनराशि का उपयोग निम्नलिखित बिन्दुओं के अनुसार नहीं किया जा सकता है</a:t>
            </a:r>
            <a:endParaRPr lang="en-US" sz="2800" b="1" dirty="0">
              <a:solidFill>
                <a:srgbClr val="532A41"/>
              </a:solidFill>
              <a:latin typeface="Nirmala UI" panose="020B0502040204020203" pitchFamily="34" charset="0"/>
              <a:cs typeface="Nirmala UI" panose="020B0502040204020203" pitchFamily="34" charset="0"/>
            </a:endParaRPr>
          </a:p>
        </p:txBody>
      </p:sp>
      <p:sp>
        <p:nvSpPr>
          <p:cNvPr id="2" name="Slide Number Placeholder 1"/>
          <p:cNvSpPr>
            <a:spLocks noGrp="1"/>
          </p:cNvSpPr>
          <p:nvPr>
            <p:ph type="sldNum" sz="quarter" idx="12"/>
          </p:nvPr>
        </p:nvSpPr>
        <p:spPr/>
        <p:txBody>
          <a:bodyPr/>
          <a:lstStyle/>
          <a:p>
            <a:fld id="{6BB3D1D1-4F62-4401-BEA1-D46FD3D9336F}" type="slidenum">
              <a:rPr lang="en-IN" smtClean="0"/>
              <a:t>25</a:t>
            </a:fld>
            <a:endParaRPr lang="en-IN"/>
          </a:p>
        </p:txBody>
      </p:sp>
    </p:spTree>
    <p:extLst>
      <p:ext uri="{BB962C8B-B14F-4D97-AF65-F5344CB8AC3E}">
        <p14:creationId xmlns:p14="http://schemas.microsoft.com/office/powerpoint/2010/main" val="7288618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18260" y="2499360"/>
            <a:ext cx="9555480" cy="2103120"/>
          </a:xfrm>
          <a:prstGeom prst="roundRect">
            <a:avLst>
              <a:gd name="adj" fmla="val 231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3"/>
          <p:cNvSpPr txBox="1"/>
          <p:nvPr/>
        </p:nvSpPr>
        <p:spPr>
          <a:xfrm>
            <a:off x="1651128" y="2631396"/>
            <a:ext cx="8889745" cy="1661993"/>
          </a:xfrm>
          <a:prstGeom prst="rect">
            <a:avLst/>
          </a:prstGeom>
        </p:spPr>
        <p:txBody>
          <a:bodyPr wrap="square" lIns="0" tIns="0" rIns="0" bIns="0" rtlCol="0" anchor="ctr">
            <a:spAutoFit/>
          </a:bodyPr>
          <a:lstStyle/>
          <a:p>
            <a:pPr algn="ctr">
              <a:lnSpc>
                <a:spcPct val="150000"/>
              </a:lnSpc>
              <a:spcBef>
                <a:spcPct val="0"/>
              </a:spcBef>
            </a:pPr>
            <a:r>
              <a:rPr lang="hi-IN" sz="3600" b="1" dirty="0" smtClean="0">
                <a:solidFill>
                  <a:schemeClr val="bg1"/>
                </a:solidFill>
                <a:latin typeface="Nirmala UI" panose="020B0502040204020203" pitchFamily="34" charset="0"/>
                <a:cs typeface="Nirmala UI" panose="020B0502040204020203" pitchFamily="34" charset="0"/>
              </a:rPr>
              <a:t>आइये देखें आयुष्मान भारत की सक्सेस स्टोरीज</a:t>
            </a:r>
          </a:p>
          <a:p>
            <a:pPr algn="ctr">
              <a:lnSpc>
                <a:spcPct val="150000"/>
              </a:lnSpc>
              <a:spcBef>
                <a:spcPct val="0"/>
              </a:spcBef>
            </a:pPr>
            <a:r>
              <a:rPr lang="hi-IN" sz="3600" b="1" dirty="0" smtClean="0">
                <a:solidFill>
                  <a:schemeClr val="bg1"/>
                </a:solidFill>
                <a:latin typeface="Nirmala UI" panose="020B0502040204020203" pitchFamily="34" charset="0"/>
                <a:cs typeface="Nirmala UI" panose="020B0502040204020203" pitchFamily="34" charset="0"/>
              </a:rPr>
              <a:t>लाभार्थियों की जुबानी, लाभार्थियों की कहानी</a:t>
            </a:r>
            <a:endParaRPr lang="en-US" sz="3600" b="1" dirty="0">
              <a:solidFill>
                <a:schemeClr val="bg1"/>
              </a:solidFill>
              <a:latin typeface="Nirmala UI" panose="020B0502040204020203" pitchFamily="34" charset="0"/>
              <a:cs typeface="Nirmala UI" panose="020B0502040204020203" pitchFamily="34" charset="0"/>
            </a:endParaRPr>
          </a:p>
        </p:txBody>
      </p:sp>
      <p:sp>
        <p:nvSpPr>
          <p:cNvPr id="3" name="Slide Number Placeholder 2"/>
          <p:cNvSpPr>
            <a:spLocks noGrp="1"/>
          </p:cNvSpPr>
          <p:nvPr>
            <p:ph type="sldNum" sz="quarter" idx="12"/>
          </p:nvPr>
        </p:nvSpPr>
        <p:spPr/>
        <p:txBody>
          <a:bodyPr/>
          <a:lstStyle/>
          <a:p>
            <a:fld id="{6BB3D1D1-4F62-4401-BEA1-D46FD3D9336F}" type="slidenum">
              <a:rPr lang="en-IN" smtClean="0"/>
              <a:t>26</a:t>
            </a:fld>
            <a:endParaRPr lang="en-IN"/>
          </a:p>
        </p:txBody>
      </p:sp>
    </p:spTree>
    <p:extLst>
      <p:ext uri="{BB962C8B-B14F-4D97-AF65-F5344CB8AC3E}">
        <p14:creationId xmlns:p14="http://schemas.microsoft.com/office/powerpoint/2010/main" val="2521032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6B548F-3BC9-99CB-6375-0D2196B32B93}"/>
              </a:ext>
            </a:extLst>
          </p:cNvPr>
          <p:cNvPicPr>
            <a:picLocks noChangeAspect="1"/>
          </p:cNvPicPr>
          <p:nvPr/>
        </p:nvPicPr>
        <p:blipFill rotWithShape="1">
          <a:blip r:embed="rId2"/>
          <a:srcRect l="48333" t="31481" r="32500" b="33703"/>
          <a:stretch/>
        </p:blipFill>
        <p:spPr>
          <a:xfrm>
            <a:off x="8426370" y="1729386"/>
            <a:ext cx="3183037" cy="3235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3"/>
          <p:cNvSpPr txBox="1"/>
          <p:nvPr/>
        </p:nvSpPr>
        <p:spPr>
          <a:xfrm>
            <a:off x="798655" y="1405296"/>
            <a:ext cx="7211028" cy="4201150"/>
          </a:xfrm>
          <a:prstGeom prst="rect">
            <a:avLst/>
          </a:prstGeom>
        </p:spPr>
        <p:txBody>
          <a:bodyPr wrap="square" lIns="0" tIns="0" rIns="0" bIns="0" rtlCol="0" anchor="t">
            <a:spAutoFit/>
          </a:bodyPr>
          <a:lstStyle/>
          <a:p>
            <a:pPr algn="just">
              <a:lnSpc>
                <a:spcPct val="130000"/>
              </a:lnSpc>
              <a:spcBef>
                <a:spcPct val="0"/>
              </a:spcBef>
            </a:pPr>
            <a:r>
              <a:rPr lang="hi-IN" sz="1500" b="1" dirty="0" smtClean="0">
                <a:latin typeface="Nirmala UI" panose="020B0502040204020203" pitchFamily="34" charset="0"/>
                <a:cs typeface="Nirmala UI" panose="020B0502040204020203" pitchFamily="34" charset="0"/>
              </a:rPr>
              <a:t>शादियों में झूमते-नाचते लोगों की तस्वीरें उतारने वाले रूपचंद्र गुप्ता इन दिनों लखनऊ के राम मनोहर लोहिया अस्पताल में कैंसर से मुकाबला कर रहे हैं। लेकिन उनकी आंखों में एक उम्मीद की चमक भी साफ दिख रही है। मुंह के छाले से परेशान अंबेडकर नगर में ही स्थानीय डाक्टरों से इलाज करा रहे थे। दवाओं से सुधार भी हो रहा था लेकिन यह स्थिति ज्यादा दिन नहीं रही। उनकी समस्या बढ़ने लगी। स्थानीय डाक्टरों ने उन्हें लखनऊ में जाकर जांच कराने का सुझाव दिया। लखनऊ में जब उनकी रिपोर्ट आई तो कैंसर का पता चला। लोहिया अस्पताल में रूपचंद्र का इलाज शुरू हो चुका है। उन्हें कीमो के डोज दिए गए हैं। डाक्टरों का कहना है कि यदि जरूरत होगी तो उनका ऑपरेशन भी किया जाएगा। रूपचंद्र को अस्पताल और दवाइयों के खर्चे का बोझ इसलिए नहीं उठाना पड़ रहा है क्योंकि उनके पिता के आयुष्मान कार्ड के साथ उनका नाम भी जुड़ा था। रूपचंद्र कहते हैं, यदि आयुष्मान कार्ड नहीं होता तो घरवालों को हमारे इलाज के लिए घर-द्वार, खेत बेचना पड़ता। क्योंकि महंगे इलाज के लिए उनके परिवार में इतने पैसे नहीं हैं। रूपचंद्र वीडियोग्राफर हैं। शादियों के सीजन में 50 से 60 हजार तक की कमाई हो जाती है लेकिन बाकी के दिनों में उनके पास कोई काम नहीं है। लिहाजा उसी आमदनी से साल भर वे अपने और दो बच्चों का खर्च उठाते हैं।</a:t>
            </a:r>
            <a:endParaRPr lang="en-US" sz="1500" b="1" dirty="0">
              <a:latin typeface="Nirmala UI" panose="020B0502040204020203" pitchFamily="34" charset="0"/>
              <a:cs typeface="Nirmala UI" panose="020B0502040204020203" pitchFamily="34" charset="0"/>
            </a:endParaRPr>
          </a:p>
        </p:txBody>
      </p:sp>
      <p:sp>
        <p:nvSpPr>
          <p:cNvPr id="2" name="Slide Number Placeholder 1"/>
          <p:cNvSpPr>
            <a:spLocks noGrp="1"/>
          </p:cNvSpPr>
          <p:nvPr>
            <p:ph type="sldNum" sz="quarter" idx="12"/>
          </p:nvPr>
        </p:nvSpPr>
        <p:spPr/>
        <p:txBody>
          <a:bodyPr/>
          <a:lstStyle/>
          <a:p>
            <a:fld id="{6BB3D1D1-4F62-4401-BEA1-D46FD3D9336F}" type="slidenum">
              <a:rPr lang="en-IN" smtClean="0"/>
              <a:t>27</a:t>
            </a:fld>
            <a:endParaRPr lang="en-IN"/>
          </a:p>
        </p:txBody>
      </p:sp>
    </p:spTree>
    <p:extLst>
      <p:ext uri="{BB962C8B-B14F-4D97-AF65-F5344CB8AC3E}">
        <p14:creationId xmlns:p14="http://schemas.microsoft.com/office/powerpoint/2010/main" val="36418936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798655" y="1405296"/>
            <a:ext cx="7211028" cy="4201150"/>
          </a:xfrm>
          <a:prstGeom prst="rect">
            <a:avLst/>
          </a:prstGeom>
        </p:spPr>
        <p:txBody>
          <a:bodyPr wrap="square" lIns="0" tIns="0" rIns="0" bIns="0" rtlCol="0" anchor="t">
            <a:spAutoFit/>
          </a:bodyPr>
          <a:lstStyle/>
          <a:p>
            <a:pPr algn="just">
              <a:lnSpc>
                <a:spcPct val="130000"/>
              </a:lnSpc>
              <a:spcBef>
                <a:spcPct val="0"/>
              </a:spcBef>
            </a:pPr>
            <a:r>
              <a:rPr lang="hi-IN" sz="1500" b="1" dirty="0" smtClean="0">
                <a:latin typeface="Nirmala UI" panose="020B0502040204020203" pitchFamily="34" charset="0"/>
                <a:cs typeface="Nirmala UI" panose="020B0502040204020203" pitchFamily="34" charset="0"/>
              </a:rPr>
              <a:t>मेहनत मजदूरी करने वालों के लिए पूरे परिवार के लिए दो जून की रोटी कमा लेना ही अपने आप में बहुत बड़ी उपलब्धि है। ऐसे में यदि कोई बीमारी घेर ले तो इंसान बस ऊपर वाले से ही कुछ उम्मीद रखता है। 52 साल के ज़ाकिर मिस्त्री का काम करके पांच लोगों का परिवार चलाते हैं। पत्नी के अलावा तीन बच्चे हैं। सब कुछ ठीक ही चल रहा था लेकिन जब बीमारी ने घेरना शुरू किया तो कमाई पर भी असर पड़ा और पूरे परिवार के जीवन पर भी। वर्ष 2019 में इलाज के दौरान पता चला कि वे कैंसर के शिकार हो चुके हैं। परिवार के पैरों तले की जमीन खिसक गई। किसी को कुछ समझ नहीं आ रहा था कि अब जीवन कैसे पटरी पर आएगा। आएगा भी या नहीं। लेकिन जानने वालों ने बताया कि सरकारी योजना से इलाज पर खर्च नहीं आता है। आयुष्मान कार्ड बनने के बाद सुचारु रूप से इलाज जारी है। बच्चे घर चलाने लगे हैं। कीमो थिरेपी के बाद कुछ आराम भी है। पर पूरी तरह सामान्य होने में अभी समय लग सकता है। कीमो थिरेपी जारी है। जाकिर के घरवाले सरकार की इस योजना का लाख लाख शुक्रिया अदा कर रहे हैं कि फ्री में इलाज मुमकिन हो पा रहा है। यह पूछने पर कि यदि आयुष्मान कार्ड नहीं होता तो वे क्या करते, जाकिर कहते हैं। ऊपर वाले पर ही छोड़ देते जो करता, वही करता। सरकार ने गरीबों के लिए ऐसी योजना लाकर बड़े पुण्य का काम किया है।</a:t>
            </a:r>
            <a:endParaRPr lang="en-US" sz="1500" b="1" dirty="0">
              <a:latin typeface="Nirmala UI" panose="020B0502040204020203" pitchFamily="34" charset="0"/>
              <a:cs typeface="Nirmala UI" panose="020B0502040204020203" pitchFamily="34" charset="0"/>
            </a:endParaRPr>
          </a:p>
        </p:txBody>
      </p:sp>
      <p:pic>
        <p:nvPicPr>
          <p:cNvPr id="5" name="Picture 4">
            <a:extLst>
              <a:ext uri="{FF2B5EF4-FFF2-40B4-BE49-F238E27FC236}">
                <a16:creationId xmlns:a16="http://schemas.microsoft.com/office/drawing/2014/main" id="{A39F36C4-D55B-16A2-4A0D-B3A7A4834883}"/>
              </a:ext>
            </a:extLst>
          </p:cNvPr>
          <p:cNvPicPr>
            <a:picLocks noChangeAspect="1"/>
          </p:cNvPicPr>
          <p:nvPr/>
        </p:nvPicPr>
        <p:blipFill rotWithShape="1">
          <a:blip r:embed="rId2"/>
          <a:srcRect l="47500" t="26296" r="32873" b="36666"/>
          <a:stretch/>
        </p:blipFill>
        <p:spPr>
          <a:xfrm>
            <a:off x="8366567" y="1666754"/>
            <a:ext cx="3182400" cy="3377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p:cNvSpPr>
            <a:spLocks noGrp="1"/>
          </p:cNvSpPr>
          <p:nvPr>
            <p:ph type="sldNum" sz="quarter" idx="12"/>
          </p:nvPr>
        </p:nvSpPr>
        <p:spPr/>
        <p:txBody>
          <a:bodyPr/>
          <a:lstStyle/>
          <a:p>
            <a:fld id="{6BB3D1D1-4F62-4401-BEA1-D46FD3D9336F}" type="slidenum">
              <a:rPr lang="en-IN" smtClean="0"/>
              <a:t>28</a:t>
            </a:fld>
            <a:endParaRPr lang="en-IN"/>
          </a:p>
        </p:txBody>
      </p:sp>
    </p:spTree>
    <p:extLst>
      <p:ext uri="{BB962C8B-B14F-4D97-AF65-F5344CB8AC3E}">
        <p14:creationId xmlns:p14="http://schemas.microsoft.com/office/powerpoint/2010/main" val="30880662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798655" y="1405296"/>
            <a:ext cx="7211028" cy="4201150"/>
          </a:xfrm>
          <a:prstGeom prst="rect">
            <a:avLst/>
          </a:prstGeom>
        </p:spPr>
        <p:txBody>
          <a:bodyPr wrap="square" lIns="0" tIns="0" rIns="0" bIns="0" rtlCol="0" anchor="t">
            <a:spAutoFit/>
          </a:bodyPr>
          <a:lstStyle/>
          <a:p>
            <a:pPr algn="just">
              <a:lnSpc>
                <a:spcPct val="130000"/>
              </a:lnSpc>
              <a:spcBef>
                <a:spcPct val="0"/>
              </a:spcBef>
            </a:pPr>
            <a:r>
              <a:rPr lang="hi-IN" sz="1500" b="1" dirty="0" smtClean="0">
                <a:latin typeface="Nirmala UI" panose="020B0502040204020203" pitchFamily="34" charset="0"/>
                <a:cs typeface="Nirmala UI" panose="020B0502040204020203" pitchFamily="34" charset="0"/>
              </a:rPr>
              <a:t>लखनऊ के लोहिया अस्पताल में भर्ती बस्ती जिले के हरैया की मीरा देवी की कहानी अलग है। दिल की धड़कनें काबू में नहीं थीं। रह-रह कर भीषण दर्द उठता और फिर एक दिन स्थानीय डाक्टरों ने बताया कि उसे दिल की बीमारी है। मीरा के पति देवी प्रसाद मेहनत मजदूरी करके घर चलाते हैं। उन्होंने अपने तमाम संसाधनों को निचोड़कर पत्नी का इलाज शुरू कराया। तीस-पैंतीस हजार खर्च करने के बाद भी मीरा को आराम नहीं मिल रहा था। इसी बीच स्थानीय डाक्टरों ने उन्हें लखनऊ जाकर सलाह लेने के लिए कहा। लखनऊ के राम मनोहर लोहिया में जब इलाज शुरू हुआ तो पता लगा कि दो जगह ब्लॉकेज है। पहले ही काफी पैसे खर्च कर चुके इस परिवार के लिए आगे के इलाज के लिए पैसे थे नहीं। ऐसे में डाक्टरों ने सलाह दी कि यदि उनका आयुष्मान कार्ड होता तो आगे के इलाज का बोझ उनके ऊपर नहीं पड़ता। देवी प्रसाद ने पत्नी और पूरे परिवार के नाम से आयुष्मान कार्ड बनवा लिया है और उसी कार्ड की मदद से पत्नी मीरा का इलाज हो गया। दो बेटे और एक बेटी के पिता देवी प्रसाद के लिए यह आसान नहीं था। देवी प्रसाद कहते हैं देर से ही सही, आयुष्मान कार्ड की वजह से न केवल हमारी पत्नी की जान बच गई बल्कि पूरे परिवार का आत्मविश्वास लौट आया है। देवी प्रसाद सरकार की इस योजना की तारीफ करते नहीं थकते।</a:t>
            </a:r>
            <a:endParaRPr lang="en-US" sz="1500" b="1" dirty="0">
              <a:latin typeface="Nirmala UI" panose="020B0502040204020203" pitchFamily="34" charset="0"/>
              <a:cs typeface="Nirmala UI" panose="020B0502040204020203" pitchFamily="34" charset="0"/>
            </a:endParaRPr>
          </a:p>
        </p:txBody>
      </p:sp>
      <p:pic>
        <p:nvPicPr>
          <p:cNvPr id="4" name="Picture 3">
            <a:extLst>
              <a:ext uri="{FF2B5EF4-FFF2-40B4-BE49-F238E27FC236}">
                <a16:creationId xmlns:a16="http://schemas.microsoft.com/office/drawing/2014/main" id="{20109E21-5B26-54B9-CB85-9EEE163DDBE2}"/>
              </a:ext>
            </a:extLst>
          </p:cNvPr>
          <p:cNvPicPr>
            <a:picLocks noChangeAspect="1"/>
          </p:cNvPicPr>
          <p:nvPr/>
        </p:nvPicPr>
        <p:blipFill rotWithShape="1">
          <a:blip r:embed="rId2"/>
          <a:srcRect l="47867" t="30000" r="33377" b="35185"/>
          <a:stretch/>
        </p:blipFill>
        <p:spPr>
          <a:xfrm>
            <a:off x="8404014" y="1689902"/>
            <a:ext cx="3182244" cy="3322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p:cNvSpPr>
            <a:spLocks noGrp="1"/>
          </p:cNvSpPr>
          <p:nvPr>
            <p:ph type="sldNum" sz="quarter" idx="12"/>
          </p:nvPr>
        </p:nvSpPr>
        <p:spPr/>
        <p:txBody>
          <a:bodyPr/>
          <a:lstStyle/>
          <a:p>
            <a:fld id="{6BB3D1D1-4F62-4401-BEA1-D46FD3D9336F}" type="slidenum">
              <a:rPr lang="en-IN" smtClean="0"/>
              <a:t>29</a:t>
            </a:fld>
            <a:endParaRPr lang="en-IN"/>
          </a:p>
        </p:txBody>
      </p:sp>
    </p:spTree>
    <p:extLst>
      <p:ext uri="{BB962C8B-B14F-4D97-AF65-F5344CB8AC3E}">
        <p14:creationId xmlns:p14="http://schemas.microsoft.com/office/powerpoint/2010/main" val="42576045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4410237"/>
            <a:ext cx="12192000" cy="2447763"/>
          </a:xfrm>
          <a:prstGeom prst="rect">
            <a:avLst/>
          </a:prstGeom>
          <a:solidFill>
            <a:srgbClr val="EDD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a:off x="0" y="2454115"/>
            <a:ext cx="7882935" cy="1956122"/>
          </a:xfrm>
          <a:prstGeom prst="rect">
            <a:avLst/>
          </a:prstGeom>
          <a:solidFill>
            <a:srgbClr val="0866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reeform 14"/>
          <p:cNvSpPr/>
          <p:nvPr/>
        </p:nvSpPr>
        <p:spPr>
          <a:xfrm>
            <a:off x="6874618" y="0"/>
            <a:ext cx="5317382" cy="5694745"/>
          </a:xfrm>
          <a:custGeom>
            <a:avLst/>
            <a:gdLst>
              <a:gd name="connsiteX0" fmla="*/ 803558 w 5574675"/>
              <a:gd name="connsiteY0" fmla="*/ 0 h 6409840"/>
              <a:gd name="connsiteX1" fmla="*/ 5574675 w 5574675"/>
              <a:gd name="connsiteY1" fmla="*/ 0 h 6409840"/>
              <a:gd name="connsiteX2" fmla="*/ 5574675 w 5574675"/>
              <a:gd name="connsiteY2" fmla="*/ 6092607 h 6409840"/>
              <a:gd name="connsiteX3" fmla="*/ 5569889 w 5574675"/>
              <a:gd name="connsiteY3" fmla="*/ 6094770 h 6409840"/>
              <a:gd name="connsiteX4" fmla="*/ 4009292 w 5574675"/>
              <a:gd name="connsiteY4" fmla="*/ 6409840 h 6409840"/>
              <a:gd name="connsiteX5" fmla="*/ 0 w 5574675"/>
              <a:gd name="connsiteY5" fmla="*/ 2400548 h 6409840"/>
              <a:gd name="connsiteX6" fmla="*/ 684724 w 5574675"/>
              <a:gd name="connsiteY6" fmla="*/ 158915 h 6409840"/>
              <a:gd name="connsiteX7" fmla="*/ 803558 w 5574675"/>
              <a:gd name="connsiteY7" fmla="*/ 0 h 640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4675" h="6409840">
                <a:moveTo>
                  <a:pt x="803558" y="0"/>
                </a:moveTo>
                <a:lnTo>
                  <a:pt x="5574675" y="0"/>
                </a:lnTo>
                <a:lnTo>
                  <a:pt x="5574675" y="6092607"/>
                </a:lnTo>
                <a:lnTo>
                  <a:pt x="5569889" y="6094770"/>
                </a:lnTo>
                <a:cubicBezTo>
                  <a:pt x="5090224" y="6297651"/>
                  <a:pt x="4562860" y="6409840"/>
                  <a:pt x="4009292" y="6409840"/>
                </a:cubicBezTo>
                <a:cubicBezTo>
                  <a:pt x="1795021" y="6409840"/>
                  <a:pt x="0" y="4614819"/>
                  <a:pt x="0" y="2400548"/>
                </a:cubicBezTo>
                <a:cubicBezTo>
                  <a:pt x="0" y="1570196"/>
                  <a:pt x="252425" y="798802"/>
                  <a:pt x="684724" y="158915"/>
                </a:cubicBezTo>
                <a:lnTo>
                  <a:pt x="803558" y="0"/>
                </a:lnTo>
                <a:close/>
              </a:path>
            </a:pathLst>
          </a:custGeom>
          <a:solidFill>
            <a:srgbClr val="532A41"/>
          </a:solidFill>
          <a:ln>
            <a:noFill/>
          </a:ln>
          <a:effectLst>
            <a:outerShdw blurRad="190500" dir="8100000" sx="102000" sy="102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3"/>
          <p:cNvSpPr txBox="1"/>
          <p:nvPr/>
        </p:nvSpPr>
        <p:spPr>
          <a:xfrm>
            <a:off x="622033" y="2626891"/>
            <a:ext cx="5748427" cy="1625060"/>
          </a:xfrm>
          <a:prstGeom prst="rect">
            <a:avLst/>
          </a:prstGeom>
        </p:spPr>
        <p:txBody>
          <a:bodyPr wrap="square" lIns="0" tIns="0" rIns="0" bIns="0" rtlCol="0" anchor="t">
            <a:spAutoFit/>
          </a:bodyPr>
          <a:lstStyle/>
          <a:p>
            <a:pPr algn="ctr">
              <a:lnSpc>
                <a:spcPct val="110000"/>
              </a:lnSpc>
              <a:spcBef>
                <a:spcPct val="0"/>
              </a:spcBef>
            </a:pPr>
            <a:r>
              <a:rPr lang="en-US" sz="4800" b="1" dirty="0" err="1">
                <a:solidFill>
                  <a:schemeClr val="bg1"/>
                </a:solidFill>
                <a:latin typeface="Khand" panose="02000000000000000000" pitchFamily="2" charset="0"/>
                <a:cs typeface="Khand" panose="02000000000000000000" pitchFamily="2" charset="0"/>
              </a:rPr>
              <a:t>आयुष्मान</a:t>
            </a:r>
            <a:r>
              <a:rPr lang="en-US" sz="4800" b="1" dirty="0">
                <a:solidFill>
                  <a:schemeClr val="bg1"/>
                </a:solidFill>
                <a:latin typeface="Khand" panose="02000000000000000000" pitchFamily="2" charset="0"/>
                <a:cs typeface="Khand" panose="02000000000000000000" pitchFamily="2" charset="0"/>
              </a:rPr>
              <a:t> </a:t>
            </a:r>
            <a:r>
              <a:rPr lang="en-US" sz="4800" b="1" dirty="0" err="1" smtClean="0">
                <a:solidFill>
                  <a:schemeClr val="bg1"/>
                </a:solidFill>
                <a:latin typeface="Khand" panose="02000000000000000000" pitchFamily="2" charset="0"/>
                <a:cs typeface="Khand" panose="02000000000000000000" pitchFamily="2" charset="0"/>
              </a:rPr>
              <a:t>भारत</a:t>
            </a:r>
            <a:r>
              <a:rPr lang="en-US" sz="4800" b="1" dirty="0" smtClean="0">
                <a:solidFill>
                  <a:schemeClr val="bg1"/>
                </a:solidFill>
                <a:latin typeface="Khand" panose="02000000000000000000" pitchFamily="2" charset="0"/>
                <a:cs typeface="Khand" panose="02000000000000000000" pitchFamily="2" charset="0"/>
              </a:rPr>
              <a:t> – </a:t>
            </a:r>
          </a:p>
          <a:p>
            <a:pPr algn="ctr">
              <a:lnSpc>
                <a:spcPct val="110000"/>
              </a:lnSpc>
              <a:spcBef>
                <a:spcPct val="0"/>
              </a:spcBef>
            </a:pPr>
            <a:r>
              <a:rPr lang="en-US" sz="4800" b="1" dirty="0" err="1" smtClean="0">
                <a:solidFill>
                  <a:schemeClr val="bg1"/>
                </a:solidFill>
                <a:latin typeface="Khand" panose="02000000000000000000" pitchFamily="2" charset="0"/>
                <a:cs typeface="Khand" panose="02000000000000000000" pitchFamily="2" charset="0"/>
              </a:rPr>
              <a:t>प्रधानमंत्री</a:t>
            </a:r>
            <a:r>
              <a:rPr lang="en-US" sz="4800" b="1" dirty="0" smtClean="0">
                <a:solidFill>
                  <a:schemeClr val="bg1"/>
                </a:solidFill>
                <a:latin typeface="Khand" panose="02000000000000000000" pitchFamily="2" charset="0"/>
                <a:cs typeface="Khand" panose="02000000000000000000" pitchFamily="2" charset="0"/>
              </a:rPr>
              <a:t> </a:t>
            </a:r>
            <a:r>
              <a:rPr lang="en-US" sz="4800" b="1" dirty="0" err="1" smtClean="0">
                <a:solidFill>
                  <a:schemeClr val="bg1"/>
                </a:solidFill>
                <a:latin typeface="Khand" panose="02000000000000000000" pitchFamily="2" charset="0"/>
                <a:cs typeface="Khand" panose="02000000000000000000" pitchFamily="2" charset="0"/>
              </a:rPr>
              <a:t>जन</a:t>
            </a:r>
            <a:r>
              <a:rPr lang="en-US" sz="4800" b="1" dirty="0" smtClean="0">
                <a:solidFill>
                  <a:schemeClr val="bg1"/>
                </a:solidFill>
                <a:latin typeface="Khand" panose="02000000000000000000" pitchFamily="2" charset="0"/>
                <a:cs typeface="Khand" panose="02000000000000000000" pitchFamily="2" charset="0"/>
              </a:rPr>
              <a:t> </a:t>
            </a:r>
            <a:r>
              <a:rPr lang="en-US" sz="4800" b="1" dirty="0" err="1">
                <a:solidFill>
                  <a:schemeClr val="bg1"/>
                </a:solidFill>
                <a:latin typeface="Khand" panose="02000000000000000000" pitchFamily="2" charset="0"/>
                <a:cs typeface="Khand" panose="02000000000000000000" pitchFamily="2" charset="0"/>
              </a:rPr>
              <a:t>आरोग्य</a:t>
            </a:r>
            <a:r>
              <a:rPr lang="en-US" sz="4800" b="1" dirty="0">
                <a:solidFill>
                  <a:schemeClr val="bg1"/>
                </a:solidFill>
                <a:latin typeface="Khand" panose="02000000000000000000" pitchFamily="2" charset="0"/>
                <a:cs typeface="Khand" panose="02000000000000000000" pitchFamily="2" charset="0"/>
              </a:rPr>
              <a:t> योजना </a:t>
            </a:r>
          </a:p>
        </p:txBody>
      </p:sp>
      <p:sp>
        <p:nvSpPr>
          <p:cNvPr id="4" name="Freeform 7"/>
          <p:cNvSpPr/>
          <p:nvPr/>
        </p:nvSpPr>
        <p:spPr>
          <a:xfrm>
            <a:off x="8788593" y="101238"/>
            <a:ext cx="2493890" cy="2493890"/>
          </a:xfrm>
          <a:custGeom>
            <a:avLst/>
            <a:gdLst/>
            <a:ahLst/>
            <a:cxnLst/>
            <a:rect l="l" t="t" r="r" b="b"/>
            <a:pathLst>
              <a:path w="6244284" h="6244284">
                <a:moveTo>
                  <a:pt x="0" y="0"/>
                </a:moveTo>
                <a:lnTo>
                  <a:pt x="6244284" y="0"/>
                </a:lnTo>
                <a:lnTo>
                  <a:pt x="6244284" y="6244284"/>
                </a:lnTo>
                <a:lnTo>
                  <a:pt x="0" y="6244284"/>
                </a:lnTo>
                <a:lnTo>
                  <a:pt x="0" y="0"/>
                </a:lnTo>
                <a:close/>
              </a:path>
            </a:pathLst>
          </a:custGeom>
          <a:blipFill>
            <a:blip r:embed="rId2"/>
            <a:stretch>
              <a:fillRect/>
            </a:stretch>
          </a:blipFill>
        </p:spPr>
        <p:txBody>
          <a:bodyPr/>
          <a:lstStyle/>
          <a:p>
            <a:endParaRPr lang="en-IN"/>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780" y="763928"/>
            <a:ext cx="4056932" cy="1168511"/>
          </a:xfrm>
          <a:prstGeom prst="rect">
            <a:avLst/>
          </a:prstGeom>
        </p:spPr>
      </p:pic>
      <p:sp>
        <p:nvSpPr>
          <p:cNvPr id="6" name="TextBox 3"/>
          <p:cNvSpPr txBox="1"/>
          <p:nvPr/>
        </p:nvSpPr>
        <p:spPr>
          <a:xfrm>
            <a:off x="1661303" y="4810826"/>
            <a:ext cx="3669887" cy="1280351"/>
          </a:xfrm>
          <a:prstGeom prst="rect">
            <a:avLst/>
          </a:prstGeom>
        </p:spPr>
        <p:txBody>
          <a:bodyPr wrap="square" lIns="0" tIns="0" rIns="0" bIns="0" rtlCol="0" anchor="t">
            <a:spAutoFit/>
          </a:bodyPr>
          <a:lstStyle/>
          <a:p>
            <a:pPr algn="ctr">
              <a:lnSpc>
                <a:spcPct val="130000"/>
              </a:lnSpc>
              <a:spcBef>
                <a:spcPct val="0"/>
              </a:spcBef>
            </a:pPr>
            <a:r>
              <a:rPr lang="hi-IN" sz="2400" b="1" dirty="0">
                <a:latin typeface="Nirmala UI" panose="020B0502040204020203" pitchFamily="34" charset="0"/>
                <a:cs typeface="Nirmala UI" panose="020B0502040204020203" pitchFamily="34" charset="0"/>
              </a:rPr>
              <a:t>श्रीमती संगीता सिंह (</a:t>
            </a:r>
            <a:r>
              <a:rPr lang="en-US" sz="2400" b="1" dirty="0">
                <a:latin typeface="Nirmala UI" panose="020B0502040204020203" pitchFamily="34" charset="0"/>
                <a:cs typeface="Nirmala UI" panose="020B0502040204020203" pitchFamily="34" charset="0"/>
              </a:rPr>
              <a:t>IAS</a:t>
            </a:r>
            <a:r>
              <a:rPr lang="en-US" sz="2400" b="1" dirty="0" smtClean="0">
                <a:latin typeface="Nirmala UI" panose="020B0502040204020203" pitchFamily="34" charset="0"/>
                <a:cs typeface="Nirmala UI" panose="020B0502040204020203" pitchFamily="34" charset="0"/>
              </a:rPr>
              <a:t>)</a:t>
            </a:r>
          </a:p>
          <a:p>
            <a:pPr algn="ctr">
              <a:lnSpc>
                <a:spcPct val="130000"/>
              </a:lnSpc>
              <a:spcBef>
                <a:spcPct val="0"/>
              </a:spcBef>
            </a:pPr>
            <a:r>
              <a:rPr lang="hi-IN" sz="2000" dirty="0" smtClean="0">
                <a:latin typeface="Nirmala UI" panose="020B0502040204020203" pitchFamily="34" charset="0"/>
                <a:cs typeface="Nirmala UI" panose="020B0502040204020203" pitchFamily="34" charset="0"/>
              </a:rPr>
              <a:t>सीईओ,</a:t>
            </a:r>
            <a:endParaRPr lang="en-IN" sz="2000" dirty="0" smtClean="0">
              <a:latin typeface="Nirmala UI" panose="020B0502040204020203" pitchFamily="34" charset="0"/>
              <a:cs typeface="Nirmala UI" panose="020B0502040204020203" pitchFamily="34" charset="0"/>
            </a:endParaRPr>
          </a:p>
          <a:p>
            <a:pPr algn="ctr">
              <a:lnSpc>
                <a:spcPct val="130000"/>
              </a:lnSpc>
              <a:spcBef>
                <a:spcPct val="0"/>
              </a:spcBef>
            </a:pPr>
            <a:r>
              <a:rPr lang="hi-IN" sz="2000" dirty="0" smtClean="0">
                <a:latin typeface="Nirmala UI" panose="020B0502040204020203" pitchFamily="34" charset="0"/>
                <a:cs typeface="Nirmala UI" panose="020B0502040204020203" pitchFamily="34" charset="0"/>
              </a:rPr>
              <a:t>आयुष्मान </a:t>
            </a:r>
            <a:r>
              <a:rPr lang="hi-IN" sz="2000" dirty="0">
                <a:latin typeface="Nirmala UI" panose="020B0502040204020203" pitchFamily="34" charset="0"/>
                <a:cs typeface="Nirmala UI" panose="020B0502040204020203" pitchFamily="34" charset="0"/>
              </a:rPr>
              <a:t>भारत, उत्तर </a:t>
            </a:r>
            <a:r>
              <a:rPr lang="hi-IN" sz="2000" dirty="0" smtClean="0">
                <a:latin typeface="Nirmala UI" panose="020B0502040204020203" pitchFamily="34" charset="0"/>
                <a:cs typeface="Nirmala UI" panose="020B0502040204020203" pitchFamily="34" charset="0"/>
              </a:rPr>
              <a:t>प्रदेश</a:t>
            </a:r>
            <a:endParaRPr lang="en-US" sz="3600" dirty="0">
              <a:latin typeface="Nirmala UI" panose="020B0502040204020203" pitchFamily="34" charset="0"/>
              <a:cs typeface="Nirmala UI" panose="020B0502040204020203" pitchFamily="34" charset="0"/>
            </a:endParaRPr>
          </a:p>
        </p:txBody>
      </p:sp>
      <p:sp>
        <p:nvSpPr>
          <p:cNvPr id="2" name="Isosceles Triangle 1"/>
          <p:cNvSpPr/>
          <p:nvPr/>
        </p:nvSpPr>
        <p:spPr>
          <a:xfrm>
            <a:off x="0" y="5324354"/>
            <a:ext cx="1747777" cy="1533646"/>
          </a:xfrm>
          <a:prstGeom prst="triangle">
            <a:avLst>
              <a:gd name="adj" fmla="val 0"/>
            </a:avLst>
          </a:prstGeom>
          <a:solidFill>
            <a:srgbClr val="08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Isosceles Triangle 19"/>
          <p:cNvSpPr/>
          <p:nvPr/>
        </p:nvSpPr>
        <p:spPr>
          <a:xfrm rot="5400000">
            <a:off x="-107066" y="107066"/>
            <a:ext cx="1747777" cy="1533646"/>
          </a:xfrm>
          <a:prstGeom prst="triangl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10096" t="1" r="26820" b="23604"/>
          <a:stretch/>
        </p:blipFill>
        <p:spPr>
          <a:xfrm>
            <a:off x="6528122" y="2305818"/>
            <a:ext cx="5660020" cy="4569544"/>
          </a:xfrm>
          <a:prstGeom prst="rect">
            <a:avLst/>
          </a:prstGeom>
        </p:spPr>
      </p:pic>
      <p:sp>
        <p:nvSpPr>
          <p:cNvPr id="7" name="Slide Number Placeholder 6"/>
          <p:cNvSpPr>
            <a:spLocks noGrp="1"/>
          </p:cNvSpPr>
          <p:nvPr>
            <p:ph type="sldNum" sz="quarter" idx="12"/>
          </p:nvPr>
        </p:nvSpPr>
        <p:spPr/>
        <p:txBody>
          <a:bodyPr/>
          <a:lstStyle/>
          <a:p>
            <a:fld id="{6BB3D1D1-4F62-4401-BEA1-D46FD3D9336F}" type="slidenum">
              <a:rPr lang="en-IN" smtClean="0"/>
              <a:t>3</a:t>
            </a:fld>
            <a:endParaRPr lang="en-IN"/>
          </a:p>
        </p:txBody>
      </p:sp>
    </p:spTree>
    <p:extLst>
      <p:ext uri="{BB962C8B-B14F-4D97-AF65-F5344CB8AC3E}">
        <p14:creationId xmlns:p14="http://schemas.microsoft.com/office/powerpoint/2010/main" val="13420784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2065" y="642802"/>
            <a:ext cx="4056932" cy="1168511"/>
          </a:xfrm>
          <a:prstGeom prst="rect">
            <a:avLst/>
          </a:prstGeom>
        </p:spPr>
      </p:pic>
      <p:sp>
        <p:nvSpPr>
          <p:cNvPr id="19" name="Rectangle 18"/>
          <p:cNvSpPr/>
          <p:nvPr/>
        </p:nvSpPr>
        <p:spPr>
          <a:xfrm flipH="1">
            <a:off x="0" y="4410237"/>
            <a:ext cx="12192000" cy="2447763"/>
          </a:xfrm>
          <a:prstGeom prst="rect">
            <a:avLst/>
          </a:prstGeom>
          <a:solidFill>
            <a:srgbClr val="EDD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p:cNvSpPr/>
          <p:nvPr/>
        </p:nvSpPr>
        <p:spPr>
          <a:xfrm flipH="1">
            <a:off x="4309065" y="2454115"/>
            <a:ext cx="7882935" cy="1956122"/>
          </a:xfrm>
          <a:prstGeom prst="rect">
            <a:avLst/>
          </a:prstGeom>
          <a:solidFill>
            <a:srgbClr val="0866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reeform 14"/>
          <p:cNvSpPr/>
          <p:nvPr/>
        </p:nvSpPr>
        <p:spPr>
          <a:xfrm flipH="1">
            <a:off x="0" y="0"/>
            <a:ext cx="5317382" cy="5694745"/>
          </a:xfrm>
          <a:custGeom>
            <a:avLst/>
            <a:gdLst>
              <a:gd name="connsiteX0" fmla="*/ 803558 w 5574675"/>
              <a:gd name="connsiteY0" fmla="*/ 0 h 6409840"/>
              <a:gd name="connsiteX1" fmla="*/ 5574675 w 5574675"/>
              <a:gd name="connsiteY1" fmla="*/ 0 h 6409840"/>
              <a:gd name="connsiteX2" fmla="*/ 5574675 w 5574675"/>
              <a:gd name="connsiteY2" fmla="*/ 6092607 h 6409840"/>
              <a:gd name="connsiteX3" fmla="*/ 5569889 w 5574675"/>
              <a:gd name="connsiteY3" fmla="*/ 6094770 h 6409840"/>
              <a:gd name="connsiteX4" fmla="*/ 4009292 w 5574675"/>
              <a:gd name="connsiteY4" fmla="*/ 6409840 h 6409840"/>
              <a:gd name="connsiteX5" fmla="*/ 0 w 5574675"/>
              <a:gd name="connsiteY5" fmla="*/ 2400548 h 6409840"/>
              <a:gd name="connsiteX6" fmla="*/ 684724 w 5574675"/>
              <a:gd name="connsiteY6" fmla="*/ 158915 h 6409840"/>
              <a:gd name="connsiteX7" fmla="*/ 803558 w 5574675"/>
              <a:gd name="connsiteY7" fmla="*/ 0 h 640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4675" h="6409840">
                <a:moveTo>
                  <a:pt x="803558" y="0"/>
                </a:moveTo>
                <a:lnTo>
                  <a:pt x="5574675" y="0"/>
                </a:lnTo>
                <a:lnTo>
                  <a:pt x="5574675" y="6092607"/>
                </a:lnTo>
                <a:lnTo>
                  <a:pt x="5569889" y="6094770"/>
                </a:lnTo>
                <a:cubicBezTo>
                  <a:pt x="5090224" y="6297651"/>
                  <a:pt x="4562860" y="6409840"/>
                  <a:pt x="4009292" y="6409840"/>
                </a:cubicBezTo>
                <a:cubicBezTo>
                  <a:pt x="1795021" y="6409840"/>
                  <a:pt x="0" y="4614819"/>
                  <a:pt x="0" y="2400548"/>
                </a:cubicBezTo>
                <a:cubicBezTo>
                  <a:pt x="0" y="1570196"/>
                  <a:pt x="252425" y="798802"/>
                  <a:pt x="684724" y="158915"/>
                </a:cubicBezTo>
                <a:lnTo>
                  <a:pt x="803558" y="0"/>
                </a:lnTo>
                <a:close/>
              </a:path>
            </a:pathLst>
          </a:custGeom>
          <a:solidFill>
            <a:srgbClr val="532A4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Isosceles Triangle 1"/>
          <p:cNvSpPr/>
          <p:nvPr/>
        </p:nvSpPr>
        <p:spPr>
          <a:xfrm flipH="1">
            <a:off x="10444223" y="5324354"/>
            <a:ext cx="1747777" cy="1533646"/>
          </a:xfrm>
          <a:prstGeom prst="triangle">
            <a:avLst>
              <a:gd name="adj" fmla="val 0"/>
            </a:avLst>
          </a:prstGeom>
          <a:solidFill>
            <a:srgbClr val="08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Isosceles Triangle 19"/>
          <p:cNvSpPr/>
          <p:nvPr/>
        </p:nvSpPr>
        <p:spPr>
          <a:xfrm rot="16200000" flipH="1">
            <a:off x="10551289" y="107066"/>
            <a:ext cx="1747777" cy="1533646"/>
          </a:xfrm>
          <a:prstGeom prst="triangle">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3"/>
          <p:cNvSpPr txBox="1"/>
          <p:nvPr/>
        </p:nvSpPr>
        <p:spPr>
          <a:xfrm>
            <a:off x="5376318" y="2783349"/>
            <a:ext cx="5748427" cy="1489639"/>
          </a:xfrm>
          <a:prstGeom prst="rect">
            <a:avLst/>
          </a:prstGeom>
        </p:spPr>
        <p:txBody>
          <a:bodyPr wrap="square" lIns="0" tIns="0" rIns="0" bIns="0" rtlCol="0" anchor="t">
            <a:spAutoFit/>
          </a:bodyPr>
          <a:lstStyle/>
          <a:p>
            <a:pPr algn="ctr">
              <a:lnSpc>
                <a:spcPct val="110000"/>
              </a:lnSpc>
              <a:spcBef>
                <a:spcPct val="0"/>
              </a:spcBef>
            </a:pPr>
            <a:r>
              <a:rPr lang="hi-IN" sz="8800" b="1" dirty="0" smtClean="0">
                <a:solidFill>
                  <a:schemeClr val="bg1"/>
                </a:solidFill>
                <a:latin typeface="Khand" panose="02000000000000000000" pitchFamily="2" charset="0"/>
                <a:cs typeface="Khand" panose="02000000000000000000" pitchFamily="2" charset="0"/>
              </a:rPr>
              <a:t>धन्यवाद</a:t>
            </a:r>
            <a:endParaRPr lang="en-US" sz="8800" b="1" dirty="0">
              <a:solidFill>
                <a:schemeClr val="bg1"/>
              </a:solidFill>
              <a:latin typeface="Khand" panose="02000000000000000000" pitchFamily="2" charset="0"/>
              <a:cs typeface="Khand" panose="02000000000000000000" pitchFamily="2" charset="0"/>
            </a:endParaRPr>
          </a:p>
        </p:txBody>
      </p:sp>
      <p:sp>
        <p:nvSpPr>
          <p:cNvPr id="4" name="Freeform 7"/>
          <p:cNvSpPr/>
          <p:nvPr/>
        </p:nvSpPr>
        <p:spPr>
          <a:xfrm>
            <a:off x="965663" y="1570193"/>
            <a:ext cx="2838383" cy="2771420"/>
          </a:xfrm>
          <a:custGeom>
            <a:avLst/>
            <a:gdLst/>
            <a:ahLst/>
            <a:cxnLst/>
            <a:rect l="l" t="t" r="r" b="b"/>
            <a:pathLst>
              <a:path w="6244284" h="6244284">
                <a:moveTo>
                  <a:pt x="0" y="0"/>
                </a:moveTo>
                <a:lnTo>
                  <a:pt x="6244284" y="0"/>
                </a:lnTo>
                <a:lnTo>
                  <a:pt x="6244284" y="6244284"/>
                </a:lnTo>
                <a:lnTo>
                  <a:pt x="0" y="6244284"/>
                </a:lnTo>
                <a:lnTo>
                  <a:pt x="0" y="0"/>
                </a:lnTo>
                <a:close/>
              </a:path>
            </a:pathLst>
          </a:custGeom>
          <a:blipFill>
            <a:blip r:embed="rId3"/>
            <a:stretch>
              <a:fillRect/>
            </a:stretch>
          </a:blipFill>
        </p:spPr>
        <p:txBody>
          <a:bodyPr/>
          <a:lstStyle/>
          <a:p>
            <a:endParaRPr lang="en-IN"/>
          </a:p>
        </p:txBody>
      </p:sp>
      <p:sp>
        <p:nvSpPr>
          <p:cNvPr id="13" name="TextBox 3"/>
          <p:cNvSpPr txBox="1"/>
          <p:nvPr/>
        </p:nvSpPr>
        <p:spPr>
          <a:xfrm>
            <a:off x="6415587" y="4948759"/>
            <a:ext cx="3669887" cy="1280351"/>
          </a:xfrm>
          <a:prstGeom prst="rect">
            <a:avLst/>
          </a:prstGeom>
        </p:spPr>
        <p:txBody>
          <a:bodyPr wrap="square" lIns="0" tIns="0" rIns="0" bIns="0" rtlCol="0" anchor="t">
            <a:spAutoFit/>
          </a:bodyPr>
          <a:lstStyle/>
          <a:p>
            <a:pPr algn="ctr">
              <a:lnSpc>
                <a:spcPct val="130000"/>
              </a:lnSpc>
              <a:spcBef>
                <a:spcPct val="0"/>
              </a:spcBef>
            </a:pPr>
            <a:r>
              <a:rPr lang="hi-IN" sz="2400" b="1" dirty="0">
                <a:latin typeface="Nirmala UI" panose="020B0502040204020203" pitchFamily="34" charset="0"/>
                <a:cs typeface="Nirmala UI" panose="020B0502040204020203" pitchFamily="34" charset="0"/>
              </a:rPr>
              <a:t>श्रीमती संगीता सिंह (</a:t>
            </a:r>
            <a:r>
              <a:rPr lang="en-US" sz="2400" b="1" dirty="0">
                <a:latin typeface="Nirmala UI" panose="020B0502040204020203" pitchFamily="34" charset="0"/>
                <a:cs typeface="Nirmala UI" panose="020B0502040204020203" pitchFamily="34" charset="0"/>
              </a:rPr>
              <a:t>IAS</a:t>
            </a:r>
            <a:r>
              <a:rPr lang="en-US" sz="2400" b="1" dirty="0" smtClean="0">
                <a:latin typeface="Nirmala UI" panose="020B0502040204020203" pitchFamily="34" charset="0"/>
                <a:cs typeface="Nirmala UI" panose="020B0502040204020203" pitchFamily="34" charset="0"/>
              </a:rPr>
              <a:t>)</a:t>
            </a:r>
          </a:p>
          <a:p>
            <a:pPr algn="ctr">
              <a:lnSpc>
                <a:spcPct val="130000"/>
              </a:lnSpc>
              <a:spcBef>
                <a:spcPct val="0"/>
              </a:spcBef>
            </a:pPr>
            <a:r>
              <a:rPr lang="hi-IN" sz="2000" dirty="0" smtClean="0">
                <a:latin typeface="Nirmala UI" panose="020B0502040204020203" pitchFamily="34" charset="0"/>
                <a:cs typeface="Nirmala UI" panose="020B0502040204020203" pitchFamily="34" charset="0"/>
              </a:rPr>
              <a:t>सीईओ,</a:t>
            </a:r>
            <a:endParaRPr lang="en-IN" sz="2000" dirty="0" smtClean="0">
              <a:latin typeface="Nirmala UI" panose="020B0502040204020203" pitchFamily="34" charset="0"/>
              <a:cs typeface="Nirmala UI" panose="020B0502040204020203" pitchFamily="34" charset="0"/>
            </a:endParaRPr>
          </a:p>
          <a:p>
            <a:pPr algn="ctr">
              <a:lnSpc>
                <a:spcPct val="130000"/>
              </a:lnSpc>
              <a:spcBef>
                <a:spcPct val="0"/>
              </a:spcBef>
            </a:pPr>
            <a:r>
              <a:rPr lang="hi-IN" sz="2000" dirty="0" smtClean="0">
                <a:latin typeface="Nirmala UI" panose="020B0502040204020203" pitchFamily="34" charset="0"/>
                <a:cs typeface="Nirmala UI" panose="020B0502040204020203" pitchFamily="34" charset="0"/>
              </a:rPr>
              <a:t>आयुष्मान </a:t>
            </a:r>
            <a:r>
              <a:rPr lang="hi-IN" sz="2000" dirty="0">
                <a:latin typeface="Nirmala UI" panose="020B0502040204020203" pitchFamily="34" charset="0"/>
                <a:cs typeface="Nirmala UI" panose="020B0502040204020203" pitchFamily="34" charset="0"/>
              </a:rPr>
              <a:t>भारत, उत्तर </a:t>
            </a:r>
            <a:r>
              <a:rPr lang="hi-IN" sz="2000" dirty="0" smtClean="0">
                <a:latin typeface="Nirmala UI" panose="020B0502040204020203" pitchFamily="34" charset="0"/>
                <a:cs typeface="Nirmala UI" panose="020B0502040204020203" pitchFamily="34" charset="0"/>
              </a:rPr>
              <a:t>प्रदेश</a:t>
            </a:r>
            <a:endParaRPr lang="en-US" sz="3600" dirty="0">
              <a:latin typeface="Nirmala UI" panose="020B0502040204020203" pitchFamily="34" charset="0"/>
              <a:cs typeface="Nirmala UI" panose="020B0502040204020203" pitchFamily="34" charset="0"/>
            </a:endParaRPr>
          </a:p>
        </p:txBody>
      </p:sp>
      <p:sp>
        <p:nvSpPr>
          <p:cNvPr id="6" name="Slide Number Placeholder 5"/>
          <p:cNvSpPr>
            <a:spLocks noGrp="1"/>
          </p:cNvSpPr>
          <p:nvPr>
            <p:ph type="sldNum" sz="quarter" idx="12"/>
          </p:nvPr>
        </p:nvSpPr>
        <p:spPr/>
        <p:txBody>
          <a:bodyPr/>
          <a:lstStyle/>
          <a:p>
            <a:fld id="{6BB3D1D1-4F62-4401-BEA1-D46FD3D9336F}" type="slidenum">
              <a:rPr lang="en-IN" smtClean="0"/>
              <a:t>30</a:t>
            </a:fld>
            <a:endParaRPr lang="en-IN"/>
          </a:p>
        </p:txBody>
      </p:sp>
    </p:spTree>
    <p:extLst>
      <p:ext uri="{BB962C8B-B14F-4D97-AF65-F5344CB8AC3E}">
        <p14:creationId xmlns:p14="http://schemas.microsoft.com/office/powerpoint/2010/main" val="1087085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836517" y="4289369"/>
            <a:ext cx="8518967" cy="1891511"/>
          </a:xfrm>
          <a:prstGeom prst="roundRect">
            <a:avLst/>
          </a:prstGeom>
          <a:solidFill>
            <a:srgbClr val="086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Freeform 6"/>
          <p:cNvSpPr/>
          <p:nvPr/>
        </p:nvSpPr>
        <p:spPr>
          <a:xfrm>
            <a:off x="1905964" y="451413"/>
            <a:ext cx="8449520" cy="3099507"/>
          </a:xfrm>
          <a:custGeom>
            <a:avLst/>
            <a:gdLst/>
            <a:ahLst/>
            <a:cxnLst/>
            <a:rect l="l" t="t" r="r" b="b"/>
            <a:pathLst>
              <a:path w="14426497" h="5641742">
                <a:moveTo>
                  <a:pt x="0" y="0"/>
                </a:moveTo>
                <a:lnTo>
                  <a:pt x="14426496" y="0"/>
                </a:lnTo>
                <a:lnTo>
                  <a:pt x="14426496" y="5641742"/>
                </a:lnTo>
                <a:lnTo>
                  <a:pt x="0" y="5641742"/>
                </a:lnTo>
                <a:lnTo>
                  <a:pt x="0" y="0"/>
                </a:lnTo>
                <a:close/>
              </a:path>
            </a:pathLst>
          </a:custGeom>
          <a:blipFill>
            <a:blip r:embed="rId2"/>
            <a:stretch>
              <a:fillRect b="-43836"/>
            </a:stretch>
          </a:blipFill>
        </p:spPr>
        <p:txBody>
          <a:bodyPr/>
          <a:lstStyle/>
          <a:p>
            <a:endParaRPr lang="en-IN"/>
          </a:p>
        </p:txBody>
      </p:sp>
      <p:sp>
        <p:nvSpPr>
          <p:cNvPr id="14" name="TextBox 3"/>
          <p:cNvSpPr txBox="1"/>
          <p:nvPr/>
        </p:nvSpPr>
        <p:spPr>
          <a:xfrm>
            <a:off x="2041967" y="4473377"/>
            <a:ext cx="8108066" cy="1523494"/>
          </a:xfrm>
          <a:prstGeom prst="rect">
            <a:avLst/>
          </a:prstGeom>
        </p:spPr>
        <p:txBody>
          <a:bodyPr wrap="square" lIns="0" tIns="0" rIns="0" bIns="0" rtlCol="0" anchor="t">
            <a:spAutoFit/>
          </a:bodyPr>
          <a:lstStyle/>
          <a:p>
            <a:pPr marL="571500" indent="-571500" algn="l">
              <a:lnSpc>
                <a:spcPct val="150000"/>
              </a:lnSpc>
              <a:spcBef>
                <a:spcPct val="0"/>
              </a:spcBef>
              <a:buFont typeface="Arial" panose="020B0604020202020204" pitchFamily="34" charset="0"/>
              <a:buChar char="•"/>
            </a:pPr>
            <a:r>
              <a:rPr lang="en-US" sz="2200" b="1" dirty="0" err="1">
                <a:solidFill>
                  <a:schemeClr val="bg1"/>
                </a:solidFill>
                <a:latin typeface="Nirmala UI" panose="020B0502040204020203" pitchFamily="34" charset="0"/>
                <a:cs typeface="Nirmala UI" panose="020B0502040204020203" pitchFamily="34" charset="0"/>
              </a:rPr>
              <a:t>विश्व</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की</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सबसे</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बड़ी</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सरकारी</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स्वास्थ्य</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बीमा</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योजना</a:t>
            </a:r>
            <a:r>
              <a:rPr lang="en-US" sz="2200" b="1" dirty="0">
                <a:solidFill>
                  <a:schemeClr val="bg1"/>
                </a:solidFill>
                <a:latin typeface="Nirmala UI" panose="020B0502040204020203" pitchFamily="34" charset="0"/>
                <a:cs typeface="Nirmala UI" panose="020B0502040204020203" pitchFamily="34" charset="0"/>
              </a:rPr>
              <a:t> </a:t>
            </a:r>
          </a:p>
          <a:p>
            <a:pPr marL="571500" indent="-571500">
              <a:lnSpc>
                <a:spcPct val="150000"/>
              </a:lnSpc>
              <a:spcBef>
                <a:spcPct val="0"/>
              </a:spcBef>
              <a:buFont typeface="Arial" panose="020B0604020202020204" pitchFamily="34" charset="0"/>
              <a:buChar char="•"/>
            </a:pPr>
            <a:r>
              <a:rPr lang="en-US" sz="2200" b="1" dirty="0" err="1">
                <a:solidFill>
                  <a:schemeClr val="bg1"/>
                </a:solidFill>
                <a:latin typeface="Nirmala UI" panose="020B0502040204020203" pitchFamily="34" charset="0"/>
                <a:cs typeface="Nirmala UI" panose="020B0502040204020203" pitchFamily="34" charset="0"/>
              </a:rPr>
              <a:t>योजना</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का</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शुभारंभ</a:t>
            </a:r>
            <a:r>
              <a:rPr lang="en-US" sz="2200" b="1" dirty="0">
                <a:solidFill>
                  <a:schemeClr val="bg1"/>
                </a:solidFill>
                <a:latin typeface="Nirmala UI" panose="020B0502040204020203" pitchFamily="34" charset="0"/>
                <a:cs typeface="Nirmala UI" panose="020B0502040204020203" pitchFamily="34" charset="0"/>
              </a:rPr>
              <a:t> 23 </a:t>
            </a:r>
            <a:r>
              <a:rPr lang="en-US" sz="2200" b="1" dirty="0" err="1">
                <a:solidFill>
                  <a:schemeClr val="bg1"/>
                </a:solidFill>
                <a:latin typeface="Nirmala UI" panose="020B0502040204020203" pitchFamily="34" charset="0"/>
                <a:cs typeface="Nirmala UI" panose="020B0502040204020203" pitchFamily="34" charset="0"/>
              </a:rPr>
              <a:t>सितंबर</a:t>
            </a:r>
            <a:r>
              <a:rPr lang="en-US" sz="2200" b="1" dirty="0">
                <a:solidFill>
                  <a:schemeClr val="bg1"/>
                </a:solidFill>
                <a:latin typeface="Nirmala UI" panose="020B0502040204020203" pitchFamily="34" charset="0"/>
                <a:cs typeface="Nirmala UI" panose="020B0502040204020203" pitchFamily="34" charset="0"/>
              </a:rPr>
              <a:t>, 2018 </a:t>
            </a:r>
            <a:r>
              <a:rPr lang="en-US" sz="2200" b="1" dirty="0" err="1">
                <a:solidFill>
                  <a:schemeClr val="bg1"/>
                </a:solidFill>
                <a:latin typeface="Nirmala UI" panose="020B0502040204020203" pitchFamily="34" charset="0"/>
                <a:cs typeface="Nirmala UI" panose="020B0502040204020203" pitchFamily="34" charset="0"/>
              </a:rPr>
              <a:t>को</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रांची</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झारखंड</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में</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भारत</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के</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माननीय</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प्रधानमंत्री</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श्री</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नरेंद्र</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मोदी</a:t>
            </a:r>
            <a:r>
              <a:rPr lang="en-US" sz="2200" b="1" dirty="0">
                <a:solidFill>
                  <a:schemeClr val="bg1"/>
                </a:solidFill>
                <a:latin typeface="Nirmala UI" panose="020B0502040204020203" pitchFamily="34" charset="0"/>
                <a:cs typeface="Nirmala UI" panose="020B0502040204020203" pitchFamily="34" charset="0"/>
              </a:rPr>
              <a:t> </a:t>
            </a:r>
            <a:r>
              <a:rPr lang="hi-IN" sz="2200" b="1" dirty="0">
                <a:solidFill>
                  <a:schemeClr val="bg1"/>
                </a:solidFill>
                <a:latin typeface="Nirmala UI" panose="020B0502040204020203" pitchFamily="34" charset="0"/>
                <a:cs typeface="Nirmala UI" panose="020B0502040204020203" pitchFamily="34" charset="0"/>
              </a:rPr>
              <a:t>जी</a:t>
            </a:r>
            <a:r>
              <a:rPr lang="en-IN"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द्वारा</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किया</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गया</a:t>
            </a:r>
            <a:r>
              <a:rPr lang="en-US" sz="2200" b="1" dirty="0">
                <a:solidFill>
                  <a:schemeClr val="bg1"/>
                </a:solidFill>
                <a:latin typeface="Nirmala UI" panose="020B0502040204020203" pitchFamily="34" charset="0"/>
                <a:cs typeface="Nirmala UI" panose="020B0502040204020203" pitchFamily="34" charset="0"/>
              </a:rPr>
              <a:t> </a:t>
            </a:r>
            <a:r>
              <a:rPr lang="en-US" sz="2200" b="1" dirty="0" err="1">
                <a:solidFill>
                  <a:schemeClr val="bg1"/>
                </a:solidFill>
                <a:latin typeface="Nirmala UI" panose="020B0502040204020203" pitchFamily="34" charset="0"/>
                <a:cs typeface="Nirmala UI" panose="020B0502040204020203" pitchFamily="34" charset="0"/>
              </a:rPr>
              <a:t>था</a:t>
            </a:r>
            <a:r>
              <a:rPr lang="en-US" sz="2200" b="1" dirty="0" smtClean="0">
                <a:solidFill>
                  <a:schemeClr val="bg1"/>
                </a:solidFill>
                <a:latin typeface="Nirmala UI" panose="020B0502040204020203" pitchFamily="34" charset="0"/>
                <a:cs typeface="Nirmala UI" panose="020B0502040204020203" pitchFamily="34" charset="0"/>
              </a:rPr>
              <a:t>।</a:t>
            </a:r>
            <a:endParaRPr lang="en-US" sz="2200" b="1" dirty="0">
              <a:solidFill>
                <a:schemeClr val="bg1"/>
              </a:solidFill>
              <a:latin typeface="Nirmala UI" panose="020B0502040204020203" pitchFamily="34" charset="0"/>
              <a:cs typeface="Nirmala UI" panose="020B0502040204020203" pitchFamily="34" charset="0"/>
            </a:endParaRPr>
          </a:p>
        </p:txBody>
      </p:sp>
      <p:sp>
        <p:nvSpPr>
          <p:cNvPr id="2" name="Slide Number Placeholder 1"/>
          <p:cNvSpPr>
            <a:spLocks noGrp="1"/>
          </p:cNvSpPr>
          <p:nvPr>
            <p:ph type="sldNum" sz="quarter" idx="12"/>
          </p:nvPr>
        </p:nvSpPr>
        <p:spPr/>
        <p:txBody>
          <a:bodyPr/>
          <a:lstStyle/>
          <a:p>
            <a:fld id="{6BB3D1D1-4F62-4401-BEA1-D46FD3D9336F}" type="slidenum">
              <a:rPr lang="en-IN" smtClean="0"/>
              <a:t>4</a:t>
            </a:fld>
            <a:endParaRPr lang="en-IN"/>
          </a:p>
        </p:txBody>
      </p:sp>
    </p:spTree>
    <p:extLst>
      <p:ext uri="{BB962C8B-B14F-4D97-AF65-F5344CB8AC3E}">
        <p14:creationId xmlns:p14="http://schemas.microsoft.com/office/powerpoint/2010/main" val="3622135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54387" y="410374"/>
            <a:ext cx="9445735" cy="2406340"/>
          </a:xfrm>
          <a:prstGeom prst="roundRect">
            <a:avLst/>
          </a:prstGeom>
          <a:solidFill>
            <a:srgbClr val="B46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3"/>
          <p:cNvSpPr txBox="1"/>
          <p:nvPr/>
        </p:nvSpPr>
        <p:spPr>
          <a:xfrm>
            <a:off x="1973598" y="597881"/>
            <a:ext cx="8883455" cy="2031325"/>
          </a:xfrm>
          <a:prstGeom prst="rect">
            <a:avLst/>
          </a:prstGeom>
        </p:spPr>
        <p:txBody>
          <a:bodyPr wrap="square" lIns="0" tIns="0" rIns="0" bIns="0" rtlCol="0" anchor="t">
            <a:spAutoFit/>
          </a:bodyPr>
          <a:lstStyle/>
          <a:p>
            <a:pPr algn="just">
              <a:lnSpc>
                <a:spcPct val="150000"/>
              </a:lnSpc>
              <a:spcBef>
                <a:spcPct val="0"/>
              </a:spcBef>
            </a:pPr>
            <a:r>
              <a:rPr lang="hi-IN" sz="2200" b="1" dirty="0" smtClean="0">
                <a:solidFill>
                  <a:schemeClr val="bg1"/>
                </a:solidFill>
                <a:latin typeface="Nirmala UI" panose="020B0502040204020203" pitchFamily="34" charset="0"/>
                <a:cs typeface="Nirmala UI" panose="020B0502040204020203" pitchFamily="34" charset="0"/>
              </a:rPr>
              <a:t>प्रधानमंत्री जन आरोग्य योजना एक </a:t>
            </a:r>
            <a:r>
              <a:rPr lang="en-US" sz="2200" b="1" dirty="0" smtClean="0">
                <a:solidFill>
                  <a:schemeClr val="bg1"/>
                </a:solidFill>
                <a:latin typeface="Nirmala UI" panose="020B0502040204020203" pitchFamily="34" charset="0"/>
                <a:cs typeface="Nirmala UI" panose="020B0502040204020203" pitchFamily="34" charset="0"/>
              </a:rPr>
              <a:t>Entitlement </a:t>
            </a:r>
            <a:r>
              <a:rPr lang="hi-IN" sz="2200" b="1" dirty="0" smtClean="0">
                <a:solidFill>
                  <a:schemeClr val="bg1"/>
                </a:solidFill>
                <a:latin typeface="Nirmala UI" panose="020B0502040204020203" pitchFamily="34" charset="0"/>
                <a:cs typeface="Nirmala UI" panose="020B0502040204020203" pitchFamily="34" charset="0"/>
              </a:rPr>
              <a:t>आधारित </a:t>
            </a:r>
            <a:r>
              <a:rPr lang="hi-IN" sz="2200" b="1" dirty="0" smtClean="0">
                <a:solidFill>
                  <a:schemeClr val="bg1"/>
                </a:solidFill>
                <a:latin typeface="Nirmala UI" panose="020B0502040204020203" pitchFamily="34" charset="0"/>
                <a:cs typeface="Nirmala UI" panose="020B0502040204020203" pitchFamily="34" charset="0"/>
              </a:rPr>
              <a:t>स्कीम</a:t>
            </a:r>
            <a:r>
              <a:rPr lang="en-US" sz="2200" b="1" dirty="0" smtClean="0">
                <a:solidFill>
                  <a:schemeClr val="bg1"/>
                </a:solidFill>
                <a:latin typeface="Nirmala UI" panose="020B0502040204020203" pitchFamily="34" charset="0"/>
                <a:cs typeface="Nirmala UI" panose="020B0502040204020203" pitchFamily="34" charset="0"/>
              </a:rPr>
              <a:t> </a:t>
            </a:r>
            <a:r>
              <a:rPr lang="hi-IN" sz="2200" b="1" dirty="0" smtClean="0">
                <a:solidFill>
                  <a:schemeClr val="bg1"/>
                </a:solidFill>
                <a:latin typeface="Nirmala UI" panose="020B0502040204020203" pitchFamily="34" charset="0"/>
                <a:cs typeface="Nirmala UI" panose="020B0502040204020203" pitchFamily="34" charset="0"/>
              </a:rPr>
              <a:t>है। </a:t>
            </a:r>
            <a:r>
              <a:rPr lang="hi-IN" sz="2200" b="1" dirty="0" smtClean="0">
                <a:solidFill>
                  <a:schemeClr val="bg1"/>
                </a:solidFill>
                <a:latin typeface="Nirmala UI" panose="020B0502040204020203" pitchFamily="34" charset="0"/>
                <a:cs typeface="Nirmala UI" panose="020B0502040204020203" pitchFamily="34" charset="0"/>
              </a:rPr>
              <a:t>इसका </a:t>
            </a:r>
            <a:r>
              <a:rPr lang="hi-IN" sz="2200" b="1" dirty="0" smtClean="0">
                <a:solidFill>
                  <a:schemeClr val="bg1"/>
                </a:solidFill>
                <a:latin typeface="Nirmala UI" panose="020B0502040204020203" pitchFamily="34" charset="0"/>
                <a:cs typeface="Nirmala UI" panose="020B0502040204020203" pitchFamily="34" charset="0"/>
              </a:rPr>
              <a:t>तात्पर्य यह है कि लाभ </a:t>
            </a:r>
            <a:r>
              <a:rPr lang="hi-IN" sz="2200" b="1" dirty="0" smtClean="0">
                <a:solidFill>
                  <a:schemeClr val="bg1"/>
                </a:solidFill>
                <a:latin typeface="Nirmala UI" panose="020B0502040204020203" pitchFamily="34" charset="0"/>
                <a:cs typeface="Nirmala UI" panose="020B0502040204020203" pitchFamily="34" charset="0"/>
              </a:rPr>
              <a:t>उन्हीं </a:t>
            </a:r>
            <a:r>
              <a:rPr lang="hi-IN" sz="2200" b="1" dirty="0" smtClean="0">
                <a:solidFill>
                  <a:schemeClr val="bg1"/>
                </a:solidFill>
                <a:latin typeface="Nirmala UI" panose="020B0502040204020203" pitchFamily="34" charset="0"/>
                <a:cs typeface="Nirmala UI" panose="020B0502040204020203" pitchFamily="34" charset="0"/>
              </a:rPr>
              <a:t>परिवारों को मिलेगा जो योजनान्तर्गत पात्र होंगे, और पात्रता की जांच होने के बाद ही आयुष्मान कार्ड से उन्हें सूचीबद्ध निजी और सरकारी चिकित्सालयों में निःशुल्क उपचार उपलब्ध कराया जाएगा।</a:t>
            </a:r>
            <a:endParaRPr lang="en-US" sz="2200" b="1" dirty="0">
              <a:solidFill>
                <a:schemeClr val="bg1"/>
              </a:solidFill>
              <a:latin typeface="Nirmala UI" panose="020B0502040204020203" pitchFamily="34" charset="0"/>
              <a:cs typeface="Nirmala UI" panose="020B0502040204020203" pitchFamily="34" charset="0"/>
            </a:endParaRPr>
          </a:p>
        </p:txBody>
      </p:sp>
      <p:grpSp>
        <p:nvGrpSpPr>
          <p:cNvPr id="5" name="Group 4"/>
          <p:cNvGrpSpPr/>
          <p:nvPr/>
        </p:nvGrpSpPr>
        <p:grpSpPr>
          <a:xfrm>
            <a:off x="1192193" y="3055717"/>
            <a:ext cx="10243594" cy="3802284"/>
            <a:chOff x="2383394" y="5478190"/>
            <a:chExt cx="13521212" cy="4846910"/>
          </a:xfrm>
        </p:grpSpPr>
        <p:sp>
          <p:nvSpPr>
            <p:cNvPr id="6" name="Freeform 4"/>
            <p:cNvSpPr/>
            <p:nvPr/>
          </p:nvSpPr>
          <p:spPr>
            <a:xfrm>
              <a:off x="10013394" y="7023798"/>
              <a:ext cx="5891212" cy="3301302"/>
            </a:xfrm>
            <a:custGeom>
              <a:avLst/>
              <a:gdLst/>
              <a:ahLst/>
              <a:cxnLst/>
              <a:rect l="l" t="t" r="r" b="b"/>
              <a:pathLst>
                <a:path w="5891212" h="3301302">
                  <a:moveTo>
                    <a:pt x="0" y="0"/>
                  </a:moveTo>
                  <a:lnTo>
                    <a:pt x="5891212" y="0"/>
                  </a:lnTo>
                  <a:lnTo>
                    <a:pt x="5891212" y="3301302"/>
                  </a:lnTo>
                  <a:lnTo>
                    <a:pt x="0" y="3301302"/>
                  </a:lnTo>
                  <a:lnTo>
                    <a:pt x="0" y="0"/>
                  </a:lnTo>
                  <a:close/>
                </a:path>
              </a:pathLst>
            </a:custGeom>
            <a:blipFill>
              <a:blip r:embed="rId2"/>
              <a:stretch>
                <a:fillRect/>
              </a:stretch>
            </a:blipFill>
          </p:spPr>
          <p:txBody>
            <a:bodyPr/>
            <a:lstStyle/>
            <a:p>
              <a:endParaRPr lang="en-IN"/>
            </a:p>
          </p:txBody>
        </p:sp>
        <p:sp>
          <p:nvSpPr>
            <p:cNvPr id="8" name="Freeform 5"/>
            <p:cNvSpPr/>
            <p:nvPr/>
          </p:nvSpPr>
          <p:spPr>
            <a:xfrm flipH="1">
              <a:off x="2383394" y="5478190"/>
              <a:ext cx="6385243" cy="4846910"/>
            </a:xfrm>
            <a:custGeom>
              <a:avLst/>
              <a:gdLst/>
              <a:ahLst/>
              <a:cxnLst/>
              <a:rect l="l" t="t" r="r" b="b"/>
              <a:pathLst>
                <a:path w="6385243" h="4846910">
                  <a:moveTo>
                    <a:pt x="6385243" y="0"/>
                  </a:moveTo>
                  <a:lnTo>
                    <a:pt x="0" y="0"/>
                  </a:lnTo>
                  <a:lnTo>
                    <a:pt x="0" y="4846909"/>
                  </a:lnTo>
                  <a:lnTo>
                    <a:pt x="6385243" y="4846909"/>
                  </a:lnTo>
                  <a:lnTo>
                    <a:pt x="6385243" y="0"/>
                  </a:lnTo>
                  <a:close/>
                </a:path>
              </a:pathLst>
            </a:custGeom>
            <a:blipFill>
              <a:blip r:embed="rId3"/>
              <a:stretch>
                <a:fillRect/>
              </a:stretch>
            </a:blipFill>
          </p:spPr>
          <p:txBody>
            <a:bodyPr/>
            <a:lstStyle/>
            <a:p>
              <a:endParaRPr lang="en-IN"/>
            </a:p>
          </p:txBody>
        </p:sp>
        <p:sp>
          <p:nvSpPr>
            <p:cNvPr id="9" name="Freeform 6"/>
            <p:cNvSpPr/>
            <p:nvPr/>
          </p:nvSpPr>
          <p:spPr>
            <a:xfrm>
              <a:off x="6429434" y="6565565"/>
              <a:ext cx="5353045" cy="3759535"/>
            </a:xfrm>
            <a:custGeom>
              <a:avLst/>
              <a:gdLst/>
              <a:ahLst/>
              <a:cxnLst/>
              <a:rect l="l" t="t" r="r" b="b"/>
              <a:pathLst>
                <a:path w="5353045" h="3759535">
                  <a:moveTo>
                    <a:pt x="0" y="0"/>
                  </a:moveTo>
                  <a:lnTo>
                    <a:pt x="5353045" y="0"/>
                  </a:lnTo>
                  <a:lnTo>
                    <a:pt x="5353045" y="3759535"/>
                  </a:lnTo>
                  <a:lnTo>
                    <a:pt x="0" y="3759535"/>
                  </a:lnTo>
                  <a:lnTo>
                    <a:pt x="0" y="0"/>
                  </a:lnTo>
                  <a:close/>
                </a:path>
              </a:pathLst>
            </a:custGeom>
            <a:blipFill>
              <a:blip r:embed="rId4"/>
              <a:stretch>
                <a:fillRect t="-8082"/>
              </a:stretch>
            </a:blipFill>
          </p:spPr>
          <p:txBody>
            <a:bodyPr/>
            <a:lstStyle/>
            <a:p>
              <a:endParaRPr lang="en-IN"/>
            </a:p>
          </p:txBody>
        </p:sp>
      </p:grpSp>
      <p:sp>
        <p:nvSpPr>
          <p:cNvPr id="2" name="Slide Number Placeholder 1"/>
          <p:cNvSpPr>
            <a:spLocks noGrp="1"/>
          </p:cNvSpPr>
          <p:nvPr>
            <p:ph type="sldNum" sz="quarter" idx="12"/>
          </p:nvPr>
        </p:nvSpPr>
        <p:spPr/>
        <p:txBody>
          <a:bodyPr/>
          <a:lstStyle/>
          <a:p>
            <a:fld id="{6BB3D1D1-4F62-4401-BEA1-D46FD3D9336F}" type="slidenum">
              <a:rPr lang="en-IN" smtClean="0"/>
              <a:t>5</a:t>
            </a:fld>
            <a:endParaRPr lang="en-IN"/>
          </a:p>
        </p:txBody>
      </p:sp>
    </p:spTree>
    <p:extLst>
      <p:ext uri="{BB962C8B-B14F-4D97-AF65-F5344CB8AC3E}">
        <p14:creationId xmlns:p14="http://schemas.microsoft.com/office/powerpoint/2010/main" val="4257076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p:cNvSpPr txBox="1"/>
          <p:nvPr/>
        </p:nvSpPr>
        <p:spPr>
          <a:xfrm>
            <a:off x="3558809" y="167538"/>
            <a:ext cx="5074382" cy="646908"/>
          </a:xfrm>
          <a:prstGeom prst="rect">
            <a:avLst/>
          </a:prstGeom>
        </p:spPr>
        <p:txBody>
          <a:bodyPr wrap="square" lIns="0" tIns="0" rIns="0" bIns="0" rtlCol="0" anchor="ctr">
            <a:spAutoFit/>
          </a:bodyPr>
          <a:lstStyle/>
          <a:p>
            <a:pPr algn="ctr">
              <a:lnSpc>
                <a:spcPct val="150000"/>
              </a:lnSpc>
              <a:spcBef>
                <a:spcPct val="0"/>
              </a:spcBef>
            </a:pPr>
            <a:r>
              <a:rPr lang="hi-IN" sz="3200" b="1" dirty="0" smtClean="0">
                <a:solidFill>
                  <a:srgbClr val="532A41"/>
                </a:solidFill>
                <a:latin typeface="Nirmala UI" panose="020B0502040204020203" pitchFamily="34" charset="0"/>
                <a:cs typeface="Nirmala UI" panose="020B0502040204020203" pitchFamily="34" charset="0"/>
              </a:rPr>
              <a:t>योजना की मुख्य विशेषताएं</a:t>
            </a:r>
            <a:endParaRPr lang="en-US" sz="3200" b="1" dirty="0">
              <a:solidFill>
                <a:srgbClr val="532A41"/>
              </a:solidFill>
              <a:latin typeface="Nirmala UI" panose="020B0502040204020203" pitchFamily="34" charset="0"/>
              <a:cs typeface="Nirmala UI" panose="020B0502040204020203" pitchFamily="34" charset="0"/>
            </a:endParaRPr>
          </a:p>
        </p:txBody>
      </p:sp>
      <p:sp>
        <p:nvSpPr>
          <p:cNvPr id="12" name="TextBox 5">
            <a:extLst>
              <a:ext uri="{FF2B5EF4-FFF2-40B4-BE49-F238E27FC236}">
                <a16:creationId xmlns:a16="http://schemas.microsoft.com/office/drawing/2014/main" id="{39289CA2-B3D2-6274-D0A2-427AF14A3321}"/>
              </a:ext>
            </a:extLst>
          </p:cNvPr>
          <p:cNvSpPr txBox="1"/>
          <p:nvPr/>
        </p:nvSpPr>
        <p:spPr>
          <a:xfrm>
            <a:off x="5974318" y="1158893"/>
            <a:ext cx="1789007" cy="646331"/>
          </a:xfrm>
          <a:prstGeom prst="rect">
            <a:avLst/>
          </a:prstGeom>
          <a:noFill/>
        </p:spPr>
        <p:txBody>
          <a:bodyPr wrap="square" rtlCol="0">
            <a:spAutoFit/>
          </a:bodyPr>
          <a:lstStyle/>
          <a:p>
            <a:pPr algn="ctr" defTabSz="1028700"/>
            <a:r>
              <a:rPr lang="hi-IN" sz="1200" b="1" kern="0" dirty="0">
                <a:solidFill>
                  <a:srgbClr val="086681"/>
                </a:solidFill>
                <a:latin typeface="Nirmala UI" panose="020B0502040204020203" pitchFamily="34" charset="0"/>
                <a:cs typeface="Nirmala UI" panose="020B0502040204020203" pitchFamily="34" charset="0"/>
              </a:rPr>
              <a:t>पहले से मौजूद सभी बीमारियों का इलाज पहले दिन से ही किया जाएगा</a:t>
            </a:r>
            <a:endParaRPr lang="en-US" sz="1200" b="1" dirty="0">
              <a:solidFill>
                <a:srgbClr val="086681"/>
              </a:solidFill>
              <a:latin typeface="Nirmala UI" panose="020B0502040204020203" pitchFamily="34" charset="0"/>
              <a:cs typeface="Nirmala UI" panose="020B0502040204020203" pitchFamily="34" charset="0"/>
            </a:endParaRPr>
          </a:p>
        </p:txBody>
      </p:sp>
      <p:sp>
        <p:nvSpPr>
          <p:cNvPr id="13" name="TextBox 6">
            <a:extLst>
              <a:ext uri="{FF2B5EF4-FFF2-40B4-BE49-F238E27FC236}">
                <a16:creationId xmlns:a16="http://schemas.microsoft.com/office/drawing/2014/main" id="{F23192AE-22DB-FEFF-F35C-D03C24F3A0C1}"/>
              </a:ext>
            </a:extLst>
          </p:cNvPr>
          <p:cNvSpPr txBox="1"/>
          <p:nvPr/>
        </p:nvSpPr>
        <p:spPr>
          <a:xfrm>
            <a:off x="7438016" y="1815279"/>
            <a:ext cx="1801188" cy="646331"/>
          </a:xfrm>
          <a:prstGeom prst="rect">
            <a:avLst/>
          </a:prstGeom>
          <a:noFill/>
        </p:spPr>
        <p:txBody>
          <a:bodyPr wrap="square" rtlCol="0">
            <a:spAutoFit/>
          </a:bodyPr>
          <a:lstStyle/>
          <a:p>
            <a:pPr algn="ctr" defTabSz="1028700"/>
            <a:r>
              <a:rPr lang="hi-IN" sz="1200" b="1" kern="0" dirty="0">
                <a:latin typeface="Nirmala UI" panose="020B0502040204020203" pitchFamily="34" charset="0"/>
                <a:cs typeface="Nirmala UI" panose="020B0502040204020203" pitchFamily="34" charset="0"/>
              </a:rPr>
              <a:t>परिवार के आकार एवं सदस्यों की आयु पर कोई प्रतिबंध नहीं है।</a:t>
            </a:r>
            <a:endParaRPr lang="en-US" sz="1200" b="1" dirty="0">
              <a:latin typeface="Nirmala UI" panose="020B0502040204020203" pitchFamily="34" charset="0"/>
              <a:cs typeface="Nirmala UI" panose="020B0502040204020203" pitchFamily="34" charset="0"/>
            </a:endParaRPr>
          </a:p>
        </p:txBody>
      </p:sp>
      <p:sp>
        <p:nvSpPr>
          <p:cNvPr id="14" name="TextBox 7">
            <a:extLst>
              <a:ext uri="{FF2B5EF4-FFF2-40B4-BE49-F238E27FC236}">
                <a16:creationId xmlns:a16="http://schemas.microsoft.com/office/drawing/2014/main" id="{05611D48-3E2B-6B30-1FA6-9BDF1D6E046E}"/>
              </a:ext>
            </a:extLst>
          </p:cNvPr>
          <p:cNvSpPr txBox="1"/>
          <p:nvPr/>
        </p:nvSpPr>
        <p:spPr>
          <a:xfrm>
            <a:off x="7269465" y="5068574"/>
            <a:ext cx="2295771" cy="461665"/>
          </a:xfrm>
          <a:prstGeom prst="rect">
            <a:avLst/>
          </a:prstGeom>
          <a:noFill/>
        </p:spPr>
        <p:txBody>
          <a:bodyPr wrap="square" rtlCol="0">
            <a:spAutoFit/>
          </a:bodyPr>
          <a:lstStyle/>
          <a:p>
            <a:pPr algn="ctr" defTabSz="1028700"/>
            <a:r>
              <a:rPr lang="hi-IN" sz="1200" b="1" kern="0" dirty="0">
                <a:solidFill>
                  <a:srgbClr val="086681"/>
                </a:solidFill>
                <a:latin typeface="Nirmala UI" panose="020B0502040204020203" pitchFamily="34" charset="0"/>
                <a:cs typeface="Nirmala UI" panose="020B0502040204020203" pitchFamily="34" charset="0"/>
              </a:rPr>
              <a:t>प्रति परिवार प्रति वर्ष 5 लाख तक का मुफ्त उपचार</a:t>
            </a:r>
            <a:endParaRPr lang="en-US" sz="1200" b="1" dirty="0">
              <a:solidFill>
                <a:srgbClr val="086681"/>
              </a:solidFill>
              <a:latin typeface="Nirmala UI" panose="020B0502040204020203" pitchFamily="34" charset="0"/>
              <a:cs typeface="Nirmala UI" panose="020B0502040204020203" pitchFamily="34" charset="0"/>
            </a:endParaRPr>
          </a:p>
        </p:txBody>
      </p:sp>
      <p:sp>
        <p:nvSpPr>
          <p:cNvPr id="15" name="TextBox 8">
            <a:extLst>
              <a:ext uri="{FF2B5EF4-FFF2-40B4-BE49-F238E27FC236}">
                <a16:creationId xmlns:a16="http://schemas.microsoft.com/office/drawing/2014/main" id="{31B2FDBB-4859-2C54-5890-84FC93C14496}"/>
              </a:ext>
            </a:extLst>
          </p:cNvPr>
          <p:cNvSpPr txBox="1"/>
          <p:nvPr/>
        </p:nvSpPr>
        <p:spPr>
          <a:xfrm>
            <a:off x="7991360" y="3766262"/>
            <a:ext cx="2940800" cy="461665"/>
          </a:xfrm>
          <a:prstGeom prst="rect">
            <a:avLst/>
          </a:prstGeom>
          <a:noFill/>
        </p:spPr>
        <p:txBody>
          <a:bodyPr wrap="square" rtlCol="0">
            <a:spAutoFit/>
          </a:bodyPr>
          <a:lstStyle/>
          <a:p>
            <a:pPr defTabSz="1028700"/>
            <a:r>
              <a:rPr lang="hi-IN" sz="1200" b="1" kern="0" dirty="0">
                <a:solidFill>
                  <a:srgbClr val="086681"/>
                </a:solidFill>
                <a:latin typeface="Nirmala UI" panose="020B0502040204020203" pitchFamily="34" charset="0"/>
                <a:cs typeface="Nirmala UI" panose="020B0502040204020203" pitchFamily="34" charset="0"/>
              </a:rPr>
              <a:t>कैशलेस स्वास्थ्य सेवाएँ प्रदान करने के लिए </a:t>
            </a:r>
            <a:r>
              <a:rPr lang="hi-IN" sz="1200" b="1" kern="0" dirty="0" smtClean="0">
                <a:solidFill>
                  <a:srgbClr val="086681"/>
                </a:solidFill>
                <a:latin typeface="Nirmala UI" panose="020B0502040204020203" pitchFamily="34" charset="0"/>
                <a:cs typeface="Nirmala UI" panose="020B0502040204020203" pitchFamily="34" charset="0"/>
              </a:rPr>
              <a:t>सूचीबद्ध </a:t>
            </a:r>
            <a:r>
              <a:rPr lang="hi-IN" sz="1200" b="1" kern="0" dirty="0">
                <a:solidFill>
                  <a:srgbClr val="086681"/>
                </a:solidFill>
                <a:latin typeface="Nirmala UI" panose="020B0502040204020203" pitchFamily="34" charset="0"/>
                <a:cs typeface="Nirmala UI" panose="020B0502040204020203" pitchFamily="34" charset="0"/>
              </a:rPr>
              <a:t>अस्पतालों का विशाल नेटवर्क</a:t>
            </a:r>
            <a:endParaRPr lang="en-US" sz="1200" b="1" dirty="0">
              <a:solidFill>
                <a:srgbClr val="086681"/>
              </a:solidFill>
              <a:latin typeface="Nirmala UI" panose="020B0502040204020203" pitchFamily="34" charset="0"/>
              <a:cs typeface="Nirmala UI" panose="020B0502040204020203" pitchFamily="34" charset="0"/>
            </a:endParaRPr>
          </a:p>
        </p:txBody>
      </p:sp>
      <p:sp>
        <p:nvSpPr>
          <p:cNvPr id="16" name="TextBox 9">
            <a:extLst>
              <a:ext uri="{FF2B5EF4-FFF2-40B4-BE49-F238E27FC236}">
                <a16:creationId xmlns:a16="http://schemas.microsoft.com/office/drawing/2014/main" id="{4F1C7990-4F5D-F7D6-34A2-67EF6239C355}"/>
              </a:ext>
            </a:extLst>
          </p:cNvPr>
          <p:cNvSpPr txBox="1"/>
          <p:nvPr/>
        </p:nvSpPr>
        <p:spPr>
          <a:xfrm>
            <a:off x="5862679" y="5676263"/>
            <a:ext cx="1575337" cy="461665"/>
          </a:xfrm>
          <a:prstGeom prst="rect">
            <a:avLst/>
          </a:prstGeom>
          <a:noFill/>
        </p:spPr>
        <p:txBody>
          <a:bodyPr wrap="square" rtlCol="0">
            <a:spAutoFit/>
          </a:bodyPr>
          <a:lstStyle/>
          <a:p>
            <a:pPr algn="ctr" defTabSz="1028700"/>
            <a:r>
              <a:rPr lang="hi-IN" sz="1200" b="1" kern="0" dirty="0">
                <a:solidFill>
                  <a:srgbClr val="532A41"/>
                </a:solidFill>
                <a:latin typeface="Nirmala UI" panose="020B0502040204020203" pitchFamily="34" charset="0"/>
                <a:cs typeface="Nirmala UI" panose="020B0502040204020203" pitchFamily="34" charset="0"/>
              </a:rPr>
              <a:t>लगभग दो करोड़</a:t>
            </a:r>
            <a:r>
              <a:rPr lang="en-IN" sz="1200" b="1" kern="0" dirty="0">
                <a:solidFill>
                  <a:srgbClr val="532A41"/>
                </a:solidFill>
                <a:latin typeface="Nirmala UI" panose="020B0502040204020203" pitchFamily="34" charset="0"/>
                <a:cs typeface="Nirmala UI" panose="020B0502040204020203" pitchFamily="34" charset="0"/>
              </a:rPr>
              <a:t> </a:t>
            </a:r>
            <a:r>
              <a:rPr lang="hi-IN" sz="1200" b="1" kern="0" dirty="0">
                <a:solidFill>
                  <a:srgbClr val="532A41"/>
                </a:solidFill>
                <a:latin typeface="Nirmala UI" panose="020B0502040204020203" pitchFamily="34" charset="0"/>
                <a:cs typeface="Nirmala UI" panose="020B0502040204020203" pitchFamily="34" charset="0"/>
              </a:rPr>
              <a:t>अच्छादित परिवार</a:t>
            </a:r>
            <a:endParaRPr lang="en-US" sz="1200" b="1" dirty="0">
              <a:solidFill>
                <a:srgbClr val="532A41"/>
              </a:solidFill>
              <a:latin typeface="Nirmala UI" panose="020B0502040204020203" pitchFamily="34" charset="0"/>
              <a:cs typeface="Nirmala UI" panose="020B0502040204020203" pitchFamily="34" charset="0"/>
            </a:endParaRPr>
          </a:p>
        </p:txBody>
      </p:sp>
      <p:sp>
        <p:nvSpPr>
          <p:cNvPr id="17" name="TextBox 10">
            <a:extLst>
              <a:ext uri="{FF2B5EF4-FFF2-40B4-BE49-F238E27FC236}">
                <a16:creationId xmlns:a16="http://schemas.microsoft.com/office/drawing/2014/main" id="{42B5FC67-C635-7E8E-509B-6C12F9601A22}"/>
              </a:ext>
            </a:extLst>
          </p:cNvPr>
          <p:cNvSpPr txBox="1"/>
          <p:nvPr/>
        </p:nvSpPr>
        <p:spPr>
          <a:xfrm>
            <a:off x="3560715" y="5615591"/>
            <a:ext cx="1793764" cy="1015663"/>
          </a:xfrm>
          <a:prstGeom prst="rect">
            <a:avLst/>
          </a:prstGeom>
          <a:noFill/>
        </p:spPr>
        <p:txBody>
          <a:bodyPr wrap="square" rtlCol="0">
            <a:spAutoFit/>
          </a:bodyPr>
          <a:lstStyle/>
          <a:p>
            <a:pPr algn="ctr" defTabSz="1028700"/>
            <a:r>
              <a:rPr lang="hi-IN" sz="1200" b="1" kern="0" dirty="0">
                <a:latin typeface="Nirmala UI" panose="020B0502040204020203" pitchFamily="34" charset="0"/>
                <a:cs typeface="Nirmala UI" panose="020B0502040204020203" pitchFamily="34" charset="0"/>
              </a:rPr>
              <a:t>समलित लाभार्थी</a:t>
            </a:r>
            <a:r>
              <a:rPr lang="en-US" sz="1200" b="1" kern="0" dirty="0">
                <a:latin typeface="Nirmala UI" panose="020B0502040204020203" pitchFamily="34" charset="0"/>
                <a:cs typeface="Nirmala UI" panose="020B0502040204020203" pitchFamily="34" charset="0"/>
              </a:rPr>
              <a:t>– SECC, MMJAA, BoCW, NFSA-AAY,NFSA-&gt;6 Member,- </a:t>
            </a:r>
            <a:r>
              <a:rPr lang="en-US" sz="1200" b="1" kern="0" dirty="0" err="1">
                <a:latin typeface="Nirmala UI" panose="020B0502040204020203" pitchFamily="34" charset="0"/>
                <a:cs typeface="Nirmala UI" panose="020B0502040204020203" pitchFamily="34" charset="0"/>
              </a:rPr>
              <a:t>PVTG,Patrakar</a:t>
            </a:r>
            <a:endParaRPr lang="en-US" sz="1200" b="1" dirty="0">
              <a:latin typeface="Nirmala UI" panose="020B0502040204020203" pitchFamily="34" charset="0"/>
              <a:cs typeface="Nirmala UI" panose="020B0502040204020203" pitchFamily="34" charset="0"/>
            </a:endParaRPr>
          </a:p>
        </p:txBody>
      </p:sp>
      <p:sp>
        <p:nvSpPr>
          <p:cNvPr id="18" name="TextBox 11">
            <a:extLst>
              <a:ext uri="{FF2B5EF4-FFF2-40B4-BE49-F238E27FC236}">
                <a16:creationId xmlns:a16="http://schemas.microsoft.com/office/drawing/2014/main" id="{38CFC2DE-88AB-845B-E733-8B32EFF73980}"/>
              </a:ext>
            </a:extLst>
          </p:cNvPr>
          <p:cNvSpPr txBox="1"/>
          <p:nvPr/>
        </p:nvSpPr>
        <p:spPr>
          <a:xfrm>
            <a:off x="2133537" y="4728546"/>
            <a:ext cx="2485703" cy="646331"/>
          </a:xfrm>
          <a:prstGeom prst="rect">
            <a:avLst/>
          </a:prstGeom>
          <a:noFill/>
        </p:spPr>
        <p:txBody>
          <a:bodyPr wrap="square" rtlCol="0">
            <a:spAutoFit/>
          </a:bodyPr>
          <a:lstStyle/>
          <a:p>
            <a:pPr algn="ctr" defTabSz="1028700"/>
            <a:r>
              <a:rPr lang="en-US" sz="1200" b="1" kern="0" dirty="0">
                <a:solidFill>
                  <a:srgbClr val="086681"/>
                </a:solidFill>
                <a:latin typeface="Nirmala UI" panose="020B0502040204020203" pitchFamily="34" charset="0"/>
                <a:cs typeface="Nirmala UI" panose="020B0502040204020203" pitchFamily="34" charset="0"/>
              </a:rPr>
              <a:t>(HBP 2022) </a:t>
            </a:r>
            <a:r>
              <a:rPr lang="hi-IN" sz="1200" b="1" kern="0" dirty="0">
                <a:solidFill>
                  <a:srgbClr val="086681"/>
                </a:solidFill>
                <a:latin typeface="Nirmala UI" panose="020B0502040204020203" pitchFamily="34" charset="0"/>
                <a:cs typeface="Nirmala UI" panose="020B0502040204020203" pitchFamily="34" charset="0"/>
              </a:rPr>
              <a:t>योजना के अंतर्गत 1900+ मेडिकल एवं सर्जिकल </a:t>
            </a:r>
            <a:r>
              <a:rPr lang="en-US" sz="1200" b="1" kern="0" dirty="0">
                <a:solidFill>
                  <a:srgbClr val="086681"/>
                </a:solidFill>
                <a:latin typeface="Nirmala UI" panose="020B0502040204020203" pitchFamily="34" charset="0"/>
                <a:cs typeface="Nirmala UI" panose="020B0502040204020203" pitchFamily="34" charset="0"/>
              </a:rPr>
              <a:t>Procedures </a:t>
            </a:r>
            <a:r>
              <a:rPr lang="hi-IN" sz="1200" b="1" kern="0" dirty="0">
                <a:solidFill>
                  <a:srgbClr val="086681"/>
                </a:solidFill>
                <a:latin typeface="Nirmala UI" panose="020B0502040204020203" pitchFamily="34" charset="0"/>
                <a:cs typeface="Nirmala UI" panose="020B0502040204020203" pitchFamily="34" charset="0"/>
              </a:rPr>
              <a:t>शामिल हैं</a:t>
            </a:r>
            <a:endParaRPr lang="en-US" sz="1200" b="1" dirty="0">
              <a:solidFill>
                <a:srgbClr val="086681"/>
              </a:solidFill>
              <a:latin typeface="Nirmala UI" panose="020B0502040204020203" pitchFamily="34" charset="0"/>
              <a:cs typeface="Nirmala UI" panose="020B0502040204020203" pitchFamily="34" charset="0"/>
            </a:endParaRPr>
          </a:p>
        </p:txBody>
      </p:sp>
      <p:sp>
        <p:nvSpPr>
          <p:cNvPr id="19" name="TextBox 12">
            <a:extLst>
              <a:ext uri="{FF2B5EF4-FFF2-40B4-BE49-F238E27FC236}">
                <a16:creationId xmlns:a16="http://schemas.microsoft.com/office/drawing/2014/main" id="{8DC119F2-F2CF-8E87-D73E-2BA4786C8092}"/>
              </a:ext>
            </a:extLst>
          </p:cNvPr>
          <p:cNvSpPr txBox="1"/>
          <p:nvPr/>
        </p:nvSpPr>
        <p:spPr>
          <a:xfrm>
            <a:off x="1148818" y="2772016"/>
            <a:ext cx="2959880" cy="646331"/>
          </a:xfrm>
          <a:prstGeom prst="rect">
            <a:avLst/>
          </a:prstGeom>
          <a:noFill/>
        </p:spPr>
        <p:txBody>
          <a:bodyPr wrap="square" rtlCol="0">
            <a:spAutoFit/>
          </a:bodyPr>
          <a:lstStyle/>
          <a:p>
            <a:pPr algn="ctr" defTabSz="1028700"/>
            <a:r>
              <a:rPr lang="hi-IN" sz="1200" b="1" kern="0" dirty="0">
                <a:solidFill>
                  <a:srgbClr val="532A41"/>
                </a:solidFill>
                <a:latin typeface="Nirmala UI" panose="020B0502040204020203" pitchFamily="34" charset="0"/>
                <a:cs typeface="Nirmala UI" panose="020B0502040204020203" pitchFamily="34" charset="0"/>
              </a:rPr>
              <a:t>उत्तर प्रदेश में अपने लाभार्थियों को कैशलेस स्वास्थ्य सेवाएँ प्रदान करने के लिए सूचीबद्ध अस्पतालों का विशाल नेटवर्क।</a:t>
            </a:r>
            <a:endParaRPr lang="en-US" sz="1200" b="1" dirty="0">
              <a:solidFill>
                <a:srgbClr val="532A41"/>
              </a:solidFill>
              <a:latin typeface="Nirmala UI" panose="020B0502040204020203" pitchFamily="34" charset="0"/>
              <a:cs typeface="Nirmala UI" panose="020B0502040204020203" pitchFamily="34" charset="0"/>
            </a:endParaRPr>
          </a:p>
        </p:txBody>
      </p:sp>
      <p:sp>
        <p:nvSpPr>
          <p:cNvPr id="20" name="TextBox 13">
            <a:extLst>
              <a:ext uri="{FF2B5EF4-FFF2-40B4-BE49-F238E27FC236}">
                <a16:creationId xmlns:a16="http://schemas.microsoft.com/office/drawing/2014/main" id="{4E873F1A-C9A0-96F9-CD0F-6D1EC4253ED2}"/>
              </a:ext>
            </a:extLst>
          </p:cNvPr>
          <p:cNvSpPr txBox="1"/>
          <p:nvPr/>
        </p:nvSpPr>
        <p:spPr>
          <a:xfrm>
            <a:off x="2145102" y="3819572"/>
            <a:ext cx="1888689" cy="461665"/>
          </a:xfrm>
          <a:prstGeom prst="rect">
            <a:avLst/>
          </a:prstGeom>
          <a:noFill/>
        </p:spPr>
        <p:txBody>
          <a:bodyPr wrap="square" rtlCol="0">
            <a:spAutoFit/>
          </a:bodyPr>
          <a:lstStyle/>
          <a:p>
            <a:pPr algn="ctr" defTabSz="1028700"/>
            <a:r>
              <a:rPr lang="en-US" sz="1200" b="1" kern="0" dirty="0">
                <a:latin typeface="Nirmala UI" panose="020B0502040204020203" pitchFamily="34" charset="0"/>
                <a:cs typeface="Nirmala UI" panose="020B0502040204020203" pitchFamily="34" charset="0"/>
              </a:rPr>
              <a:t>26 </a:t>
            </a:r>
            <a:r>
              <a:rPr lang="hi-IN" sz="1200" b="1" kern="0" dirty="0">
                <a:latin typeface="Nirmala UI" panose="020B0502040204020203" pitchFamily="34" charset="0"/>
                <a:cs typeface="Nirmala UI" panose="020B0502040204020203" pitchFamily="34" charset="0"/>
              </a:rPr>
              <a:t>मेडिकल एवं सर्जिकल </a:t>
            </a:r>
            <a:r>
              <a:rPr lang="en-IN" sz="1200" b="1" kern="0" dirty="0">
                <a:latin typeface="Nirmala UI" panose="020B0502040204020203" pitchFamily="34" charset="0"/>
                <a:cs typeface="Nirmala UI" panose="020B0502040204020203" pitchFamily="34" charset="0"/>
              </a:rPr>
              <a:t>Specialities </a:t>
            </a:r>
            <a:endParaRPr lang="en-US" sz="1200" dirty="0">
              <a:latin typeface="Nirmala UI" panose="020B0502040204020203" pitchFamily="34" charset="0"/>
              <a:cs typeface="Nirmala UI" panose="020B0502040204020203" pitchFamily="34" charset="0"/>
            </a:endParaRPr>
          </a:p>
        </p:txBody>
      </p:sp>
      <p:grpSp>
        <p:nvGrpSpPr>
          <p:cNvPr id="21" name="Group 15">
            <a:extLst>
              <a:ext uri="{FF2B5EF4-FFF2-40B4-BE49-F238E27FC236}">
                <a16:creationId xmlns:a16="http://schemas.microsoft.com/office/drawing/2014/main" id="{D4EAB288-F96D-8264-A00B-898AA90D1F87}"/>
              </a:ext>
            </a:extLst>
          </p:cNvPr>
          <p:cNvGrpSpPr/>
          <p:nvPr/>
        </p:nvGrpSpPr>
        <p:grpSpPr>
          <a:xfrm>
            <a:off x="4058970" y="1901822"/>
            <a:ext cx="3864104" cy="3625391"/>
            <a:chOff x="4379520" y="1709206"/>
            <a:chExt cx="3421848" cy="3435473"/>
          </a:xfrm>
        </p:grpSpPr>
        <p:sp>
          <p:nvSpPr>
            <p:cNvPr id="22" name="Freeform 58">
              <a:extLst>
                <a:ext uri="{FF2B5EF4-FFF2-40B4-BE49-F238E27FC236}">
                  <a16:creationId xmlns:a16="http://schemas.microsoft.com/office/drawing/2014/main" id="{A09774DA-691E-7CF7-752E-DA117B595D9F}"/>
                </a:ext>
              </a:extLst>
            </p:cNvPr>
            <p:cNvSpPr/>
            <p:nvPr/>
          </p:nvSpPr>
          <p:spPr bwMode="auto">
            <a:xfrm>
              <a:off x="4379520" y="1729197"/>
              <a:ext cx="3421848" cy="3415482"/>
            </a:xfrm>
            <a:custGeom>
              <a:avLst/>
              <a:gdLst>
                <a:gd name="T0" fmla="*/ 1076 w 2151"/>
                <a:gd name="T1" fmla="*/ 0 h 2149"/>
                <a:gd name="T2" fmla="*/ 1076 w 2151"/>
                <a:gd name="T3" fmla="*/ 0 h 2149"/>
                <a:gd name="T4" fmla="*/ 1192 w 2151"/>
                <a:gd name="T5" fmla="*/ 7 h 2149"/>
                <a:gd name="T6" fmla="*/ 1305 w 2151"/>
                <a:gd name="T7" fmla="*/ 25 h 2149"/>
                <a:gd name="T8" fmla="*/ 1415 w 2151"/>
                <a:gd name="T9" fmla="*/ 56 h 2149"/>
                <a:gd name="T10" fmla="*/ 1519 w 2151"/>
                <a:gd name="T11" fmla="*/ 95 h 2149"/>
                <a:gd name="T12" fmla="*/ 1617 w 2151"/>
                <a:gd name="T13" fmla="*/ 146 h 2149"/>
                <a:gd name="T14" fmla="*/ 1712 w 2151"/>
                <a:gd name="T15" fmla="*/ 209 h 2149"/>
                <a:gd name="T16" fmla="*/ 1800 w 2151"/>
                <a:gd name="T17" fmla="*/ 281 h 2149"/>
                <a:gd name="T18" fmla="*/ 1879 w 2151"/>
                <a:gd name="T19" fmla="*/ 362 h 2149"/>
                <a:gd name="T20" fmla="*/ 1951 w 2151"/>
                <a:gd name="T21" fmla="*/ 450 h 2149"/>
                <a:gd name="T22" fmla="*/ 2011 w 2151"/>
                <a:gd name="T23" fmla="*/ 545 h 2149"/>
                <a:gd name="T24" fmla="*/ 2060 w 2151"/>
                <a:gd name="T25" fmla="*/ 643 h 2149"/>
                <a:gd name="T26" fmla="*/ 2097 w 2151"/>
                <a:gd name="T27" fmla="*/ 745 h 2149"/>
                <a:gd name="T28" fmla="*/ 2127 w 2151"/>
                <a:gd name="T29" fmla="*/ 852 h 2149"/>
                <a:gd name="T30" fmla="*/ 2144 w 2151"/>
                <a:gd name="T31" fmla="*/ 961 h 2149"/>
                <a:gd name="T32" fmla="*/ 2151 w 2151"/>
                <a:gd name="T33" fmla="*/ 1074 h 2149"/>
                <a:gd name="T34" fmla="*/ 2144 w 2151"/>
                <a:gd name="T35" fmla="*/ 1188 h 2149"/>
                <a:gd name="T36" fmla="*/ 2127 w 2151"/>
                <a:gd name="T37" fmla="*/ 1299 h 2149"/>
                <a:gd name="T38" fmla="*/ 2097 w 2151"/>
                <a:gd name="T39" fmla="*/ 1404 h 2149"/>
                <a:gd name="T40" fmla="*/ 2060 w 2151"/>
                <a:gd name="T41" fmla="*/ 1506 h 2149"/>
                <a:gd name="T42" fmla="*/ 2011 w 2151"/>
                <a:gd name="T43" fmla="*/ 1603 h 2149"/>
                <a:gd name="T44" fmla="*/ 1949 w 2151"/>
                <a:gd name="T45" fmla="*/ 1701 h 2149"/>
                <a:gd name="T46" fmla="*/ 1877 w 2151"/>
                <a:gd name="T47" fmla="*/ 1789 h 2149"/>
                <a:gd name="T48" fmla="*/ 1795 w 2151"/>
                <a:gd name="T49" fmla="*/ 1873 h 2149"/>
                <a:gd name="T50" fmla="*/ 1707 w 2151"/>
                <a:gd name="T51" fmla="*/ 1944 h 2149"/>
                <a:gd name="T52" fmla="*/ 1610 w 2151"/>
                <a:gd name="T53" fmla="*/ 2007 h 2149"/>
                <a:gd name="T54" fmla="*/ 1512 w 2151"/>
                <a:gd name="T55" fmla="*/ 2056 h 2149"/>
                <a:gd name="T56" fmla="*/ 1410 w 2151"/>
                <a:gd name="T57" fmla="*/ 2095 h 2149"/>
                <a:gd name="T58" fmla="*/ 1301 w 2151"/>
                <a:gd name="T59" fmla="*/ 2125 h 2149"/>
                <a:gd name="T60" fmla="*/ 1189 w 2151"/>
                <a:gd name="T61" fmla="*/ 2142 h 2149"/>
                <a:gd name="T62" fmla="*/ 1076 w 2151"/>
                <a:gd name="T63" fmla="*/ 2149 h 2149"/>
                <a:gd name="T64" fmla="*/ 1076 w 2151"/>
                <a:gd name="T65" fmla="*/ 2149 h 2149"/>
                <a:gd name="T66" fmla="*/ 959 w 2151"/>
                <a:gd name="T67" fmla="*/ 2142 h 2149"/>
                <a:gd name="T68" fmla="*/ 846 w 2151"/>
                <a:gd name="T69" fmla="*/ 2123 h 2149"/>
                <a:gd name="T70" fmla="*/ 737 w 2151"/>
                <a:gd name="T71" fmla="*/ 2093 h 2149"/>
                <a:gd name="T72" fmla="*/ 632 w 2151"/>
                <a:gd name="T73" fmla="*/ 2054 h 2149"/>
                <a:gd name="T74" fmla="*/ 535 w 2151"/>
                <a:gd name="T75" fmla="*/ 2003 h 2149"/>
                <a:gd name="T76" fmla="*/ 439 w 2151"/>
                <a:gd name="T77" fmla="*/ 1940 h 2149"/>
                <a:gd name="T78" fmla="*/ 351 w 2151"/>
                <a:gd name="T79" fmla="*/ 1868 h 2149"/>
                <a:gd name="T80" fmla="*/ 272 w 2151"/>
                <a:gd name="T81" fmla="*/ 1787 h 2149"/>
                <a:gd name="T82" fmla="*/ 200 w 2151"/>
                <a:gd name="T83" fmla="*/ 1699 h 2149"/>
                <a:gd name="T84" fmla="*/ 140 w 2151"/>
                <a:gd name="T85" fmla="*/ 1603 h 2149"/>
                <a:gd name="T86" fmla="*/ 91 w 2151"/>
                <a:gd name="T87" fmla="*/ 1506 h 2149"/>
                <a:gd name="T88" fmla="*/ 52 w 2151"/>
                <a:gd name="T89" fmla="*/ 1404 h 2149"/>
                <a:gd name="T90" fmla="*/ 24 w 2151"/>
                <a:gd name="T91" fmla="*/ 1299 h 2149"/>
                <a:gd name="T92" fmla="*/ 7 w 2151"/>
                <a:gd name="T93" fmla="*/ 1188 h 2149"/>
                <a:gd name="T94" fmla="*/ 0 w 2151"/>
                <a:gd name="T95" fmla="*/ 1074 h 2149"/>
                <a:gd name="T96" fmla="*/ 7 w 2151"/>
                <a:gd name="T97" fmla="*/ 961 h 2149"/>
                <a:gd name="T98" fmla="*/ 24 w 2151"/>
                <a:gd name="T99" fmla="*/ 852 h 2149"/>
                <a:gd name="T100" fmla="*/ 52 w 2151"/>
                <a:gd name="T101" fmla="*/ 745 h 2149"/>
                <a:gd name="T102" fmla="*/ 91 w 2151"/>
                <a:gd name="T103" fmla="*/ 643 h 2149"/>
                <a:gd name="T104" fmla="*/ 140 w 2151"/>
                <a:gd name="T105" fmla="*/ 548 h 2149"/>
                <a:gd name="T106" fmla="*/ 202 w 2151"/>
                <a:gd name="T107" fmla="*/ 450 h 2149"/>
                <a:gd name="T108" fmla="*/ 274 w 2151"/>
                <a:gd name="T109" fmla="*/ 360 h 2149"/>
                <a:gd name="T110" fmla="*/ 356 w 2151"/>
                <a:gd name="T111" fmla="*/ 278 h 2149"/>
                <a:gd name="T112" fmla="*/ 444 w 2151"/>
                <a:gd name="T113" fmla="*/ 204 h 2149"/>
                <a:gd name="T114" fmla="*/ 541 w 2151"/>
                <a:gd name="T115" fmla="*/ 141 h 2149"/>
                <a:gd name="T116" fmla="*/ 639 w 2151"/>
                <a:gd name="T117" fmla="*/ 93 h 2149"/>
                <a:gd name="T118" fmla="*/ 741 w 2151"/>
                <a:gd name="T119" fmla="*/ 53 h 2149"/>
                <a:gd name="T120" fmla="*/ 850 w 2151"/>
                <a:gd name="T121" fmla="*/ 25 h 2149"/>
                <a:gd name="T122" fmla="*/ 959 w 2151"/>
                <a:gd name="T123" fmla="*/ 7 h 2149"/>
                <a:gd name="T124" fmla="*/ 1076 w 2151"/>
                <a:gd name="T125" fmla="*/ 0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1" h="2149">
                  <a:moveTo>
                    <a:pt x="1076" y="0"/>
                  </a:moveTo>
                  <a:lnTo>
                    <a:pt x="1076" y="0"/>
                  </a:lnTo>
                  <a:lnTo>
                    <a:pt x="1192" y="7"/>
                  </a:lnTo>
                  <a:lnTo>
                    <a:pt x="1305" y="25"/>
                  </a:lnTo>
                  <a:lnTo>
                    <a:pt x="1415" y="56"/>
                  </a:lnTo>
                  <a:lnTo>
                    <a:pt x="1519" y="95"/>
                  </a:lnTo>
                  <a:lnTo>
                    <a:pt x="1617" y="146"/>
                  </a:lnTo>
                  <a:lnTo>
                    <a:pt x="1712" y="209"/>
                  </a:lnTo>
                  <a:lnTo>
                    <a:pt x="1800" y="281"/>
                  </a:lnTo>
                  <a:lnTo>
                    <a:pt x="1879" y="362"/>
                  </a:lnTo>
                  <a:lnTo>
                    <a:pt x="1951" y="450"/>
                  </a:lnTo>
                  <a:lnTo>
                    <a:pt x="2011" y="545"/>
                  </a:lnTo>
                  <a:lnTo>
                    <a:pt x="2060" y="643"/>
                  </a:lnTo>
                  <a:lnTo>
                    <a:pt x="2097" y="745"/>
                  </a:lnTo>
                  <a:lnTo>
                    <a:pt x="2127" y="852"/>
                  </a:lnTo>
                  <a:lnTo>
                    <a:pt x="2144" y="961"/>
                  </a:lnTo>
                  <a:lnTo>
                    <a:pt x="2151" y="1074"/>
                  </a:lnTo>
                  <a:lnTo>
                    <a:pt x="2144" y="1188"/>
                  </a:lnTo>
                  <a:lnTo>
                    <a:pt x="2127" y="1299"/>
                  </a:lnTo>
                  <a:lnTo>
                    <a:pt x="2097" y="1404"/>
                  </a:lnTo>
                  <a:lnTo>
                    <a:pt x="2060" y="1506"/>
                  </a:lnTo>
                  <a:lnTo>
                    <a:pt x="2011" y="1603"/>
                  </a:lnTo>
                  <a:lnTo>
                    <a:pt x="1949" y="1701"/>
                  </a:lnTo>
                  <a:lnTo>
                    <a:pt x="1877" y="1789"/>
                  </a:lnTo>
                  <a:lnTo>
                    <a:pt x="1795" y="1873"/>
                  </a:lnTo>
                  <a:lnTo>
                    <a:pt x="1707" y="1944"/>
                  </a:lnTo>
                  <a:lnTo>
                    <a:pt x="1610" y="2007"/>
                  </a:lnTo>
                  <a:lnTo>
                    <a:pt x="1512" y="2056"/>
                  </a:lnTo>
                  <a:lnTo>
                    <a:pt x="1410" y="2095"/>
                  </a:lnTo>
                  <a:lnTo>
                    <a:pt x="1301" y="2125"/>
                  </a:lnTo>
                  <a:lnTo>
                    <a:pt x="1189" y="2142"/>
                  </a:lnTo>
                  <a:lnTo>
                    <a:pt x="1076" y="2149"/>
                  </a:lnTo>
                  <a:lnTo>
                    <a:pt x="1076" y="2149"/>
                  </a:lnTo>
                  <a:lnTo>
                    <a:pt x="959" y="2142"/>
                  </a:lnTo>
                  <a:lnTo>
                    <a:pt x="846" y="2123"/>
                  </a:lnTo>
                  <a:lnTo>
                    <a:pt x="737" y="2093"/>
                  </a:lnTo>
                  <a:lnTo>
                    <a:pt x="632" y="2054"/>
                  </a:lnTo>
                  <a:lnTo>
                    <a:pt x="535" y="2003"/>
                  </a:lnTo>
                  <a:lnTo>
                    <a:pt x="439" y="1940"/>
                  </a:lnTo>
                  <a:lnTo>
                    <a:pt x="351" y="1868"/>
                  </a:lnTo>
                  <a:lnTo>
                    <a:pt x="272" y="1787"/>
                  </a:lnTo>
                  <a:lnTo>
                    <a:pt x="200" y="1699"/>
                  </a:lnTo>
                  <a:lnTo>
                    <a:pt x="140" y="1603"/>
                  </a:lnTo>
                  <a:lnTo>
                    <a:pt x="91" y="1506"/>
                  </a:lnTo>
                  <a:lnTo>
                    <a:pt x="52" y="1404"/>
                  </a:lnTo>
                  <a:lnTo>
                    <a:pt x="24" y="1299"/>
                  </a:lnTo>
                  <a:lnTo>
                    <a:pt x="7" y="1188"/>
                  </a:lnTo>
                  <a:lnTo>
                    <a:pt x="0" y="1074"/>
                  </a:lnTo>
                  <a:lnTo>
                    <a:pt x="7" y="961"/>
                  </a:lnTo>
                  <a:lnTo>
                    <a:pt x="24" y="852"/>
                  </a:lnTo>
                  <a:lnTo>
                    <a:pt x="52" y="745"/>
                  </a:lnTo>
                  <a:lnTo>
                    <a:pt x="91" y="643"/>
                  </a:lnTo>
                  <a:lnTo>
                    <a:pt x="140" y="548"/>
                  </a:lnTo>
                  <a:lnTo>
                    <a:pt x="202" y="450"/>
                  </a:lnTo>
                  <a:lnTo>
                    <a:pt x="274" y="360"/>
                  </a:lnTo>
                  <a:lnTo>
                    <a:pt x="356" y="278"/>
                  </a:lnTo>
                  <a:lnTo>
                    <a:pt x="444" y="204"/>
                  </a:lnTo>
                  <a:lnTo>
                    <a:pt x="541" y="141"/>
                  </a:lnTo>
                  <a:lnTo>
                    <a:pt x="639" y="93"/>
                  </a:lnTo>
                  <a:lnTo>
                    <a:pt x="741" y="53"/>
                  </a:lnTo>
                  <a:lnTo>
                    <a:pt x="850" y="25"/>
                  </a:lnTo>
                  <a:lnTo>
                    <a:pt x="959" y="7"/>
                  </a:lnTo>
                  <a:lnTo>
                    <a:pt x="1076" y="0"/>
                  </a:lnTo>
                  <a:close/>
                </a:path>
              </a:pathLst>
            </a:custGeom>
            <a:solidFill>
              <a:schemeClr val="bg1"/>
            </a:solidFill>
            <a:ln w="0">
              <a:solidFill>
                <a:schemeClr val="accent1"/>
              </a:solid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grpSp>
          <p:nvGrpSpPr>
            <p:cNvPr id="23" name="Group 17">
              <a:extLst>
                <a:ext uri="{FF2B5EF4-FFF2-40B4-BE49-F238E27FC236}">
                  <a16:creationId xmlns:a16="http://schemas.microsoft.com/office/drawing/2014/main" id="{FE38AEA7-5AF5-379E-FF19-9CD926E38E99}"/>
                </a:ext>
              </a:extLst>
            </p:cNvPr>
            <p:cNvGrpSpPr/>
            <p:nvPr/>
          </p:nvGrpSpPr>
          <p:grpSpPr>
            <a:xfrm>
              <a:off x="4387458" y="1709206"/>
              <a:ext cx="3413910" cy="3424740"/>
              <a:chOff x="4387458" y="1715170"/>
              <a:chExt cx="3413910" cy="3420785"/>
            </a:xfrm>
            <a:effectLst>
              <a:outerShdw blurRad="292100" sx="108000" sy="108000" algn="ctr" rotWithShape="0">
                <a:prstClr val="black">
                  <a:alpha val="40000"/>
                </a:prstClr>
              </a:outerShdw>
            </a:effectLst>
          </p:grpSpPr>
          <p:sp>
            <p:nvSpPr>
              <p:cNvPr id="30" name="Freeform 64">
                <a:extLst>
                  <a:ext uri="{FF2B5EF4-FFF2-40B4-BE49-F238E27FC236}">
                    <a16:creationId xmlns:a16="http://schemas.microsoft.com/office/drawing/2014/main" id="{52AB21F4-81A0-EADC-D6A4-7CFA807B9C60}"/>
                  </a:ext>
                </a:extLst>
              </p:cNvPr>
              <p:cNvSpPr/>
              <p:nvPr/>
            </p:nvSpPr>
            <p:spPr bwMode="auto">
              <a:xfrm>
                <a:off x="6073300" y="1715170"/>
                <a:ext cx="859497" cy="842747"/>
              </a:xfrm>
              <a:custGeom>
                <a:avLst/>
                <a:gdLst>
                  <a:gd name="T0" fmla="*/ 0 w 1642"/>
                  <a:gd name="T1" fmla="*/ 0 h 1610"/>
                  <a:gd name="T2" fmla="*/ 198 w 1642"/>
                  <a:gd name="T3" fmla="*/ 6 h 1610"/>
                  <a:gd name="T4" fmla="*/ 392 w 1642"/>
                  <a:gd name="T5" fmla="*/ 22 h 1610"/>
                  <a:gd name="T6" fmla="*/ 584 w 1642"/>
                  <a:gd name="T7" fmla="*/ 51 h 1610"/>
                  <a:gd name="T8" fmla="*/ 772 w 1642"/>
                  <a:gd name="T9" fmla="*/ 91 h 1610"/>
                  <a:gd name="T10" fmla="*/ 955 w 1642"/>
                  <a:gd name="T11" fmla="*/ 142 h 1610"/>
                  <a:gd name="T12" fmla="*/ 1134 w 1642"/>
                  <a:gd name="T13" fmla="*/ 202 h 1610"/>
                  <a:gd name="T14" fmla="*/ 1310 w 1642"/>
                  <a:gd name="T15" fmla="*/ 273 h 1610"/>
                  <a:gd name="T16" fmla="*/ 1478 w 1642"/>
                  <a:gd name="T17" fmla="*/ 352 h 1610"/>
                  <a:gd name="T18" fmla="*/ 1642 w 1642"/>
                  <a:gd name="T19" fmla="*/ 441 h 1610"/>
                  <a:gd name="T20" fmla="*/ 961 w 1642"/>
                  <a:gd name="T21" fmla="*/ 1610 h 1610"/>
                  <a:gd name="T22" fmla="*/ 837 w 1642"/>
                  <a:gd name="T23" fmla="*/ 1543 h 1610"/>
                  <a:gd name="T24" fmla="*/ 708 w 1642"/>
                  <a:gd name="T25" fmla="*/ 1486 h 1610"/>
                  <a:gd name="T26" fmla="*/ 574 w 1642"/>
                  <a:gd name="T27" fmla="*/ 1438 h 1610"/>
                  <a:gd name="T28" fmla="*/ 437 w 1642"/>
                  <a:gd name="T29" fmla="*/ 1400 h 1610"/>
                  <a:gd name="T30" fmla="*/ 295 w 1642"/>
                  <a:gd name="T31" fmla="*/ 1373 h 1610"/>
                  <a:gd name="T32" fmla="*/ 148 w 1642"/>
                  <a:gd name="T33" fmla="*/ 1355 h 1610"/>
                  <a:gd name="T34" fmla="*/ 0 w 1642"/>
                  <a:gd name="T35" fmla="*/ 1349 h 1610"/>
                  <a:gd name="T36" fmla="*/ 0 w 1642"/>
                  <a:gd name="T37" fmla="*/ 0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42" h="1610">
                    <a:moveTo>
                      <a:pt x="0" y="0"/>
                    </a:moveTo>
                    <a:lnTo>
                      <a:pt x="198" y="6"/>
                    </a:lnTo>
                    <a:lnTo>
                      <a:pt x="392" y="22"/>
                    </a:lnTo>
                    <a:lnTo>
                      <a:pt x="584" y="51"/>
                    </a:lnTo>
                    <a:lnTo>
                      <a:pt x="772" y="91"/>
                    </a:lnTo>
                    <a:lnTo>
                      <a:pt x="955" y="142"/>
                    </a:lnTo>
                    <a:lnTo>
                      <a:pt x="1134" y="202"/>
                    </a:lnTo>
                    <a:lnTo>
                      <a:pt x="1310" y="273"/>
                    </a:lnTo>
                    <a:lnTo>
                      <a:pt x="1478" y="352"/>
                    </a:lnTo>
                    <a:lnTo>
                      <a:pt x="1642" y="441"/>
                    </a:lnTo>
                    <a:lnTo>
                      <a:pt x="961" y="1610"/>
                    </a:lnTo>
                    <a:lnTo>
                      <a:pt x="837" y="1543"/>
                    </a:lnTo>
                    <a:lnTo>
                      <a:pt x="708" y="1486"/>
                    </a:lnTo>
                    <a:lnTo>
                      <a:pt x="574" y="1438"/>
                    </a:lnTo>
                    <a:lnTo>
                      <a:pt x="437" y="1400"/>
                    </a:lnTo>
                    <a:lnTo>
                      <a:pt x="295" y="1373"/>
                    </a:lnTo>
                    <a:lnTo>
                      <a:pt x="148" y="1355"/>
                    </a:lnTo>
                    <a:lnTo>
                      <a:pt x="0" y="1349"/>
                    </a:lnTo>
                    <a:lnTo>
                      <a:pt x="0" y="0"/>
                    </a:lnTo>
                    <a:close/>
                  </a:path>
                </a:pathLst>
              </a:custGeom>
              <a:gradFill>
                <a:gsLst>
                  <a:gs pos="20000">
                    <a:schemeClr val="bg1">
                      <a:lumMod val="95000"/>
                    </a:schemeClr>
                  </a:gs>
                  <a:gs pos="86000">
                    <a:schemeClr val="bg1">
                      <a:lumMod val="85000"/>
                    </a:schemeClr>
                  </a:gs>
                </a:gsLst>
                <a:lin ang="10800000" scaled="1"/>
              </a:gra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dirty="0">
                  <a:solidFill>
                    <a:schemeClr val="bg1"/>
                  </a:solidFill>
                  <a:latin typeface="Calibri" panose="020F0502020204030204"/>
                </a:endParaRPr>
              </a:p>
            </p:txBody>
          </p:sp>
          <p:sp>
            <p:nvSpPr>
              <p:cNvPr id="31" name="Freeform 65">
                <a:extLst>
                  <a:ext uri="{FF2B5EF4-FFF2-40B4-BE49-F238E27FC236}">
                    <a16:creationId xmlns:a16="http://schemas.microsoft.com/office/drawing/2014/main" id="{AD64BCB2-A98E-F498-8613-B247C7007F19}"/>
                  </a:ext>
                </a:extLst>
              </p:cNvPr>
              <p:cNvSpPr/>
              <p:nvPr/>
            </p:nvSpPr>
            <p:spPr bwMode="auto">
              <a:xfrm>
                <a:off x="4387458" y="2589918"/>
                <a:ext cx="836466" cy="838559"/>
              </a:xfrm>
              <a:custGeom>
                <a:avLst/>
                <a:gdLst>
                  <a:gd name="T0" fmla="*/ 421 w 1598"/>
                  <a:gd name="T1" fmla="*/ 0 h 1602"/>
                  <a:gd name="T2" fmla="*/ 1598 w 1598"/>
                  <a:gd name="T3" fmla="*/ 662 h 1602"/>
                  <a:gd name="T4" fmla="*/ 1535 w 1598"/>
                  <a:gd name="T5" fmla="*/ 785 h 1602"/>
                  <a:gd name="T6" fmla="*/ 1480 w 1598"/>
                  <a:gd name="T7" fmla="*/ 912 h 1602"/>
                  <a:gd name="T8" fmla="*/ 1434 w 1598"/>
                  <a:gd name="T9" fmla="*/ 1042 h 1602"/>
                  <a:gd name="T10" fmla="*/ 1399 w 1598"/>
                  <a:gd name="T11" fmla="*/ 1177 h 1602"/>
                  <a:gd name="T12" fmla="*/ 1373 w 1598"/>
                  <a:gd name="T13" fmla="*/ 1315 h 1602"/>
                  <a:gd name="T14" fmla="*/ 1355 w 1598"/>
                  <a:gd name="T15" fmla="*/ 1458 h 1602"/>
                  <a:gd name="T16" fmla="*/ 1351 w 1598"/>
                  <a:gd name="T17" fmla="*/ 1602 h 1602"/>
                  <a:gd name="T18" fmla="*/ 0 w 1598"/>
                  <a:gd name="T19" fmla="*/ 1602 h 1602"/>
                  <a:gd name="T20" fmla="*/ 6 w 1598"/>
                  <a:gd name="T21" fmla="*/ 1410 h 1602"/>
                  <a:gd name="T22" fmla="*/ 22 w 1598"/>
                  <a:gd name="T23" fmla="*/ 1220 h 1602"/>
                  <a:gd name="T24" fmla="*/ 49 w 1598"/>
                  <a:gd name="T25" fmla="*/ 1032 h 1602"/>
                  <a:gd name="T26" fmla="*/ 87 w 1598"/>
                  <a:gd name="T27" fmla="*/ 850 h 1602"/>
                  <a:gd name="T28" fmla="*/ 135 w 1598"/>
                  <a:gd name="T29" fmla="*/ 670 h 1602"/>
                  <a:gd name="T30" fmla="*/ 192 w 1598"/>
                  <a:gd name="T31" fmla="*/ 496 h 1602"/>
                  <a:gd name="T32" fmla="*/ 259 w 1598"/>
                  <a:gd name="T33" fmla="*/ 326 h 1602"/>
                  <a:gd name="T34" fmla="*/ 336 w 1598"/>
                  <a:gd name="T35" fmla="*/ 160 h 1602"/>
                  <a:gd name="T36" fmla="*/ 421 w 1598"/>
                  <a:gd name="T37" fmla="*/ 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8" h="1602">
                    <a:moveTo>
                      <a:pt x="421" y="0"/>
                    </a:moveTo>
                    <a:lnTo>
                      <a:pt x="1598" y="662"/>
                    </a:lnTo>
                    <a:lnTo>
                      <a:pt x="1535" y="785"/>
                    </a:lnTo>
                    <a:lnTo>
                      <a:pt x="1480" y="912"/>
                    </a:lnTo>
                    <a:lnTo>
                      <a:pt x="1434" y="1042"/>
                    </a:lnTo>
                    <a:lnTo>
                      <a:pt x="1399" y="1177"/>
                    </a:lnTo>
                    <a:lnTo>
                      <a:pt x="1373" y="1315"/>
                    </a:lnTo>
                    <a:lnTo>
                      <a:pt x="1355" y="1458"/>
                    </a:lnTo>
                    <a:lnTo>
                      <a:pt x="1351" y="1602"/>
                    </a:lnTo>
                    <a:lnTo>
                      <a:pt x="0" y="1602"/>
                    </a:lnTo>
                    <a:lnTo>
                      <a:pt x="6" y="1410"/>
                    </a:lnTo>
                    <a:lnTo>
                      <a:pt x="22" y="1220"/>
                    </a:lnTo>
                    <a:lnTo>
                      <a:pt x="49" y="1032"/>
                    </a:lnTo>
                    <a:lnTo>
                      <a:pt x="87" y="850"/>
                    </a:lnTo>
                    <a:lnTo>
                      <a:pt x="135" y="670"/>
                    </a:lnTo>
                    <a:lnTo>
                      <a:pt x="192" y="496"/>
                    </a:lnTo>
                    <a:lnTo>
                      <a:pt x="259" y="326"/>
                    </a:lnTo>
                    <a:lnTo>
                      <a:pt x="336" y="160"/>
                    </a:lnTo>
                    <a:lnTo>
                      <a:pt x="421" y="0"/>
                    </a:lnTo>
                    <a:close/>
                  </a:path>
                </a:pathLst>
              </a:custGeom>
              <a:gradFill>
                <a:gsLst>
                  <a:gs pos="60000">
                    <a:schemeClr val="bg1">
                      <a:lumMod val="95000"/>
                    </a:schemeClr>
                  </a:gs>
                  <a:gs pos="100000">
                    <a:schemeClr val="bg1">
                      <a:lumMod val="85000"/>
                    </a:schemeClr>
                  </a:gs>
                </a:gsLst>
                <a:lin ang="5400000" scaled="1"/>
              </a:gra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32" name="Freeform 66">
                <a:extLst>
                  <a:ext uri="{FF2B5EF4-FFF2-40B4-BE49-F238E27FC236}">
                    <a16:creationId xmlns:a16="http://schemas.microsoft.com/office/drawing/2014/main" id="{65573CC1-7EA0-9D9F-845A-2B168265CB3F}"/>
                  </a:ext>
                </a:extLst>
              </p:cNvPr>
              <p:cNvSpPr/>
              <p:nvPr/>
            </p:nvSpPr>
            <p:spPr bwMode="auto">
              <a:xfrm>
                <a:off x="4608352" y="1947128"/>
                <a:ext cx="989312" cy="989311"/>
              </a:xfrm>
              <a:custGeom>
                <a:avLst/>
                <a:gdLst>
                  <a:gd name="T0" fmla="*/ 1223 w 1891"/>
                  <a:gd name="T1" fmla="*/ 0 h 1891"/>
                  <a:gd name="T2" fmla="*/ 1891 w 1891"/>
                  <a:gd name="T3" fmla="*/ 1173 h 1891"/>
                  <a:gd name="T4" fmla="*/ 1767 w 1891"/>
                  <a:gd name="T5" fmla="*/ 1250 h 1891"/>
                  <a:gd name="T6" fmla="*/ 1650 w 1891"/>
                  <a:gd name="T7" fmla="*/ 1337 h 1891"/>
                  <a:gd name="T8" fmla="*/ 1539 w 1891"/>
                  <a:gd name="T9" fmla="*/ 1432 h 1891"/>
                  <a:gd name="T10" fmla="*/ 1435 w 1891"/>
                  <a:gd name="T11" fmla="*/ 1537 h 1891"/>
                  <a:gd name="T12" fmla="*/ 1340 w 1891"/>
                  <a:gd name="T13" fmla="*/ 1648 h 1891"/>
                  <a:gd name="T14" fmla="*/ 1255 w 1891"/>
                  <a:gd name="T15" fmla="*/ 1767 h 1891"/>
                  <a:gd name="T16" fmla="*/ 1177 w 1891"/>
                  <a:gd name="T17" fmla="*/ 1891 h 1891"/>
                  <a:gd name="T18" fmla="*/ 0 w 1891"/>
                  <a:gd name="T19" fmla="*/ 1229 h 1891"/>
                  <a:gd name="T20" fmla="*/ 91 w 1891"/>
                  <a:gd name="T21" fmla="*/ 1076 h 1891"/>
                  <a:gd name="T22" fmla="*/ 188 w 1891"/>
                  <a:gd name="T23" fmla="*/ 932 h 1891"/>
                  <a:gd name="T24" fmla="*/ 295 w 1891"/>
                  <a:gd name="T25" fmla="*/ 791 h 1891"/>
                  <a:gd name="T26" fmla="*/ 408 w 1891"/>
                  <a:gd name="T27" fmla="*/ 659 h 1891"/>
                  <a:gd name="T28" fmla="*/ 529 w 1891"/>
                  <a:gd name="T29" fmla="*/ 532 h 1891"/>
                  <a:gd name="T30" fmla="*/ 655 w 1891"/>
                  <a:gd name="T31" fmla="*/ 412 h 1891"/>
                  <a:gd name="T32" fmla="*/ 788 w 1891"/>
                  <a:gd name="T33" fmla="*/ 297 h 1891"/>
                  <a:gd name="T34" fmla="*/ 926 w 1891"/>
                  <a:gd name="T35" fmla="*/ 190 h 1891"/>
                  <a:gd name="T36" fmla="*/ 1073 w 1891"/>
                  <a:gd name="T37" fmla="*/ 91 h 1891"/>
                  <a:gd name="T38" fmla="*/ 1223 w 1891"/>
                  <a:gd name="T39" fmla="*/ 0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1" h="1891">
                    <a:moveTo>
                      <a:pt x="1223" y="0"/>
                    </a:moveTo>
                    <a:lnTo>
                      <a:pt x="1891" y="1173"/>
                    </a:lnTo>
                    <a:lnTo>
                      <a:pt x="1767" y="1250"/>
                    </a:lnTo>
                    <a:lnTo>
                      <a:pt x="1650" y="1337"/>
                    </a:lnTo>
                    <a:lnTo>
                      <a:pt x="1539" y="1432"/>
                    </a:lnTo>
                    <a:lnTo>
                      <a:pt x="1435" y="1537"/>
                    </a:lnTo>
                    <a:lnTo>
                      <a:pt x="1340" y="1648"/>
                    </a:lnTo>
                    <a:lnTo>
                      <a:pt x="1255" y="1767"/>
                    </a:lnTo>
                    <a:lnTo>
                      <a:pt x="1177" y="1891"/>
                    </a:lnTo>
                    <a:lnTo>
                      <a:pt x="0" y="1229"/>
                    </a:lnTo>
                    <a:lnTo>
                      <a:pt x="91" y="1076"/>
                    </a:lnTo>
                    <a:lnTo>
                      <a:pt x="188" y="932"/>
                    </a:lnTo>
                    <a:lnTo>
                      <a:pt x="295" y="791"/>
                    </a:lnTo>
                    <a:lnTo>
                      <a:pt x="408" y="659"/>
                    </a:lnTo>
                    <a:lnTo>
                      <a:pt x="529" y="532"/>
                    </a:lnTo>
                    <a:lnTo>
                      <a:pt x="655" y="412"/>
                    </a:lnTo>
                    <a:lnTo>
                      <a:pt x="788" y="297"/>
                    </a:lnTo>
                    <a:lnTo>
                      <a:pt x="926" y="190"/>
                    </a:lnTo>
                    <a:lnTo>
                      <a:pt x="1073" y="91"/>
                    </a:lnTo>
                    <a:lnTo>
                      <a:pt x="1223" y="0"/>
                    </a:lnTo>
                    <a:close/>
                  </a:path>
                </a:pathLst>
              </a:custGeom>
              <a:gradFill>
                <a:gsLst>
                  <a:gs pos="17000">
                    <a:schemeClr val="bg1">
                      <a:lumMod val="95000"/>
                    </a:schemeClr>
                  </a:gs>
                  <a:gs pos="86000">
                    <a:schemeClr val="bg1">
                      <a:lumMod val="85000"/>
                    </a:schemeClr>
                  </a:gs>
                </a:gsLst>
                <a:lin ang="10800000" scaled="1"/>
              </a:gradFill>
              <a:ln w="28575">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33" name="Freeform 67">
                <a:extLst>
                  <a:ext uri="{FF2B5EF4-FFF2-40B4-BE49-F238E27FC236}">
                    <a16:creationId xmlns:a16="http://schemas.microsoft.com/office/drawing/2014/main" id="{F6FDF213-3319-3456-6D4F-ADF05BDAFAA0}"/>
                  </a:ext>
                </a:extLst>
              </p:cNvPr>
              <p:cNvSpPr/>
              <p:nvPr/>
            </p:nvSpPr>
            <p:spPr bwMode="auto">
              <a:xfrm>
                <a:off x="4387458" y="3428477"/>
                <a:ext cx="836466" cy="839606"/>
              </a:xfrm>
              <a:custGeom>
                <a:avLst/>
                <a:gdLst>
                  <a:gd name="T0" fmla="*/ 0 w 1598"/>
                  <a:gd name="T1" fmla="*/ 0 h 1604"/>
                  <a:gd name="T2" fmla="*/ 1351 w 1598"/>
                  <a:gd name="T3" fmla="*/ 0 h 1604"/>
                  <a:gd name="T4" fmla="*/ 1355 w 1598"/>
                  <a:gd name="T5" fmla="*/ 146 h 1604"/>
                  <a:gd name="T6" fmla="*/ 1373 w 1598"/>
                  <a:gd name="T7" fmla="*/ 289 h 1604"/>
                  <a:gd name="T8" fmla="*/ 1399 w 1598"/>
                  <a:gd name="T9" fmla="*/ 427 h 1604"/>
                  <a:gd name="T10" fmla="*/ 1434 w 1598"/>
                  <a:gd name="T11" fmla="*/ 562 h 1604"/>
                  <a:gd name="T12" fmla="*/ 1480 w 1598"/>
                  <a:gd name="T13" fmla="*/ 692 h 1604"/>
                  <a:gd name="T14" fmla="*/ 1535 w 1598"/>
                  <a:gd name="T15" fmla="*/ 819 h 1604"/>
                  <a:gd name="T16" fmla="*/ 1598 w 1598"/>
                  <a:gd name="T17" fmla="*/ 940 h 1604"/>
                  <a:gd name="T18" fmla="*/ 421 w 1598"/>
                  <a:gd name="T19" fmla="*/ 1604 h 1604"/>
                  <a:gd name="T20" fmla="*/ 336 w 1598"/>
                  <a:gd name="T21" fmla="*/ 1444 h 1604"/>
                  <a:gd name="T22" fmla="*/ 261 w 1598"/>
                  <a:gd name="T23" fmla="*/ 1280 h 1604"/>
                  <a:gd name="T24" fmla="*/ 194 w 1598"/>
                  <a:gd name="T25" fmla="*/ 1108 h 1604"/>
                  <a:gd name="T26" fmla="*/ 135 w 1598"/>
                  <a:gd name="T27" fmla="*/ 934 h 1604"/>
                  <a:gd name="T28" fmla="*/ 87 w 1598"/>
                  <a:gd name="T29" fmla="*/ 754 h 1604"/>
                  <a:gd name="T30" fmla="*/ 49 w 1598"/>
                  <a:gd name="T31" fmla="*/ 570 h 1604"/>
                  <a:gd name="T32" fmla="*/ 22 w 1598"/>
                  <a:gd name="T33" fmla="*/ 384 h 1604"/>
                  <a:gd name="T34" fmla="*/ 6 w 1598"/>
                  <a:gd name="T35" fmla="*/ 194 h 1604"/>
                  <a:gd name="T36" fmla="*/ 0 w 1598"/>
                  <a:gd name="T37"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8" h="1604">
                    <a:moveTo>
                      <a:pt x="0" y="0"/>
                    </a:moveTo>
                    <a:lnTo>
                      <a:pt x="1351" y="0"/>
                    </a:lnTo>
                    <a:lnTo>
                      <a:pt x="1355" y="146"/>
                    </a:lnTo>
                    <a:lnTo>
                      <a:pt x="1373" y="289"/>
                    </a:lnTo>
                    <a:lnTo>
                      <a:pt x="1399" y="427"/>
                    </a:lnTo>
                    <a:lnTo>
                      <a:pt x="1434" y="562"/>
                    </a:lnTo>
                    <a:lnTo>
                      <a:pt x="1480" y="692"/>
                    </a:lnTo>
                    <a:lnTo>
                      <a:pt x="1535" y="819"/>
                    </a:lnTo>
                    <a:lnTo>
                      <a:pt x="1598" y="940"/>
                    </a:lnTo>
                    <a:lnTo>
                      <a:pt x="421" y="1604"/>
                    </a:lnTo>
                    <a:lnTo>
                      <a:pt x="336" y="1444"/>
                    </a:lnTo>
                    <a:lnTo>
                      <a:pt x="261" y="1280"/>
                    </a:lnTo>
                    <a:lnTo>
                      <a:pt x="194" y="1108"/>
                    </a:lnTo>
                    <a:lnTo>
                      <a:pt x="135" y="934"/>
                    </a:lnTo>
                    <a:lnTo>
                      <a:pt x="87" y="754"/>
                    </a:lnTo>
                    <a:lnTo>
                      <a:pt x="49" y="570"/>
                    </a:lnTo>
                    <a:lnTo>
                      <a:pt x="22" y="384"/>
                    </a:lnTo>
                    <a:lnTo>
                      <a:pt x="6" y="194"/>
                    </a:lnTo>
                    <a:lnTo>
                      <a:pt x="0" y="0"/>
                    </a:lnTo>
                    <a:close/>
                  </a:path>
                </a:pathLst>
              </a:custGeom>
              <a:gradFill>
                <a:gsLst>
                  <a:gs pos="29000">
                    <a:schemeClr val="bg1">
                      <a:lumMod val="95000"/>
                    </a:schemeClr>
                  </a:gs>
                  <a:gs pos="49000">
                    <a:schemeClr val="bg1">
                      <a:lumMod val="85000"/>
                    </a:schemeClr>
                  </a:gs>
                </a:gsLst>
                <a:lin ang="3960000" scaled="0"/>
              </a:gra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34" name="Freeform 68">
                <a:extLst>
                  <a:ext uri="{FF2B5EF4-FFF2-40B4-BE49-F238E27FC236}">
                    <a16:creationId xmlns:a16="http://schemas.microsoft.com/office/drawing/2014/main" id="{BAD74461-695D-DDD3-E00D-B06B8664F81D}"/>
                  </a:ext>
                </a:extLst>
              </p:cNvPr>
              <p:cNvSpPr/>
              <p:nvPr/>
            </p:nvSpPr>
            <p:spPr bwMode="auto">
              <a:xfrm>
                <a:off x="5248002" y="1722047"/>
                <a:ext cx="846935" cy="838559"/>
              </a:xfrm>
              <a:custGeom>
                <a:avLst/>
                <a:gdLst>
                  <a:gd name="T0" fmla="*/ 1618 w 1618"/>
                  <a:gd name="T1" fmla="*/ 0 h 1602"/>
                  <a:gd name="T2" fmla="*/ 1618 w 1618"/>
                  <a:gd name="T3" fmla="*/ 0 h 1602"/>
                  <a:gd name="T4" fmla="*/ 1618 w 1618"/>
                  <a:gd name="T5" fmla="*/ 1349 h 1602"/>
                  <a:gd name="T6" fmla="*/ 1618 w 1618"/>
                  <a:gd name="T7" fmla="*/ 1349 h 1602"/>
                  <a:gd name="T8" fmla="*/ 1472 w 1618"/>
                  <a:gd name="T9" fmla="*/ 1355 h 1602"/>
                  <a:gd name="T10" fmla="*/ 1327 w 1618"/>
                  <a:gd name="T11" fmla="*/ 1371 h 1602"/>
                  <a:gd name="T12" fmla="*/ 1187 w 1618"/>
                  <a:gd name="T13" fmla="*/ 1399 h 1602"/>
                  <a:gd name="T14" fmla="*/ 1050 w 1618"/>
                  <a:gd name="T15" fmla="*/ 1436 h 1602"/>
                  <a:gd name="T16" fmla="*/ 920 w 1618"/>
                  <a:gd name="T17" fmla="*/ 1482 h 1602"/>
                  <a:gd name="T18" fmla="*/ 791 w 1618"/>
                  <a:gd name="T19" fmla="*/ 1537 h 1602"/>
                  <a:gd name="T20" fmla="*/ 668 w 1618"/>
                  <a:gd name="T21" fmla="*/ 1602 h 1602"/>
                  <a:gd name="T22" fmla="*/ 0 w 1618"/>
                  <a:gd name="T23" fmla="*/ 429 h 1602"/>
                  <a:gd name="T24" fmla="*/ 160 w 1618"/>
                  <a:gd name="T25" fmla="*/ 342 h 1602"/>
                  <a:gd name="T26" fmla="*/ 328 w 1618"/>
                  <a:gd name="T27" fmla="*/ 265 h 1602"/>
                  <a:gd name="T28" fmla="*/ 500 w 1618"/>
                  <a:gd name="T29" fmla="*/ 196 h 1602"/>
                  <a:gd name="T30" fmla="*/ 676 w 1618"/>
                  <a:gd name="T31" fmla="*/ 136 h 1602"/>
                  <a:gd name="T32" fmla="*/ 856 w 1618"/>
                  <a:gd name="T33" fmla="*/ 89 h 1602"/>
                  <a:gd name="T34" fmla="*/ 1042 w 1618"/>
                  <a:gd name="T35" fmla="*/ 49 h 1602"/>
                  <a:gd name="T36" fmla="*/ 1230 w 1618"/>
                  <a:gd name="T37" fmla="*/ 22 h 1602"/>
                  <a:gd name="T38" fmla="*/ 1422 w 1618"/>
                  <a:gd name="T39" fmla="*/ 4 h 1602"/>
                  <a:gd name="T40" fmla="*/ 1618 w 1618"/>
                  <a:gd name="T41" fmla="*/ 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8" h="1602">
                    <a:moveTo>
                      <a:pt x="1618" y="0"/>
                    </a:moveTo>
                    <a:lnTo>
                      <a:pt x="1618" y="0"/>
                    </a:lnTo>
                    <a:lnTo>
                      <a:pt x="1618" y="1349"/>
                    </a:lnTo>
                    <a:lnTo>
                      <a:pt x="1618" y="1349"/>
                    </a:lnTo>
                    <a:lnTo>
                      <a:pt x="1472" y="1355"/>
                    </a:lnTo>
                    <a:lnTo>
                      <a:pt x="1327" y="1371"/>
                    </a:lnTo>
                    <a:lnTo>
                      <a:pt x="1187" y="1399"/>
                    </a:lnTo>
                    <a:lnTo>
                      <a:pt x="1050" y="1436"/>
                    </a:lnTo>
                    <a:lnTo>
                      <a:pt x="920" y="1482"/>
                    </a:lnTo>
                    <a:lnTo>
                      <a:pt x="791" y="1537"/>
                    </a:lnTo>
                    <a:lnTo>
                      <a:pt x="668" y="1602"/>
                    </a:lnTo>
                    <a:lnTo>
                      <a:pt x="0" y="429"/>
                    </a:lnTo>
                    <a:lnTo>
                      <a:pt x="160" y="342"/>
                    </a:lnTo>
                    <a:lnTo>
                      <a:pt x="328" y="265"/>
                    </a:lnTo>
                    <a:lnTo>
                      <a:pt x="500" y="196"/>
                    </a:lnTo>
                    <a:lnTo>
                      <a:pt x="676" y="136"/>
                    </a:lnTo>
                    <a:lnTo>
                      <a:pt x="856" y="89"/>
                    </a:lnTo>
                    <a:lnTo>
                      <a:pt x="1042" y="49"/>
                    </a:lnTo>
                    <a:lnTo>
                      <a:pt x="1230" y="22"/>
                    </a:lnTo>
                    <a:lnTo>
                      <a:pt x="1422" y="4"/>
                    </a:lnTo>
                    <a:lnTo>
                      <a:pt x="1618" y="0"/>
                    </a:lnTo>
                    <a:close/>
                  </a:path>
                </a:pathLst>
              </a:custGeom>
              <a:gradFill>
                <a:gsLst>
                  <a:gs pos="17000">
                    <a:schemeClr val="bg1">
                      <a:lumMod val="95000"/>
                    </a:schemeClr>
                  </a:gs>
                  <a:gs pos="86000">
                    <a:schemeClr val="bg1">
                      <a:lumMod val="85000"/>
                    </a:schemeClr>
                  </a:gs>
                </a:gsLst>
                <a:lin ang="10800000" scaled="1"/>
              </a:gradFill>
              <a:ln w="28575">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dirty="0">
                  <a:solidFill>
                    <a:schemeClr val="bg1"/>
                  </a:solidFill>
                  <a:latin typeface="Calibri" panose="020F0502020204030204"/>
                </a:endParaRPr>
              </a:p>
            </p:txBody>
          </p:sp>
          <p:sp>
            <p:nvSpPr>
              <p:cNvPr id="35" name="Freeform 69">
                <a:extLst>
                  <a:ext uri="{FF2B5EF4-FFF2-40B4-BE49-F238E27FC236}">
                    <a16:creationId xmlns:a16="http://schemas.microsoft.com/office/drawing/2014/main" id="{9FAC8763-E67C-FC4B-AB90-EB27976C78A8}"/>
                  </a:ext>
                </a:extLst>
              </p:cNvPr>
              <p:cNvSpPr/>
              <p:nvPr/>
            </p:nvSpPr>
            <p:spPr bwMode="auto">
              <a:xfrm>
                <a:off x="6965949" y="2588872"/>
                <a:ext cx="835419" cy="839606"/>
              </a:xfrm>
              <a:custGeom>
                <a:avLst/>
                <a:gdLst>
                  <a:gd name="T0" fmla="*/ 1175 w 1596"/>
                  <a:gd name="T1" fmla="*/ 0 h 1604"/>
                  <a:gd name="T2" fmla="*/ 1260 w 1596"/>
                  <a:gd name="T3" fmla="*/ 160 h 1604"/>
                  <a:gd name="T4" fmla="*/ 1337 w 1596"/>
                  <a:gd name="T5" fmla="*/ 326 h 1604"/>
                  <a:gd name="T6" fmla="*/ 1404 w 1596"/>
                  <a:gd name="T7" fmla="*/ 496 h 1604"/>
                  <a:gd name="T8" fmla="*/ 1462 w 1596"/>
                  <a:gd name="T9" fmla="*/ 672 h 1604"/>
                  <a:gd name="T10" fmla="*/ 1509 w 1596"/>
                  <a:gd name="T11" fmla="*/ 850 h 1604"/>
                  <a:gd name="T12" fmla="*/ 1547 w 1596"/>
                  <a:gd name="T13" fmla="*/ 1034 h 1604"/>
                  <a:gd name="T14" fmla="*/ 1574 w 1596"/>
                  <a:gd name="T15" fmla="*/ 1222 h 1604"/>
                  <a:gd name="T16" fmla="*/ 1592 w 1596"/>
                  <a:gd name="T17" fmla="*/ 1412 h 1604"/>
                  <a:gd name="T18" fmla="*/ 1596 w 1596"/>
                  <a:gd name="T19" fmla="*/ 1604 h 1604"/>
                  <a:gd name="T20" fmla="*/ 247 w 1596"/>
                  <a:gd name="T21" fmla="*/ 1604 h 1604"/>
                  <a:gd name="T22" fmla="*/ 241 w 1596"/>
                  <a:gd name="T23" fmla="*/ 1460 h 1604"/>
                  <a:gd name="T24" fmla="*/ 225 w 1596"/>
                  <a:gd name="T25" fmla="*/ 1317 h 1604"/>
                  <a:gd name="T26" fmla="*/ 199 w 1596"/>
                  <a:gd name="T27" fmla="*/ 1179 h 1604"/>
                  <a:gd name="T28" fmla="*/ 162 w 1596"/>
                  <a:gd name="T29" fmla="*/ 1044 h 1604"/>
                  <a:gd name="T30" fmla="*/ 116 w 1596"/>
                  <a:gd name="T31" fmla="*/ 912 h 1604"/>
                  <a:gd name="T32" fmla="*/ 63 w 1596"/>
                  <a:gd name="T33" fmla="*/ 785 h 1604"/>
                  <a:gd name="T34" fmla="*/ 0 w 1596"/>
                  <a:gd name="T35" fmla="*/ 664 h 1604"/>
                  <a:gd name="T36" fmla="*/ 1175 w 1596"/>
                  <a:gd name="T37"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6" h="1604">
                    <a:moveTo>
                      <a:pt x="1175" y="0"/>
                    </a:moveTo>
                    <a:lnTo>
                      <a:pt x="1260" y="160"/>
                    </a:lnTo>
                    <a:lnTo>
                      <a:pt x="1337" y="326"/>
                    </a:lnTo>
                    <a:lnTo>
                      <a:pt x="1404" y="496"/>
                    </a:lnTo>
                    <a:lnTo>
                      <a:pt x="1462" y="672"/>
                    </a:lnTo>
                    <a:lnTo>
                      <a:pt x="1509" y="850"/>
                    </a:lnTo>
                    <a:lnTo>
                      <a:pt x="1547" y="1034"/>
                    </a:lnTo>
                    <a:lnTo>
                      <a:pt x="1574" y="1222"/>
                    </a:lnTo>
                    <a:lnTo>
                      <a:pt x="1592" y="1412"/>
                    </a:lnTo>
                    <a:lnTo>
                      <a:pt x="1596" y="1604"/>
                    </a:lnTo>
                    <a:lnTo>
                      <a:pt x="247" y="1604"/>
                    </a:lnTo>
                    <a:lnTo>
                      <a:pt x="241" y="1460"/>
                    </a:lnTo>
                    <a:lnTo>
                      <a:pt x="225" y="1317"/>
                    </a:lnTo>
                    <a:lnTo>
                      <a:pt x="199" y="1179"/>
                    </a:lnTo>
                    <a:lnTo>
                      <a:pt x="162" y="1044"/>
                    </a:lnTo>
                    <a:lnTo>
                      <a:pt x="116" y="912"/>
                    </a:lnTo>
                    <a:lnTo>
                      <a:pt x="63" y="785"/>
                    </a:lnTo>
                    <a:lnTo>
                      <a:pt x="0" y="664"/>
                    </a:lnTo>
                    <a:lnTo>
                      <a:pt x="1175" y="0"/>
                    </a:lnTo>
                    <a:close/>
                  </a:path>
                </a:pathLst>
              </a:custGeom>
              <a:gradFill>
                <a:gsLst>
                  <a:gs pos="17000">
                    <a:schemeClr val="bg1">
                      <a:lumMod val="95000"/>
                    </a:schemeClr>
                  </a:gs>
                  <a:gs pos="86000">
                    <a:schemeClr val="bg1">
                      <a:lumMod val="85000"/>
                    </a:schemeClr>
                  </a:gs>
                </a:gsLst>
                <a:lin ang="15000000" scaled="0"/>
              </a:gra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36" name="Freeform 70">
                <a:extLst>
                  <a:ext uri="{FF2B5EF4-FFF2-40B4-BE49-F238E27FC236}">
                    <a16:creationId xmlns:a16="http://schemas.microsoft.com/office/drawing/2014/main" id="{3B6B08E6-1BE9-0F87-A230-036210487BB2}"/>
                  </a:ext>
                </a:extLst>
              </p:cNvPr>
              <p:cNvSpPr/>
              <p:nvPr/>
            </p:nvSpPr>
            <p:spPr bwMode="auto">
              <a:xfrm>
                <a:off x="6598492" y="1953409"/>
                <a:ext cx="981983" cy="983030"/>
              </a:xfrm>
              <a:custGeom>
                <a:avLst/>
                <a:gdLst>
                  <a:gd name="T0" fmla="*/ 681 w 1878"/>
                  <a:gd name="T1" fmla="*/ 0 h 1879"/>
                  <a:gd name="T2" fmla="*/ 843 w 1878"/>
                  <a:gd name="T3" fmla="*/ 103 h 1879"/>
                  <a:gd name="T4" fmla="*/ 999 w 1878"/>
                  <a:gd name="T5" fmla="*/ 214 h 1879"/>
                  <a:gd name="T6" fmla="*/ 1150 w 1878"/>
                  <a:gd name="T7" fmla="*/ 332 h 1879"/>
                  <a:gd name="T8" fmla="*/ 1292 w 1878"/>
                  <a:gd name="T9" fmla="*/ 461 h 1879"/>
                  <a:gd name="T10" fmla="*/ 1427 w 1878"/>
                  <a:gd name="T11" fmla="*/ 597 h 1879"/>
                  <a:gd name="T12" fmla="*/ 1551 w 1878"/>
                  <a:gd name="T13" fmla="*/ 742 h 1879"/>
                  <a:gd name="T14" fmla="*/ 1670 w 1878"/>
                  <a:gd name="T15" fmla="*/ 892 h 1879"/>
                  <a:gd name="T16" fmla="*/ 1779 w 1878"/>
                  <a:gd name="T17" fmla="*/ 1050 h 1879"/>
                  <a:gd name="T18" fmla="*/ 1878 w 1878"/>
                  <a:gd name="T19" fmla="*/ 1215 h 1879"/>
                  <a:gd name="T20" fmla="*/ 703 w 1878"/>
                  <a:gd name="T21" fmla="*/ 1879 h 1879"/>
                  <a:gd name="T22" fmla="*/ 626 w 1878"/>
                  <a:gd name="T23" fmla="*/ 1757 h 1879"/>
                  <a:gd name="T24" fmla="*/ 540 w 1878"/>
                  <a:gd name="T25" fmla="*/ 1640 h 1879"/>
                  <a:gd name="T26" fmla="*/ 447 w 1878"/>
                  <a:gd name="T27" fmla="*/ 1529 h 1879"/>
                  <a:gd name="T28" fmla="*/ 347 w 1878"/>
                  <a:gd name="T29" fmla="*/ 1426 h 1879"/>
                  <a:gd name="T30" fmla="*/ 238 w 1878"/>
                  <a:gd name="T31" fmla="*/ 1333 h 1879"/>
                  <a:gd name="T32" fmla="*/ 123 w 1878"/>
                  <a:gd name="T33" fmla="*/ 1246 h 1879"/>
                  <a:gd name="T34" fmla="*/ 0 w 1878"/>
                  <a:gd name="T35" fmla="*/ 1169 h 1879"/>
                  <a:gd name="T36" fmla="*/ 681 w 1878"/>
                  <a:gd name="T37"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8" h="1879">
                    <a:moveTo>
                      <a:pt x="681" y="0"/>
                    </a:moveTo>
                    <a:lnTo>
                      <a:pt x="843" y="103"/>
                    </a:lnTo>
                    <a:lnTo>
                      <a:pt x="999" y="214"/>
                    </a:lnTo>
                    <a:lnTo>
                      <a:pt x="1150" y="332"/>
                    </a:lnTo>
                    <a:lnTo>
                      <a:pt x="1292" y="461"/>
                    </a:lnTo>
                    <a:lnTo>
                      <a:pt x="1427" y="597"/>
                    </a:lnTo>
                    <a:lnTo>
                      <a:pt x="1551" y="742"/>
                    </a:lnTo>
                    <a:lnTo>
                      <a:pt x="1670" y="892"/>
                    </a:lnTo>
                    <a:lnTo>
                      <a:pt x="1779" y="1050"/>
                    </a:lnTo>
                    <a:lnTo>
                      <a:pt x="1878" y="1215"/>
                    </a:lnTo>
                    <a:lnTo>
                      <a:pt x="703" y="1879"/>
                    </a:lnTo>
                    <a:lnTo>
                      <a:pt x="626" y="1757"/>
                    </a:lnTo>
                    <a:lnTo>
                      <a:pt x="540" y="1640"/>
                    </a:lnTo>
                    <a:lnTo>
                      <a:pt x="447" y="1529"/>
                    </a:lnTo>
                    <a:lnTo>
                      <a:pt x="347" y="1426"/>
                    </a:lnTo>
                    <a:lnTo>
                      <a:pt x="238" y="1333"/>
                    </a:lnTo>
                    <a:lnTo>
                      <a:pt x="123" y="1246"/>
                    </a:lnTo>
                    <a:lnTo>
                      <a:pt x="0" y="1169"/>
                    </a:lnTo>
                    <a:lnTo>
                      <a:pt x="681" y="0"/>
                    </a:lnTo>
                    <a:close/>
                  </a:path>
                </a:pathLst>
              </a:custGeom>
              <a:gradFill>
                <a:gsLst>
                  <a:gs pos="17000">
                    <a:schemeClr val="bg1">
                      <a:lumMod val="95000"/>
                    </a:schemeClr>
                  </a:gs>
                  <a:gs pos="86000">
                    <a:schemeClr val="bg1">
                      <a:lumMod val="85000"/>
                    </a:schemeClr>
                  </a:gs>
                </a:gsLst>
                <a:lin ang="15000000" scaled="0"/>
              </a:gra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37" name="Freeform 71">
                <a:extLst>
                  <a:ext uri="{FF2B5EF4-FFF2-40B4-BE49-F238E27FC236}">
                    <a16:creationId xmlns:a16="http://schemas.microsoft.com/office/drawing/2014/main" id="{7D7CBA59-E379-545D-343B-8FD54B4C2DF9}"/>
                  </a:ext>
                </a:extLst>
              </p:cNvPr>
              <p:cNvSpPr/>
              <p:nvPr/>
            </p:nvSpPr>
            <p:spPr bwMode="auto">
              <a:xfrm>
                <a:off x="4608352" y="3920516"/>
                <a:ext cx="983030" cy="983030"/>
              </a:xfrm>
              <a:custGeom>
                <a:avLst/>
                <a:gdLst>
                  <a:gd name="T0" fmla="*/ 1177 w 1880"/>
                  <a:gd name="T1" fmla="*/ 0 h 1879"/>
                  <a:gd name="T2" fmla="*/ 1253 w 1880"/>
                  <a:gd name="T3" fmla="*/ 124 h 1879"/>
                  <a:gd name="T4" fmla="*/ 1338 w 1880"/>
                  <a:gd name="T5" fmla="*/ 241 h 1879"/>
                  <a:gd name="T6" fmla="*/ 1431 w 1880"/>
                  <a:gd name="T7" fmla="*/ 350 h 1879"/>
                  <a:gd name="T8" fmla="*/ 1531 w 1880"/>
                  <a:gd name="T9" fmla="*/ 453 h 1879"/>
                  <a:gd name="T10" fmla="*/ 1640 w 1880"/>
                  <a:gd name="T11" fmla="*/ 548 h 1879"/>
                  <a:gd name="T12" fmla="*/ 1757 w 1880"/>
                  <a:gd name="T13" fmla="*/ 635 h 1879"/>
                  <a:gd name="T14" fmla="*/ 1880 w 1880"/>
                  <a:gd name="T15" fmla="*/ 712 h 1879"/>
                  <a:gd name="T16" fmla="*/ 1199 w 1880"/>
                  <a:gd name="T17" fmla="*/ 1879 h 1879"/>
                  <a:gd name="T18" fmla="*/ 1035 w 1880"/>
                  <a:gd name="T19" fmla="*/ 1778 h 1879"/>
                  <a:gd name="T20" fmla="*/ 879 w 1880"/>
                  <a:gd name="T21" fmla="*/ 1667 h 1879"/>
                  <a:gd name="T22" fmla="*/ 730 w 1880"/>
                  <a:gd name="T23" fmla="*/ 1547 h 1879"/>
                  <a:gd name="T24" fmla="*/ 588 w 1880"/>
                  <a:gd name="T25" fmla="*/ 1418 h 1879"/>
                  <a:gd name="T26" fmla="*/ 453 w 1880"/>
                  <a:gd name="T27" fmla="*/ 1283 h 1879"/>
                  <a:gd name="T28" fmla="*/ 327 w 1880"/>
                  <a:gd name="T29" fmla="*/ 1139 h 1879"/>
                  <a:gd name="T30" fmla="*/ 210 w 1880"/>
                  <a:gd name="T31" fmla="*/ 987 h 1879"/>
                  <a:gd name="T32" fmla="*/ 101 w 1880"/>
                  <a:gd name="T33" fmla="*/ 830 h 1879"/>
                  <a:gd name="T34" fmla="*/ 0 w 1880"/>
                  <a:gd name="T35" fmla="*/ 664 h 1879"/>
                  <a:gd name="T36" fmla="*/ 1177 w 1880"/>
                  <a:gd name="T37"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0" h="1879">
                    <a:moveTo>
                      <a:pt x="1177" y="0"/>
                    </a:moveTo>
                    <a:lnTo>
                      <a:pt x="1253" y="124"/>
                    </a:lnTo>
                    <a:lnTo>
                      <a:pt x="1338" y="241"/>
                    </a:lnTo>
                    <a:lnTo>
                      <a:pt x="1431" y="350"/>
                    </a:lnTo>
                    <a:lnTo>
                      <a:pt x="1531" y="453"/>
                    </a:lnTo>
                    <a:lnTo>
                      <a:pt x="1640" y="548"/>
                    </a:lnTo>
                    <a:lnTo>
                      <a:pt x="1757" y="635"/>
                    </a:lnTo>
                    <a:lnTo>
                      <a:pt x="1880" y="712"/>
                    </a:lnTo>
                    <a:lnTo>
                      <a:pt x="1199" y="1879"/>
                    </a:lnTo>
                    <a:lnTo>
                      <a:pt x="1035" y="1778"/>
                    </a:lnTo>
                    <a:lnTo>
                      <a:pt x="879" y="1667"/>
                    </a:lnTo>
                    <a:lnTo>
                      <a:pt x="730" y="1547"/>
                    </a:lnTo>
                    <a:lnTo>
                      <a:pt x="588" y="1418"/>
                    </a:lnTo>
                    <a:lnTo>
                      <a:pt x="453" y="1283"/>
                    </a:lnTo>
                    <a:lnTo>
                      <a:pt x="327" y="1139"/>
                    </a:lnTo>
                    <a:lnTo>
                      <a:pt x="210" y="987"/>
                    </a:lnTo>
                    <a:lnTo>
                      <a:pt x="101" y="830"/>
                    </a:lnTo>
                    <a:lnTo>
                      <a:pt x="0" y="664"/>
                    </a:lnTo>
                    <a:lnTo>
                      <a:pt x="1177" y="0"/>
                    </a:lnTo>
                    <a:close/>
                  </a:path>
                </a:pathLst>
              </a:custGeom>
              <a:gradFill>
                <a:gsLst>
                  <a:gs pos="48000">
                    <a:schemeClr val="bg1">
                      <a:lumMod val="95000"/>
                    </a:schemeClr>
                  </a:gs>
                  <a:gs pos="69000">
                    <a:schemeClr val="bg1">
                      <a:lumMod val="85000"/>
                    </a:schemeClr>
                  </a:gs>
                </a:gsLst>
                <a:lin ang="3000000" scaled="0"/>
              </a:gra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38" name="Freeform 72">
                <a:extLst>
                  <a:ext uri="{FF2B5EF4-FFF2-40B4-BE49-F238E27FC236}">
                    <a16:creationId xmlns:a16="http://schemas.microsoft.com/office/drawing/2014/main" id="{BC86D652-A703-E2E1-40B0-C0A303C20289}"/>
                  </a:ext>
                </a:extLst>
              </p:cNvPr>
              <p:cNvSpPr/>
              <p:nvPr/>
            </p:nvSpPr>
            <p:spPr bwMode="auto">
              <a:xfrm>
                <a:off x="6591163" y="3920516"/>
                <a:ext cx="990358" cy="990358"/>
              </a:xfrm>
              <a:custGeom>
                <a:avLst/>
                <a:gdLst>
                  <a:gd name="T0" fmla="*/ 716 w 1893"/>
                  <a:gd name="T1" fmla="*/ 0 h 1893"/>
                  <a:gd name="T2" fmla="*/ 1893 w 1893"/>
                  <a:gd name="T3" fmla="*/ 664 h 1893"/>
                  <a:gd name="T4" fmla="*/ 1802 w 1893"/>
                  <a:gd name="T5" fmla="*/ 815 h 1893"/>
                  <a:gd name="T6" fmla="*/ 1703 w 1893"/>
                  <a:gd name="T7" fmla="*/ 961 h 1893"/>
                  <a:gd name="T8" fmla="*/ 1596 w 1893"/>
                  <a:gd name="T9" fmla="*/ 1099 h 1893"/>
                  <a:gd name="T10" fmla="*/ 1483 w 1893"/>
                  <a:gd name="T11" fmla="*/ 1234 h 1893"/>
                  <a:gd name="T12" fmla="*/ 1365 w 1893"/>
                  <a:gd name="T13" fmla="*/ 1361 h 1893"/>
                  <a:gd name="T14" fmla="*/ 1238 w 1893"/>
                  <a:gd name="T15" fmla="*/ 1481 h 1893"/>
                  <a:gd name="T16" fmla="*/ 1103 w 1893"/>
                  <a:gd name="T17" fmla="*/ 1596 h 1893"/>
                  <a:gd name="T18" fmla="*/ 965 w 1893"/>
                  <a:gd name="T19" fmla="*/ 1701 h 1893"/>
                  <a:gd name="T20" fmla="*/ 821 w 1893"/>
                  <a:gd name="T21" fmla="*/ 1802 h 1893"/>
                  <a:gd name="T22" fmla="*/ 670 w 1893"/>
                  <a:gd name="T23" fmla="*/ 1893 h 1893"/>
                  <a:gd name="T24" fmla="*/ 0 w 1893"/>
                  <a:gd name="T25" fmla="*/ 720 h 1893"/>
                  <a:gd name="T26" fmla="*/ 124 w 1893"/>
                  <a:gd name="T27" fmla="*/ 641 h 1893"/>
                  <a:gd name="T28" fmla="*/ 243 w 1893"/>
                  <a:gd name="T29" fmla="*/ 554 h 1893"/>
                  <a:gd name="T30" fmla="*/ 354 w 1893"/>
                  <a:gd name="T31" fmla="*/ 459 h 1893"/>
                  <a:gd name="T32" fmla="*/ 457 w 1893"/>
                  <a:gd name="T33" fmla="*/ 356 h 1893"/>
                  <a:gd name="T34" fmla="*/ 551 w 1893"/>
                  <a:gd name="T35" fmla="*/ 243 h 1893"/>
                  <a:gd name="T36" fmla="*/ 639 w 1893"/>
                  <a:gd name="T37" fmla="*/ 124 h 1893"/>
                  <a:gd name="T38" fmla="*/ 716 w 1893"/>
                  <a:gd name="T39" fmla="*/ 0 h 1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3" h="1893">
                    <a:moveTo>
                      <a:pt x="716" y="0"/>
                    </a:moveTo>
                    <a:lnTo>
                      <a:pt x="1893" y="664"/>
                    </a:lnTo>
                    <a:lnTo>
                      <a:pt x="1802" y="815"/>
                    </a:lnTo>
                    <a:lnTo>
                      <a:pt x="1703" y="961"/>
                    </a:lnTo>
                    <a:lnTo>
                      <a:pt x="1596" y="1099"/>
                    </a:lnTo>
                    <a:lnTo>
                      <a:pt x="1483" y="1234"/>
                    </a:lnTo>
                    <a:lnTo>
                      <a:pt x="1365" y="1361"/>
                    </a:lnTo>
                    <a:lnTo>
                      <a:pt x="1238" y="1481"/>
                    </a:lnTo>
                    <a:lnTo>
                      <a:pt x="1103" y="1596"/>
                    </a:lnTo>
                    <a:lnTo>
                      <a:pt x="965" y="1701"/>
                    </a:lnTo>
                    <a:lnTo>
                      <a:pt x="821" y="1802"/>
                    </a:lnTo>
                    <a:lnTo>
                      <a:pt x="670" y="1893"/>
                    </a:lnTo>
                    <a:lnTo>
                      <a:pt x="0" y="720"/>
                    </a:lnTo>
                    <a:lnTo>
                      <a:pt x="124" y="641"/>
                    </a:lnTo>
                    <a:lnTo>
                      <a:pt x="243" y="554"/>
                    </a:lnTo>
                    <a:lnTo>
                      <a:pt x="354" y="459"/>
                    </a:lnTo>
                    <a:lnTo>
                      <a:pt x="457" y="356"/>
                    </a:lnTo>
                    <a:lnTo>
                      <a:pt x="551" y="243"/>
                    </a:lnTo>
                    <a:lnTo>
                      <a:pt x="639" y="124"/>
                    </a:lnTo>
                    <a:lnTo>
                      <a:pt x="716" y="0"/>
                    </a:lnTo>
                    <a:close/>
                  </a:path>
                </a:pathLst>
              </a:custGeom>
              <a:gradFill>
                <a:gsLst>
                  <a:gs pos="24000">
                    <a:schemeClr val="bg1">
                      <a:lumMod val="95000"/>
                    </a:schemeClr>
                  </a:gs>
                  <a:gs pos="87000">
                    <a:schemeClr val="bg1">
                      <a:lumMod val="85000"/>
                    </a:schemeClr>
                  </a:gs>
                </a:gsLst>
                <a:lin ang="0" scaled="1"/>
              </a:gra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dirty="0">
                  <a:solidFill>
                    <a:schemeClr val="bg1"/>
                  </a:solidFill>
                  <a:latin typeface="Calibri" panose="020F0502020204030204"/>
                </a:endParaRPr>
              </a:p>
            </p:txBody>
          </p:sp>
          <p:sp>
            <p:nvSpPr>
              <p:cNvPr id="39" name="Freeform 73">
                <a:extLst>
                  <a:ext uri="{FF2B5EF4-FFF2-40B4-BE49-F238E27FC236}">
                    <a16:creationId xmlns:a16="http://schemas.microsoft.com/office/drawing/2014/main" id="{BD88473F-9EAF-F6FD-E37D-E08C70F9F12F}"/>
                  </a:ext>
                </a:extLst>
              </p:cNvPr>
              <p:cNvSpPr/>
              <p:nvPr/>
            </p:nvSpPr>
            <p:spPr bwMode="auto">
              <a:xfrm>
                <a:off x="6965949" y="3428477"/>
                <a:ext cx="835419" cy="839606"/>
              </a:xfrm>
              <a:custGeom>
                <a:avLst/>
                <a:gdLst>
                  <a:gd name="T0" fmla="*/ 247 w 1596"/>
                  <a:gd name="T1" fmla="*/ 0 h 1604"/>
                  <a:gd name="T2" fmla="*/ 1596 w 1596"/>
                  <a:gd name="T3" fmla="*/ 0 h 1604"/>
                  <a:gd name="T4" fmla="*/ 1592 w 1596"/>
                  <a:gd name="T5" fmla="*/ 194 h 1604"/>
                  <a:gd name="T6" fmla="*/ 1574 w 1596"/>
                  <a:gd name="T7" fmla="*/ 384 h 1604"/>
                  <a:gd name="T8" fmla="*/ 1547 w 1596"/>
                  <a:gd name="T9" fmla="*/ 570 h 1604"/>
                  <a:gd name="T10" fmla="*/ 1509 w 1596"/>
                  <a:gd name="T11" fmla="*/ 754 h 1604"/>
                  <a:gd name="T12" fmla="*/ 1462 w 1596"/>
                  <a:gd name="T13" fmla="*/ 932 h 1604"/>
                  <a:gd name="T14" fmla="*/ 1404 w 1596"/>
                  <a:gd name="T15" fmla="*/ 1108 h 1604"/>
                  <a:gd name="T16" fmla="*/ 1337 w 1596"/>
                  <a:gd name="T17" fmla="*/ 1278 h 1604"/>
                  <a:gd name="T18" fmla="*/ 1262 w 1596"/>
                  <a:gd name="T19" fmla="*/ 1444 h 1604"/>
                  <a:gd name="T20" fmla="*/ 1177 w 1596"/>
                  <a:gd name="T21" fmla="*/ 1604 h 1604"/>
                  <a:gd name="T22" fmla="*/ 0 w 1596"/>
                  <a:gd name="T23" fmla="*/ 940 h 1604"/>
                  <a:gd name="T24" fmla="*/ 63 w 1596"/>
                  <a:gd name="T25" fmla="*/ 819 h 1604"/>
                  <a:gd name="T26" fmla="*/ 116 w 1596"/>
                  <a:gd name="T27" fmla="*/ 692 h 1604"/>
                  <a:gd name="T28" fmla="*/ 162 w 1596"/>
                  <a:gd name="T29" fmla="*/ 562 h 1604"/>
                  <a:gd name="T30" fmla="*/ 199 w 1596"/>
                  <a:gd name="T31" fmla="*/ 425 h 1604"/>
                  <a:gd name="T32" fmla="*/ 225 w 1596"/>
                  <a:gd name="T33" fmla="*/ 287 h 1604"/>
                  <a:gd name="T34" fmla="*/ 241 w 1596"/>
                  <a:gd name="T35" fmla="*/ 146 h 1604"/>
                  <a:gd name="T36" fmla="*/ 247 w 1596"/>
                  <a:gd name="T37"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6" h="1604">
                    <a:moveTo>
                      <a:pt x="247" y="0"/>
                    </a:moveTo>
                    <a:lnTo>
                      <a:pt x="1596" y="0"/>
                    </a:lnTo>
                    <a:lnTo>
                      <a:pt x="1592" y="194"/>
                    </a:lnTo>
                    <a:lnTo>
                      <a:pt x="1574" y="384"/>
                    </a:lnTo>
                    <a:lnTo>
                      <a:pt x="1547" y="570"/>
                    </a:lnTo>
                    <a:lnTo>
                      <a:pt x="1509" y="754"/>
                    </a:lnTo>
                    <a:lnTo>
                      <a:pt x="1462" y="932"/>
                    </a:lnTo>
                    <a:lnTo>
                      <a:pt x="1404" y="1108"/>
                    </a:lnTo>
                    <a:lnTo>
                      <a:pt x="1337" y="1278"/>
                    </a:lnTo>
                    <a:lnTo>
                      <a:pt x="1262" y="1444"/>
                    </a:lnTo>
                    <a:lnTo>
                      <a:pt x="1177" y="1604"/>
                    </a:lnTo>
                    <a:lnTo>
                      <a:pt x="0" y="940"/>
                    </a:lnTo>
                    <a:lnTo>
                      <a:pt x="63" y="819"/>
                    </a:lnTo>
                    <a:lnTo>
                      <a:pt x="116" y="692"/>
                    </a:lnTo>
                    <a:lnTo>
                      <a:pt x="162" y="562"/>
                    </a:lnTo>
                    <a:lnTo>
                      <a:pt x="199" y="425"/>
                    </a:lnTo>
                    <a:lnTo>
                      <a:pt x="225" y="287"/>
                    </a:lnTo>
                    <a:lnTo>
                      <a:pt x="241" y="146"/>
                    </a:lnTo>
                    <a:lnTo>
                      <a:pt x="247" y="0"/>
                    </a:lnTo>
                    <a:close/>
                  </a:path>
                </a:pathLst>
              </a:custGeom>
              <a:gradFill>
                <a:gsLst>
                  <a:gs pos="17000">
                    <a:schemeClr val="bg1">
                      <a:lumMod val="95000"/>
                    </a:schemeClr>
                  </a:gs>
                  <a:gs pos="86000">
                    <a:schemeClr val="bg1">
                      <a:lumMod val="85000"/>
                    </a:schemeClr>
                  </a:gs>
                </a:gsLst>
                <a:lin ang="16800000" scaled="0"/>
              </a:gra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40" name="Freeform 74">
                <a:extLst>
                  <a:ext uri="{FF2B5EF4-FFF2-40B4-BE49-F238E27FC236}">
                    <a16:creationId xmlns:a16="http://schemas.microsoft.com/office/drawing/2014/main" id="{1F2AF595-9F5B-5150-3E08-BDEDD2B95204}"/>
                  </a:ext>
                </a:extLst>
              </p:cNvPr>
              <p:cNvSpPr/>
              <p:nvPr/>
            </p:nvSpPr>
            <p:spPr bwMode="auto">
              <a:xfrm>
                <a:off x="5232511" y="4293208"/>
                <a:ext cx="859497" cy="842747"/>
              </a:xfrm>
              <a:custGeom>
                <a:avLst/>
                <a:gdLst>
                  <a:gd name="T0" fmla="*/ 681 w 1642"/>
                  <a:gd name="T1" fmla="*/ 0 h 1610"/>
                  <a:gd name="T2" fmla="*/ 803 w 1642"/>
                  <a:gd name="T3" fmla="*/ 65 h 1610"/>
                  <a:gd name="T4" fmla="*/ 932 w 1642"/>
                  <a:gd name="T5" fmla="*/ 122 h 1610"/>
                  <a:gd name="T6" fmla="*/ 1066 w 1642"/>
                  <a:gd name="T7" fmla="*/ 172 h 1610"/>
                  <a:gd name="T8" fmla="*/ 1205 w 1642"/>
                  <a:gd name="T9" fmla="*/ 209 h 1610"/>
                  <a:gd name="T10" fmla="*/ 1347 w 1642"/>
                  <a:gd name="T11" fmla="*/ 237 h 1610"/>
                  <a:gd name="T12" fmla="*/ 1492 w 1642"/>
                  <a:gd name="T13" fmla="*/ 253 h 1610"/>
                  <a:gd name="T14" fmla="*/ 1642 w 1642"/>
                  <a:gd name="T15" fmla="*/ 259 h 1610"/>
                  <a:gd name="T16" fmla="*/ 1642 w 1642"/>
                  <a:gd name="T17" fmla="*/ 259 h 1610"/>
                  <a:gd name="T18" fmla="*/ 1642 w 1642"/>
                  <a:gd name="T19" fmla="*/ 1610 h 1610"/>
                  <a:gd name="T20" fmla="*/ 1642 w 1642"/>
                  <a:gd name="T21" fmla="*/ 1610 h 1610"/>
                  <a:gd name="T22" fmla="*/ 1444 w 1642"/>
                  <a:gd name="T23" fmla="*/ 1604 h 1610"/>
                  <a:gd name="T24" fmla="*/ 1248 w 1642"/>
                  <a:gd name="T25" fmla="*/ 1586 h 1610"/>
                  <a:gd name="T26" fmla="*/ 1056 w 1642"/>
                  <a:gd name="T27" fmla="*/ 1559 h 1610"/>
                  <a:gd name="T28" fmla="*/ 869 w 1642"/>
                  <a:gd name="T29" fmla="*/ 1517 h 1610"/>
                  <a:gd name="T30" fmla="*/ 687 w 1642"/>
                  <a:gd name="T31" fmla="*/ 1468 h 1610"/>
                  <a:gd name="T32" fmla="*/ 507 w 1642"/>
                  <a:gd name="T33" fmla="*/ 1406 h 1610"/>
                  <a:gd name="T34" fmla="*/ 332 w 1642"/>
                  <a:gd name="T35" fmla="*/ 1337 h 1610"/>
                  <a:gd name="T36" fmla="*/ 162 w 1642"/>
                  <a:gd name="T37" fmla="*/ 1256 h 1610"/>
                  <a:gd name="T38" fmla="*/ 0 w 1642"/>
                  <a:gd name="T39" fmla="*/ 1167 h 1610"/>
                  <a:gd name="T40" fmla="*/ 681 w 1642"/>
                  <a:gd name="T41" fmla="*/ 0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2" h="1610">
                    <a:moveTo>
                      <a:pt x="681" y="0"/>
                    </a:moveTo>
                    <a:lnTo>
                      <a:pt x="803" y="65"/>
                    </a:lnTo>
                    <a:lnTo>
                      <a:pt x="932" y="122"/>
                    </a:lnTo>
                    <a:lnTo>
                      <a:pt x="1066" y="172"/>
                    </a:lnTo>
                    <a:lnTo>
                      <a:pt x="1205" y="209"/>
                    </a:lnTo>
                    <a:lnTo>
                      <a:pt x="1347" y="237"/>
                    </a:lnTo>
                    <a:lnTo>
                      <a:pt x="1492" y="253"/>
                    </a:lnTo>
                    <a:lnTo>
                      <a:pt x="1642" y="259"/>
                    </a:lnTo>
                    <a:lnTo>
                      <a:pt x="1642" y="259"/>
                    </a:lnTo>
                    <a:lnTo>
                      <a:pt x="1642" y="1610"/>
                    </a:lnTo>
                    <a:lnTo>
                      <a:pt x="1642" y="1610"/>
                    </a:lnTo>
                    <a:lnTo>
                      <a:pt x="1444" y="1604"/>
                    </a:lnTo>
                    <a:lnTo>
                      <a:pt x="1248" y="1586"/>
                    </a:lnTo>
                    <a:lnTo>
                      <a:pt x="1056" y="1559"/>
                    </a:lnTo>
                    <a:lnTo>
                      <a:pt x="869" y="1517"/>
                    </a:lnTo>
                    <a:lnTo>
                      <a:pt x="687" y="1468"/>
                    </a:lnTo>
                    <a:lnTo>
                      <a:pt x="507" y="1406"/>
                    </a:lnTo>
                    <a:lnTo>
                      <a:pt x="332" y="1337"/>
                    </a:lnTo>
                    <a:lnTo>
                      <a:pt x="162" y="1256"/>
                    </a:lnTo>
                    <a:lnTo>
                      <a:pt x="0" y="1167"/>
                    </a:lnTo>
                    <a:lnTo>
                      <a:pt x="681" y="0"/>
                    </a:lnTo>
                    <a:close/>
                  </a:path>
                </a:pathLst>
              </a:custGeom>
              <a:gradFill>
                <a:gsLst>
                  <a:gs pos="24000">
                    <a:schemeClr val="bg1">
                      <a:lumMod val="95000"/>
                    </a:schemeClr>
                  </a:gs>
                  <a:gs pos="87000">
                    <a:schemeClr val="bg1">
                      <a:lumMod val="85000"/>
                    </a:schemeClr>
                  </a:gs>
                </a:gsLst>
                <a:lin ang="0" scaled="1"/>
              </a:gra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41" name="Freeform 75">
                <a:extLst>
                  <a:ext uri="{FF2B5EF4-FFF2-40B4-BE49-F238E27FC236}">
                    <a16:creationId xmlns:a16="http://schemas.microsoft.com/office/drawing/2014/main" id="{994F4F78-C41F-EC4E-0C05-25F3501C8C9A}"/>
                  </a:ext>
                </a:extLst>
              </p:cNvPr>
              <p:cNvSpPr/>
              <p:nvPr/>
            </p:nvSpPr>
            <p:spPr bwMode="auto">
              <a:xfrm>
                <a:off x="6094937" y="4297396"/>
                <a:ext cx="846935" cy="838559"/>
              </a:xfrm>
              <a:custGeom>
                <a:avLst/>
                <a:gdLst>
                  <a:gd name="T0" fmla="*/ 948 w 1618"/>
                  <a:gd name="T1" fmla="*/ 0 h 1602"/>
                  <a:gd name="T2" fmla="*/ 1618 w 1618"/>
                  <a:gd name="T3" fmla="*/ 1173 h 1602"/>
                  <a:gd name="T4" fmla="*/ 1456 w 1618"/>
                  <a:gd name="T5" fmla="*/ 1260 h 1602"/>
                  <a:gd name="T6" fmla="*/ 1290 w 1618"/>
                  <a:gd name="T7" fmla="*/ 1337 h 1602"/>
                  <a:gd name="T8" fmla="*/ 1118 w 1618"/>
                  <a:gd name="T9" fmla="*/ 1406 h 1602"/>
                  <a:gd name="T10" fmla="*/ 942 w 1618"/>
                  <a:gd name="T11" fmla="*/ 1464 h 1602"/>
                  <a:gd name="T12" fmla="*/ 760 w 1618"/>
                  <a:gd name="T13" fmla="*/ 1513 h 1602"/>
                  <a:gd name="T14" fmla="*/ 576 w 1618"/>
                  <a:gd name="T15" fmla="*/ 1551 h 1602"/>
                  <a:gd name="T16" fmla="*/ 386 w 1618"/>
                  <a:gd name="T17" fmla="*/ 1580 h 1602"/>
                  <a:gd name="T18" fmla="*/ 194 w 1618"/>
                  <a:gd name="T19" fmla="*/ 1596 h 1602"/>
                  <a:gd name="T20" fmla="*/ 0 w 1618"/>
                  <a:gd name="T21" fmla="*/ 1602 h 1602"/>
                  <a:gd name="T22" fmla="*/ 0 w 1618"/>
                  <a:gd name="T23" fmla="*/ 251 h 1602"/>
                  <a:gd name="T24" fmla="*/ 146 w 1618"/>
                  <a:gd name="T25" fmla="*/ 245 h 1602"/>
                  <a:gd name="T26" fmla="*/ 289 w 1618"/>
                  <a:gd name="T27" fmla="*/ 229 h 1602"/>
                  <a:gd name="T28" fmla="*/ 429 w 1618"/>
                  <a:gd name="T29" fmla="*/ 203 h 1602"/>
                  <a:gd name="T30" fmla="*/ 566 w 1618"/>
                  <a:gd name="T31" fmla="*/ 166 h 1602"/>
                  <a:gd name="T32" fmla="*/ 698 w 1618"/>
                  <a:gd name="T33" fmla="*/ 120 h 1602"/>
                  <a:gd name="T34" fmla="*/ 825 w 1618"/>
                  <a:gd name="T35" fmla="*/ 63 h 1602"/>
                  <a:gd name="T36" fmla="*/ 948 w 1618"/>
                  <a:gd name="T37" fmla="*/ 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18" h="1602">
                    <a:moveTo>
                      <a:pt x="948" y="0"/>
                    </a:moveTo>
                    <a:lnTo>
                      <a:pt x="1618" y="1173"/>
                    </a:lnTo>
                    <a:lnTo>
                      <a:pt x="1456" y="1260"/>
                    </a:lnTo>
                    <a:lnTo>
                      <a:pt x="1290" y="1337"/>
                    </a:lnTo>
                    <a:lnTo>
                      <a:pt x="1118" y="1406"/>
                    </a:lnTo>
                    <a:lnTo>
                      <a:pt x="942" y="1464"/>
                    </a:lnTo>
                    <a:lnTo>
                      <a:pt x="760" y="1513"/>
                    </a:lnTo>
                    <a:lnTo>
                      <a:pt x="576" y="1551"/>
                    </a:lnTo>
                    <a:lnTo>
                      <a:pt x="386" y="1580"/>
                    </a:lnTo>
                    <a:lnTo>
                      <a:pt x="194" y="1596"/>
                    </a:lnTo>
                    <a:lnTo>
                      <a:pt x="0" y="1602"/>
                    </a:lnTo>
                    <a:lnTo>
                      <a:pt x="0" y="251"/>
                    </a:lnTo>
                    <a:lnTo>
                      <a:pt x="146" y="245"/>
                    </a:lnTo>
                    <a:lnTo>
                      <a:pt x="289" y="229"/>
                    </a:lnTo>
                    <a:lnTo>
                      <a:pt x="429" y="203"/>
                    </a:lnTo>
                    <a:lnTo>
                      <a:pt x="566" y="166"/>
                    </a:lnTo>
                    <a:lnTo>
                      <a:pt x="698" y="120"/>
                    </a:lnTo>
                    <a:lnTo>
                      <a:pt x="825" y="63"/>
                    </a:lnTo>
                    <a:lnTo>
                      <a:pt x="948" y="0"/>
                    </a:lnTo>
                    <a:close/>
                  </a:path>
                </a:pathLst>
              </a:custGeom>
              <a:gradFill>
                <a:gsLst>
                  <a:gs pos="24000">
                    <a:schemeClr val="bg1">
                      <a:lumMod val="95000"/>
                    </a:schemeClr>
                  </a:gs>
                  <a:gs pos="87000">
                    <a:schemeClr val="bg1">
                      <a:lumMod val="85000"/>
                    </a:schemeClr>
                  </a:gs>
                </a:gsLst>
                <a:lin ang="0" scaled="1"/>
              </a:gra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grpSp>
        <p:grpSp>
          <p:nvGrpSpPr>
            <p:cNvPr id="24" name="Group 18">
              <a:extLst>
                <a:ext uri="{FF2B5EF4-FFF2-40B4-BE49-F238E27FC236}">
                  <a16:creationId xmlns:a16="http://schemas.microsoft.com/office/drawing/2014/main" id="{A38EE34A-5022-A547-1145-624CB73BCEFF}"/>
                </a:ext>
              </a:extLst>
            </p:cNvPr>
            <p:cNvGrpSpPr/>
            <p:nvPr/>
          </p:nvGrpSpPr>
          <p:grpSpPr>
            <a:xfrm>
              <a:off x="4953700" y="2276380"/>
              <a:ext cx="345816" cy="381129"/>
              <a:chOff x="-1206500" y="2587625"/>
              <a:chExt cx="1133475" cy="1247776"/>
            </a:xfrm>
          </p:grpSpPr>
          <p:sp>
            <p:nvSpPr>
              <p:cNvPr id="26" name="Freeform 68">
                <a:extLst>
                  <a:ext uri="{FF2B5EF4-FFF2-40B4-BE49-F238E27FC236}">
                    <a16:creationId xmlns:a16="http://schemas.microsoft.com/office/drawing/2014/main" id="{08ED51B6-C9FB-9087-1852-4A5C7BCEF741}"/>
                  </a:ext>
                </a:extLst>
              </p:cNvPr>
              <p:cNvSpPr/>
              <p:nvPr/>
            </p:nvSpPr>
            <p:spPr bwMode="auto">
              <a:xfrm>
                <a:off x="-1074738" y="2587625"/>
                <a:ext cx="268288" cy="268288"/>
              </a:xfrm>
              <a:custGeom>
                <a:avLst/>
                <a:gdLst>
                  <a:gd name="T0" fmla="*/ 423 w 847"/>
                  <a:gd name="T1" fmla="*/ 0 h 845"/>
                  <a:gd name="T2" fmla="*/ 423 w 847"/>
                  <a:gd name="T3" fmla="*/ 0 h 845"/>
                  <a:gd name="T4" fmla="*/ 476 w 847"/>
                  <a:gd name="T5" fmla="*/ 3 h 845"/>
                  <a:gd name="T6" fmla="*/ 527 w 847"/>
                  <a:gd name="T7" fmla="*/ 13 h 845"/>
                  <a:gd name="T8" fmla="*/ 577 w 847"/>
                  <a:gd name="T9" fmla="*/ 29 h 845"/>
                  <a:gd name="T10" fmla="*/ 623 w 847"/>
                  <a:gd name="T11" fmla="*/ 49 h 845"/>
                  <a:gd name="T12" fmla="*/ 665 w 847"/>
                  <a:gd name="T13" fmla="*/ 76 h 845"/>
                  <a:gd name="T14" fmla="*/ 705 w 847"/>
                  <a:gd name="T15" fmla="*/ 106 h 845"/>
                  <a:gd name="T16" fmla="*/ 740 w 847"/>
                  <a:gd name="T17" fmla="*/ 142 h 845"/>
                  <a:gd name="T18" fmla="*/ 770 w 847"/>
                  <a:gd name="T19" fmla="*/ 181 h 845"/>
                  <a:gd name="T20" fmla="*/ 797 w 847"/>
                  <a:gd name="T21" fmla="*/ 223 h 845"/>
                  <a:gd name="T22" fmla="*/ 819 w 847"/>
                  <a:gd name="T23" fmla="*/ 269 h 845"/>
                  <a:gd name="T24" fmla="*/ 833 w 847"/>
                  <a:gd name="T25" fmla="*/ 319 h 845"/>
                  <a:gd name="T26" fmla="*/ 843 w 847"/>
                  <a:gd name="T27" fmla="*/ 370 h 845"/>
                  <a:gd name="T28" fmla="*/ 847 w 847"/>
                  <a:gd name="T29" fmla="*/ 423 h 845"/>
                  <a:gd name="T30" fmla="*/ 843 w 847"/>
                  <a:gd name="T31" fmla="*/ 476 h 845"/>
                  <a:gd name="T32" fmla="*/ 833 w 847"/>
                  <a:gd name="T33" fmla="*/ 527 h 845"/>
                  <a:gd name="T34" fmla="*/ 819 w 847"/>
                  <a:gd name="T35" fmla="*/ 575 h 845"/>
                  <a:gd name="T36" fmla="*/ 797 w 847"/>
                  <a:gd name="T37" fmla="*/ 621 h 845"/>
                  <a:gd name="T38" fmla="*/ 770 w 847"/>
                  <a:gd name="T39" fmla="*/ 665 h 845"/>
                  <a:gd name="T40" fmla="*/ 740 w 847"/>
                  <a:gd name="T41" fmla="*/ 703 h 845"/>
                  <a:gd name="T42" fmla="*/ 705 w 847"/>
                  <a:gd name="T43" fmla="*/ 739 h 845"/>
                  <a:gd name="T44" fmla="*/ 665 w 847"/>
                  <a:gd name="T45" fmla="*/ 770 h 845"/>
                  <a:gd name="T46" fmla="*/ 623 w 847"/>
                  <a:gd name="T47" fmla="*/ 797 h 845"/>
                  <a:gd name="T48" fmla="*/ 577 w 847"/>
                  <a:gd name="T49" fmla="*/ 817 h 845"/>
                  <a:gd name="T50" fmla="*/ 527 w 847"/>
                  <a:gd name="T51" fmla="*/ 833 h 845"/>
                  <a:gd name="T52" fmla="*/ 476 w 847"/>
                  <a:gd name="T53" fmla="*/ 843 h 845"/>
                  <a:gd name="T54" fmla="*/ 423 w 847"/>
                  <a:gd name="T55" fmla="*/ 845 h 845"/>
                  <a:gd name="T56" fmla="*/ 369 w 847"/>
                  <a:gd name="T57" fmla="*/ 843 h 845"/>
                  <a:gd name="T58" fmla="*/ 318 w 847"/>
                  <a:gd name="T59" fmla="*/ 833 h 845"/>
                  <a:gd name="T60" fmla="*/ 270 w 847"/>
                  <a:gd name="T61" fmla="*/ 817 h 845"/>
                  <a:gd name="T62" fmla="*/ 224 w 847"/>
                  <a:gd name="T63" fmla="*/ 797 h 845"/>
                  <a:gd name="T64" fmla="*/ 181 w 847"/>
                  <a:gd name="T65" fmla="*/ 770 h 845"/>
                  <a:gd name="T66" fmla="*/ 141 w 847"/>
                  <a:gd name="T67" fmla="*/ 739 h 845"/>
                  <a:gd name="T68" fmla="*/ 106 w 847"/>
                  <a:gd name="T69" fmla="*/ 703 h 845"/>
                  <a:gd name="T70" fmla="*/ 75 w 847"/>
                  <a:gd name="T71" fmla="*/ 665 h 845"/>
                  <a:gd name="T72" fmla="*/ 49 w 847"/>
                  <a:gd name="T73" fmla="*/ 621 h 845"/>
                  <a:gd name="T74" fmla="*/ 27 w 847"/>
                  <a:gd name="T75" fmla="*/ 575 h 845"/>
                  <a:gd name="T76" fmla="*/ 12 w 847"/>
                  <a:gd name="T77" fmla="*/ 527 h 845"/>
                  <a:gd name="T78" fmla="*/ 2 w 847"/>
                  <a:gd name="T79" fmla="*/ 476 h 845"/>
                  <a:gd name="T80" fmla="*/ 0 w 847"/>
                  <a:gd name="T81" fmla="*/ 423 h 845"/>
                  <a:gd name="T82" fmla="*/ 2 w 847"/>
                  <a:gd name="T83" fmla="*/ 370 h 845"/>
                  <a:gd name="T84" fmla="*/ 12 w 847"/>
                  <a:gd name="T85" fmla="*/ 319 h 845"/>
                  <a:gd name="T86" fmla="*/ 27 w 847"/>
                  <a:gd name="T87" fmla="*/ 269 h 845"/>
                  <a:gd name="T88" fmla="*/ 49 w 847"/>
                  <a:gd name="T89" fmla="*/ 223 h 845"/>
                  <a:gd name="T90" fmla="*/ 75 w 847"/>
                  <a:gd name="T91" fmla="*/ 181 h 845"/>
                  <a:gd name="T92" fmla="*/ 106 w 847"/>
                  <a:gd name="T93" fmla="*/ 142 h 845"/>
                  <a:gd name="T94" fmla="*/ 141 w 847"/>
                  <a:gd name="T95" fmla="*/ 106 h 845"/>
                  <a:gd name="T96" fmla="*/ 181 w 847"/>
                  <a:gd name="T97" fmla="*/ 76 h 845"/>
                  <a:gd name="T98" fmla="*/ 224 w 847"/>
                  <a:gd name="T99" fmla="*/ 49 h 845"/>
                  <a:gd name="T100" fmla="*/ 270 w 847"/>
                  <a:gd name="T101" fmla="*/ 29 h 845"/>
                  <a:gd name="T102" fmla="*/ 318 w 847"/>
                  <a:gd name="T103" fmla="*/ 13 h 845"/>
                  <a:gd name="T104" fmla="*/ 369 w 847"/>
                  <a:gd name="T105" fmla="*/ 3 h 845"/>
                  <a:gd name="T106" fmla="*/ 423 w 847"/>
                  <a:gd name="T107" fmla="*/ 0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47" h="845">
                    <a:moveTo>
                      <a:pt x="423" y="0"/>
                    </a:moveTo>
                    <a:lnTo>
                      <a:pt x="423" y="0"/>
                    </a:lnTo>
                    <a:lnTo>
                      <a:pt x="476" y="3"/>
                    </a:lnTo>
                    <a:lnTo>
                      <a:pt x="527" y="13"/>
                    </a:lnTo>
                    <a:lnTo>
                      <a:pt x="577" y="29"/>
                    </a:lnTo>
                    <a:lnTo>
                      <a:pt x="623" y="49"/>
                    </a:lnTo>
                    <a:lnTo>
                      <a:pt x="665" y="76"/>
                    </a:lnTo>
                    <a:lnTo>
                      <a:pt x="705" y="106"/>
                    </a:lnTo>
                    <a:lnTo>
                      <a:pt x="740" y="142"/>
                    </a:lnTo>
                    <a:lnTo>
                      <a:pt x="770" y="181"/>
                    </a:lnTo>
                    <a:lnTo>
                      <a:pt x="797" y="223"/>
                    </a:lnTo>
                    <a:lnTo>
                      <a:pt x="819" y="269"/>
                    </a:lnTo>
                    <a:lnTo>
                      <a:pt x="833" y="319"/>
                    </a:lnTo>
                    <a:lnTo>
                      <a:pt x="843" y="370"/>
                    </a:lnTo>
                    <a:lnTo>
                      <a:pt x="847" y="423"/>
                    </a:lnTo>
                    <a:lnTo>
                      <a:pt x="843" y="476"/>
                    </a:lnTo>
                    <a:lnTo>
                      <a:pt x="833" y="527"/>
                    </a:lnTo>
                    <a:lnTo>
                      <a:pt x="819" y="575"/>
                    </a:lnTo>
                    <a:lnTo>
                      <a:pt x="797" y="621"/>
                    </a:lnTo>
                    <a:lnTo>
                      <a:pt x="770" y="665"/>
                    </a:lnTo>
                    <a:lnTo>
                      <a:pt x="740" y="703"/>
                    </a:lnTo>
                    <a:lnTo>
                      <a:pt x="705" y="739"/>
                    </a:lnTo>
                    <a:lnTo>
                      <a:pt x="665" y="770"/>
                    </a:lnTo>
                    <a:lnTo>
                      <a:pt x="623" y="797"/>
                    </a:lnTo>
                    <a:lnTo>
                      <a:pt x="577" y="817"/>
                    </a:lnTo>
                    <a:lnTo>
                      <a:pt x="527" y="833"/>
                    </a:lnTo>
                    <a:lnTo>
                      <a:pt x="476" y="843"/>
                    </a:lnTo>
                    <a:lnTo>
                      <a:pt x="423" y="845"/>
                    </a:lnTo>
                    <a:lnTo>
                      <a:pt x="369" y="843"/>
                    </a:lnTo>
                    <a:lnTo>
                      <a:pt x="318" y="833"/>
                    </a:lnTo>
                    <a:lnTo>
                      <a:pt x="270" y="817"/>
                    </a:lnTo>
                    <a:lnTo>
                      <a:pt x="224" y="797"/>
                    </a:lnTo>
                    <a:lnTo>
                      <a:pt x="181" y="770"/>
                    </a:lnTo>
                    <a:lnTo>
                      <a:pt x="141" y="739"/>
                    </a:lnTo>
                    <a:lnTo>
                      <a:pt x="106" y="703"/>
                    </a:lnTo>
                    <a:lnTo>
                      <a:pt x="75" y="665"/>
                    </a:lnTo>
                    <a:lnTo>
                      <a:pt x="49" y="621"/>
                    </a:lnTo>
                    <a:lnTo>
                      <a:pt x="27" y="575"/>
                    </a:lnTo>
                    <a:lnTo>
                      <a:pt x="12" y="527"/>
                    </a:lnTo>
                    <a:lnTo>
                      <a:pt x="2" y="476"/>
                    </a:lnTo>
                    <a:lnTo>
                      <a:pt x="0" y="423"/>
                    </a:lnTo>
                    <a:lnTo>
                      <a:pt x="2" y="370"/>
                    </a:lnTo>
                    <a:lnTo>
                      <a:pt x="12" y="319"/>
                    </a:lnTo>
                    <a:lnTo>
                      <a:pt x="27" y="269"/>
                    </a:lnTo>
                    <a:lnTo>
                      <a:pt x="49" y="223"/>
                    </a:lnTo>
                    <a:lnTo>
                      <a:pt x="75" y="181"/>
                    </a:lnTo>
                    <a:lnTo>
                      <a:pt x="106" y="142"/>
                    </a:lnTo>
                    <a:lnTo>
                      <a:pt x="141" y="106"/>
                    </a:lnTo>
                    <a:lnTo>
                      <a:pt x="181" y="76"/>
                    </a:lnTo>
                    <a:lnTo>
                      <a:pt x="224" y="49"/>
                    </a:lnTo>
                    <a:lnTo>
                      <a:pt x="270" y="29"/>
                    </a:lnTo>
                    <a:lnTo>
                      <a:pt x="318" y="13"/>
                    </a:lnTo>
                    <a:lnTo>
                      <a:pt x="369" y="3"/>
                    </a:lnTo>
                    <a:lnTo>
                      <a:pt x="423" y="0"/>
                    </a:lnTo>
                    <a:close/>
                  </a:path>
                </a:pathLst>
              </a:custGeom>
              <a:solidFill>
                <a:srgbClr val="000000"/>
              </a:soli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27" name="Freeform 69">
                <a:extLst>
                  <a:ext uri="{FF2B5EF4-FFF2-40B4-BE49-F238E27FC236}">
                    <a16:creationId xmlns:a16="http://schemas.microsoft.com/office/drawing/2014/main" id="{73EFFE56-1DCE-03B0-9193-549605614A26}"/>
                  </a:ext>
                </a:extLst>
              </p:cNvPr>
              <p:cNvSpPr/>
              <p:nvPr/>
            </p:nvSpPr>
            <p:spPr bwMode="auto">
              <a:xfrm>
                <a:off x="-630238" y="2587625"/>
                <a:ext cx="269875" cy="269875"/>
              </a:xfrm>
              <a:custGeom>
                <a:avLst/>
                <a:gdLst>
                  <a:gd name="T0" fmla="*/ 424 w 848"/>
                  <a:gd name="T1" fmla="*/ 0 h 846"/>
                  <a:gd name="T2" fmla="*/ 477 w 848"/>
                  <a:gd name="T3" fmla="*/ 3 h 846"/>
                  <a:gd name="T4" fmla="*/ 528 w 848"/>
                  <a:gd name="T5" fmla="*/ 13 h 846"/>
                  <a:gd name="T6" fmla="*/ 577 w 848"/>
                  <a:gd name="T7" fmla="*/ 29 h 846"/>
                  <a:gd name="T8" fmla="*/ 623 w 848"/>
                  <a:gd name="T9" fmla="*/ 49 h 846"/>
                  <a:gd name="T10" fmla="*/ 666 w 848"/>
                  <a:gd name="T11" fmla="*/ 76 h 846"/>
                  <a:gd name="T12" fmla="*/ 705 w 848"/>
                  <a:gd name="T13" fmla="*/ 107 h 846"/>
                  <a:gd name="T14" fmla="*/ 740 w 848"/>
                  <a:gd name="T15" fmla="*/ 142 h 846"/>
                  <a:gd name="T16" fmla="*/ 772 w 848"/>
                  <a:gd name="T17" fmla="*/ 181 h 846"/>
                  <a:gd name="T18" fmla="*/ 798 w 848"/>
                  <a:gd name="T19" fmla="*/ 225 h 846"/>
                  <a:gd name="T20" fmla="*/ 819 w 848"/>
                  <a:gd name="T21" fmla="*/ 271 h 846"/>
                  <a:gd name="T22" fmla="*/ 835 w 848"/>
                  <a:gd name="T23" fmla="*/ 319 h 846"/>
                  <a:gd name="T24" fmla="*/ 844 w 848"/>
                  <a:gd name="T25" fmla="*/ 370 h 846"/>
                  <a:gd name="T26" fmla="*/ 848 w 848"/>
                  <a:gd name="T27" fmla="*/ 423 h 846"/>
                  <a:gd name="T28" fmla="*/ 844 w 848"/>
                  <a:gd name="T29" fmla="*/ 476 h 846"/>
                  <a:gd name="T30" fmla="*/ 835 w 848"/>
                  <a:gd name="T31" fmla="*/ 527 h 846"/>
                  <a:gd name="T32" fmla="*/ 819 w 848"/>
                  <a:gd name="T33" fmla="*/ 575 h 846"/>
                  <a:gd name="T34" fmla="*/ 798 w 848"/>
                  <a:gd name="T35" fmla="*/ 621 h 846"/>
                  <a:gd name="T36" fmla="*/ 772 w 848"/>
                  <a:gd name="T37" fmla="*/ 665 h 846"/>
                  <a:gd name="T38" fmla="*/ 740 w 848"/>
                  <a:gd name="T39" fmla="*/ 703 h 846"/>
                  <a:gd name="T40" fmla="*/ 705 w 848"/>
                  <a:gd name="T41" fmla="*/ 739 h 846"/>
                  <a:gd name="T42" fmla="*/ 666 w 848"/>
                  <a:gd name="T43" fmla="*/ 770 h 846"/>
                  <a:gd name="T44" fmla="*/ 623 w 848"/>
                  <a:gd name="T45" fmla="*/ 797 h 846"/>
                  <a:gd name="T46" fmla="*/ 577 w 848"/>
                  <a:gd name="T47" fmla="*/ 817 h 846"/>
                  <a:gd name="T48" fmla="*/ 528 w 848"/>
                  <a:gd name="T49" fmla="*/ 833 h 846"/>
                  <a:gd name="T50" fmla="*/ 477 w 848"/>
                  <a:gd name="T51" fmla="*/ 843 h 846"/>
                  <a:gd name="T52" fmla="*/ 424 w 848"/>
                  <a:gd name="T53" fmla="*/ 846 h 846"/>
                  <a:gd name="T54" fmla="*/ 370 w 848"/>
                  <a:gd name="T55" fmla="*/ 843 h 846"/>
                  <a:gd name="T56" fmla="*/ 320 w 848"/>
                  <a:gd name="T57" fmla="*/ 833 h 846"/>
                  <a:gd name="T58" fmla="*/ 271 w 848"/>
                  <a:gd name="T59" fmla="*/ 817 h 846"/>
                  <a:gd name="T60" fmla="*/ 225 w 848"/>
                  <a:gd name="T61" fmla="*/ 797 h 846"/>
                  <a:gd name="T62" fmla="*/ 181 w 848"/>
                  <a:gd name="T63" fmla="*/ 770 h 846"/>
                  <a:gd name="T64" fmla="*/ 143 w 848"/>
                  <a:gd name="T65" fmla="*/ 739 h 846"/>
                  <a:gd name="T66" fmla="*/ 107 w 848"/>
                  <a:gd name="T67" fmla="*/ 703 h 846"/>
                  <a:gd name="T68" fmla="*/ 76 w 848"/>
                  <a:gd name="T69" fmla="*/ 665 h 846"/>
                  <a:gd name="T70" fmla="*/ 49 w 848"/>
                  <a:gd name="T71" fmla="*/ 621 h 846"/>
                  <a:gd name="T72" fmla="*/ 29 w 848"/>
                  <a:gd name="T73" fmla="*/ 575 h 846"/>
                  <a:gd name="T74" fmla="*/ 13 w 848"/>
                  <a:gd name="T75" fmla="*/ 527 h 846"/>
                  <a:gd name="T76" fmla="*/ 3 w 848"/>
                  <a:gd name="T77" fmla="*/ 476 h 846"/>
                  <a:gd name="T78" fmla="*/ 0 w 848"/>
                  <a:gd name="T79" fmla="*/ 423 h 846"/>
                  <a:gd name="T80" fmla="*/ 3 w 848"/>
                  <a:gd name="T81" fmla="*/ 370 h 846"/>
                  <a:gd name="T82" fmla="*/ 13 w 848"/>
                  <a:gd name="T83" fmla="*/ 319 h 846"/>
                  <a:gd name="T84" fmla="*/ 29 w 848"/>
                  <a:gd name="T85" fmla="*/ 271 h 846"/>
                  <a:gd name="T86" fmla="*/ 49 w 848"/>
                  <a:gd name="T87" fmla="*/ 225 h 846"/>
                  <a:gd name="T88" fmla="*/ 76 w 848"/>
                  <a:gd name="T89" fmla="*/ 181 h 846"/>
                  <a:gd name="T90" fmla="*/ 107 w 848"/>
                  <a:gd name="T91" fmla="*/ 142 h 846"/>
                  <a:gd name="T92" fmla="*/ 143 w 848"/>
                  <a:gd name="T93" fmla="*/ 107 h 846"/>
                  <a:gd name="T94" fmla="*/ 181 w 848"/>
                  <a:gd name="T95" fmla="*/ 76 h 846"/>
                  <a:gd name="T96" fmla="*/ 225 w 848"/>
                  <a:gd name="T97" fmla="*/ 49 h 846"/>
                  <a:gd name="T98" fmla="*/ 271 w 848"/>
                  <a:gd name="T99" fmla="*/ 29 h 846"/>
                  <a:gd name="T100" fmla="*/ 320 w 848"/>
                  <a:gd name="T101" fmla="*/ 13 h 846"/>
                  <a:gd name="T102" fmla="*/ 370 w 848"/>
                  <a:gd name="T103" fmla="*/ 3 h 846"/>
                  <a:gd name="T104" fmla="*/ 424 w 848"/>
                  <a:gd name="T105" fmla="*/ 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8" h="846">
                    <a:moveTo>
                      <a:pt x="424" y="0"/>
                    </a:moveTo>
                    <a:lnTo>
                      <a:pt x="477" y="3"/>
                    </a:lnTo>
                    <a:lnTo>
                      <a:pt x="528" y="13"/>
                    </a:lnTo>
                    <a:lnTo>
                      <a:pt x="577" y="29"/>
                    </a:lnTo>
                    <a:lnTo>
                      <a:pt x="623" y="49"/>
                    </a:lnTo>
                    <a:lnTo>
                      <a:pt x="666" y="76"/>
                    </a:lnTo>
                    <a:lnTo>
                      <a:pt x="705" y="107"/>
                    </a:lnTo>
                    <a:lnTo>
                      <a:pt x="740" y="142"/>
                    </a:lnTo>
                    <a:lnTo>
                      <a:pt x="772" y="181"/>
                    </a:lnTo>
                    <a:lnTo>
                      <a:pt x="798" y="225"/>
                    </a:lnTo>
                    <a:lnTo>
                      <a:pt x="819" y="271"/>
                    </a:lnTo>
                    <a:lnTo>
                      <a:pt x="835" y="319"/>
                    </a:lnTo>
                    <a:lnTo>
                      <a:pt x="844" y="370"/>
                    </a:lnTo>
                    <a:lnTo>
                      <a:pt x="848" y="423"/>
                    </a:lnTo>
                    <a:lnTo>
                      <a:pt x="844" y="476"/>
                    </a:lnTo>
                    <a:lnTo>
                      <a:pt x="835" y="527"/>
                    </a:lnTo>
                    <a:lnTo>
                      <a:pt x="819" y="575"/>
                    </a:lnTo>
                    <a:lnTo>
                      <a:pt x="798" y="621"/>
                    </a:lnTo>
                    <a:lnTo>
                      <a:pt x="772" y="665"/>
                    </a:lnTo>
                    <a:lnTo>
                      <a:pt x="740" y="703"/>
                    </a:lnTo>
                    <a:lnTo>
                      <a:pt x="705" y="739"/>
                    </a:lnTo>
                    <a:lnTo>
                      <a:pt x="666" y="770"/>
                    </a:lnTo>
                    <a:lnTo>
                      <a:pt x="623" y="797"/>
                    </a:lnTo>
                    <a:lnTo>
                      <a:pt x="577" y="817"/>
                    </a:lnTo>
                    <a:lnTo>
                      <a:pt x="528" y="833"/>
                    </a:lnTo>
                    <a:lnTo>
                      <a:pt x="477" y="843"/>
                    </a:lnTo>
                    <a:lnTo>
                      <a:pt x="424" y="846"/>
                    </a:lnTo>
                    <a:lnTo>
                      <a:pt x="370" y="843"/>
                    </a:lnTo>
                    <a:lnTo>
                      <a:pt x="320" y="833"/>
                    </a:lnTo>
                    <a:lnTo>
                      <a:pt x="271" y="817"/>
                    </a:lnTo>
                    <a:lnTo>
                      <a:pt x="225" y="797"/>
                    </a:lnTo>
                    <a:lnTo>
                      <a:pt x="181" y="770"/>
                    </a:lnTo>
                    <a:lnTo>
                      <a:pt x="143" y="739"/>
                    </a:lnTo>
                    <a:lnTo>
                      <a:pt x="107" y="703"/>
                    </a:lnTo>
                    <a:lnTo>
                      <a:pt x="76" y="665"/>
                    </a:lnTo>
                    <a:lnTo>
                      <a:pt x="49" y="621"/>
                    </a:lnTo>
                    <a:lnTo>
                      <a:pt x="29" y="575"/>
                    </a:lnTo>
                    <a:lnTo>
                      <a:pt x="13" y="527"/>
                    </a:lnTo>
                    <a:lnTo>
                      <a:pt x="3" y="476"/>
                    </a:lnTo>
                    <a:lnTo>
                      <a:pt x="0" y="423"/>
                    </a:lnTo>
                    <a:lnTo>
                      <a:pt x="3" y="370"/>
                    </a:lnTo>
                    <a:lnTo>
                      <a:pt x="13" y="319"/>
                    </a:lnTo>
                    <a:lnTo>
                      <a:pt x="29" y="271"/>
                    </a:lnTo>
                    <a:lnTo>
                      <a:pt x="49" y="225"/>
                    </a:lnTo>
                    <a:lnTo>
                      <a:pt x="76" y="181"/>
                    </a:lnTo>
                    <a:lnTo>
                      <a:pt x="107" y="142"/>
                    </a:lnTo>
                    <a:lnTo>
                      <a:pt x="143" y="107"/>
                    </a:lnTo>
                    <a:lnTo>
                      <a:pt x="181" y="76"/>
                    </a:lnTo>
                    <a:lnTo>
                      <a:pt x="225" y="49"/>
                    </a:lnTo>
                    <a:lnTo>
                      <a:pt x="271" y="29"/>
                    </a:lnTo>
                    <a:lnTo>
                      <a:pt x="320" y="13"/>
                    </a:lnTo>
                    <a:lnTo>
                      <a:pt x="370" y="3"/>
                    </a:lnTo>
                    <a:lnTo>
                      <a:pt x="424" y="0"/>
                    </a:lnTo>
                    <a:close/>
                  </a:path>
                </a:pathLst>
              </a:custGeom>
              <a:solidFill>
                <a:srgbClr val="000000"/>
              </a:soli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28" name="Freeform 70">
                <a:extLst>
                  <a:ext uri="{FF2B5EF4-FFF2-40B4-BE49-F238E27FC236}">
                    <a16:creationId xmlns:a16="http://schemas.microsoft.com/office/drawing/2014/main" id="{945473C9-FD73-E8E0-2BCD-48C3CB4A8C5F}"/>
                  </a:ext>
                </a:extLst>
              </p:cNvPr>
              <p:cNvSpPr/>
              <p:nvPr/>
            </p:nvSpPr>
            <p:spPr bwMode="auto">
              <a:xfrm>
                <a:off x="-411163" y="3667125"/>
                <a:ext cx="142875" cy="168275"/>
              </a:xfrm>
              <a:custGeom>
                <a:avLst/>
                <a:gdLst>
                  <a:gd name="T0" fmla="*/ 0 w 449"/>
                  <a:gd name="T1" fmla="*/ 0 h 529"/>
                  <a:gd name="T2" fmla="*/ 449 w 449"/>
                  <a:gd name="T3" fmla="*/ 0 h 529"/>
                  <a:gd name="T4" fmla="*/ 449 w 449"/>
                  <a:gd name="T5" fmla="*/ 305 h 529"/>
                  <a:gd name="T6" fmla="*/ 445 w 449"/>
                  <a:gd name="T7" fmla="*/ 345 h 529"/>
                  <a:gd name="T8" fmla="*/ 436 w 449"/>
                  <a:gd name="T9" fmla="*/ 383 h 529"/>
                  <a:gd name="T10" fmla="*/ 419 w 449"/>
                  <a:gd name="T11" fmla="*/ 418 h 529"/>
                  <a:gd name="T12" fmla="*/ 397 w 449"/>
                  <a:gd name="T13" fmla="*/ 449 h 529"/>
                  <a:gd name="T14" fmla="*/ 369 w 449"/>
                  <a:gd name="T15" fmla="*/ 476 h 529"/>
                  <a:gd name="T16" fmla="*/ 339 w 449"/>
                  <a:gd name="T17" fmla="*/ 499 h 529"/>
                  <a:gd name="T18" fmla="*/ 303 w 449"/>
                  <a:gd name="T19" fmla="*/ 515 h 529"/>
                  <a:gd name="T20" fmla="*/ 265 w 449"/>
                  <a:gd name="T21" fmla="*/ 525 h 529"/>
                  <a:gd name="T22" fmla="*/ 225 w 449"/>
                  <a:gd name="T23" fmla="*/ 529 h 529"/>
                  <a:gd name="T24" fmla="*/ 225 w 449"/>
                  <a:gd name="T25" fmla="*/ 529 h 529"/>
                  <a:gd name="T26" fmla="*/ 185 w 449"/>
                  <a:gd name="T27" fmla="*/ 525 h 529"/>
                  <a:gd name="T28" fmla="*/ 147 w 449"/>
                  <a:gd name="T29" fmla="*/ 515 h 529"/>
                  <a:gd name="T30" fmla="*/ 112 w 449"/>
                  <a:gd name="T31" fmla="*/ 499 h 529"/>
                  <a:gd name="T32" fmla="*/ 80 w 449"/>
                  <a:gd name="T33" fmla="*/ 477 h 529"/>
                  <a:gd name="T34" fmla="*/ 54 w 449"/>
                  <a:gd name="T35" fmla="*/ 449 h 529"/>
                  <a:gd name="T36" fmla="*/ 31 w 449"/>
                  <a:gd name="T37" fmla="*/ 418 h 529"/>
                  <a:gd name="T38" fmla="*/ 15 w 449"/>
                  <a:gd name="T39" fmla="*/ 384 h 529"/>
                  <a:gd name="T40" fmla="*/ 4 w 449"/>
                  <a:gd name="T41" fmla="*/ 345 h 529"/>
                  <a:gd name="T42" fmla="*/ 0 w 449"/>
                  <a:gd name="T43" fmla="*/ 305 h 529"/>
                  <a:gd name="T44" fmla="*/ 0 w 449"/>
                  <a:gd name="T4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9" h="529">
                    <a:moveTo>
                      <a:pt x="0" y="0"/>
                    </a:moveTo>
                    <a:lnTo>
                      <a:pt x="449" y="0"/>
                    </a:lnTo>
                    <a:lnTo>
                      <a:pt x="449" y="305"/>
                    </a:lnTo>
                    <a:lnTo>
                      <a:pt x="445" y="345"/>
                    </a:lnTo>
                    <a:lnTo>
                      <a:pt x="436" y="383"/>
                    </a:lnTo>
                    <a:lnTo>
                      <a:pt x="419" y="418"/>
                    </a:lnTo>
                    <a:lnTo>
                      <a:pt x="397" y="449"/>
                    </a:lnTo>
                    <a:lnTo>
                      <a:pt x="369" y="476"/>
                    </a:lnTo>
                    <a:lnTo>
                      <a:pt x="339" y="499"/>
                    </a:lnTo>
                    <a:lnTo>
                      <a:pt x="303" y="515"/>
                    </a:lnTo>
                    <a:lnTo>
                      <a:pt x="265" y="525"/>
                    </a:lnTo>
                    <a:lnTo>
                      <a:pt x="225" y="529"/>
                    </a:lnTo>
                    <a:lnTo>
                      <a:pt x="225" y="529"/>
                    </a:lnTo>
                    <a:lnTo>
                      <a:pt x="185" y="525"/>
                    </a:lnTo>
                    <a:lnTo>
                      <a:pt x="147" y="515"/>
                    </a:lnTo>
                    <a:lnTo>
                      <a:pt x="112" y="499"/>
                    </a:lnTo>
                    <a:lnTo>
                      <a:pt x="80" y="477"/>
                    </a:lnTo>
                    <a:lnTo>
                      <a:pt x="54" y="449"/>
                    </a:lnTo>
                    <a:lnTo>
                      <a:pt x="31" y="418"/>
                    </a:lnTo>
                    <a:lnTo>
                      <a:pt x="15" y="384"/>
                    </a:lnTo>
                    <a:lnTo>
                      <a:pt x="4" y="345"/>
                    </a:lnTo>
                    <a:lnTo>
                      <a:pt x="0" y="305"/>
                    </a:lnTo>
                    <a:lnTo>
                      <a:pt x="0" y="0"/>
                    </a:lnTo>
                    <a:close/>
                  </a:path>
                </a:pathLst>
              </a:custGeom>
              <a:solidFill>
                <a:srgbClr val="000000"/>
              </a:soli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29" name="Freeform 71">
                <a:extLst>
                  <a:ext uri="{FF2B5EF4-FFF2-40B4-BE49-F238E27FC236}">
                    <a16:creationId xmlns:a16="http://schemas.microsoft.com/office/drawing/2014/main" id="{0A30CCF5-7002-465C-38AF-5473B29C91AB}"/>
                  </a:ext>
                </a:extLst>
              </p:cNvPr>
              <p:cNvSpPr>
                <a:spLocks noEditPoints="1"/>
              </p:cNvSpPr>
              <p:nvPr/>
            </p:nvSpPr>
            <p:spPr bwMode="auto">
              <a:xfrm>
                <a:off x="-1206500" y="2849563"/>
                <a:ext cx="1133475" cy="985838"/>
              </a:xfrm>
              <a:custGeom>
                <a:avLst/>
                <a:gdLst>
                  <a:gd name="T0" fmla="*/ 2967 w 3570"/>
                  <a:gd name="T1" fmla="*/ 1562 h 3106"/>
                  <a:gd name="T2" fmla="*/ 2816 w 3570"/>
                  <a:gd name="T3" fmla="*/ 1513 h 3106"/>
                  <a:gd name="T4" fmla="*/ 2732 w 3570"/>
                  <a:gd name="T5" fmla="*/ 1583 h 3106"/>
                  <a:gd name="T6" fmla="*/ 3079 w 3570"/>
                  <a:gd name="T7" fmla="*/ 1519 h 3106"/>
                  <a:gd name="T8" fmla="*/ 575 w 3570"/>
                  <a:gd name="T9" fmla="*/ 0 h 3106"/>
                  <a:gd name="T10" fmla="*/ 675 w 3570"/>
                  <a:gd name="T11" fmla="*/ 13 h 3106"/>
                  <a:gd name="T12" fmla="*/ 742 w 3570"/>
                  <a:gd name="T13" fmla="*/ 39 h 3106"/>
                  <a:gd name="T14" fmla="*/ 878 w 3570"/>
                  <a:gd name="T15" fmla="*/ 140 h 3106"/>
                  <a:gd name="T16" fmla="*/ 968 w 3570"/>
                  <a:gd name="T17" fmla="*/ 331 h 3106"/>
                  <a:gd name="T18" fmla="*/ 995 w 3570"/>
                  <a:gd name="T19" fmla="*/ 496 h 3106"/>
                  <a:gd name="T20" fmla="*/ 1067 w 3570"/>
                  <a:gd name="T21" fmla="*/ 739 h 3106"/>
                  <a:gd name="T22" fmla="*/ 1217 w 3570"/>
                  <a:gd name="T23" fmla="*/ 851 h 3106"/>
                  <a:gd name="T24" fmla="*/ 1428 w 3570"/>
                  <a:gd name="T25" fmla="*/ 849 h 3106"/>
                  <a:gd name="T26" fmla="*/ 1663 w 3570"/>
                  <a:gd name="T27" fmla="*/ 815 h 3106"/>
                  <a:gd name="T28" fmla="*/ 1905 w 3570"/>
                  <a:gd name="T29" fmla="*/ 777 h 3106"/>
                  <a:gd name="T30" fmla="*/ 2022 w 3570"/>
                  <a:gd name="T31" fmla="*/ 687 h 3106"/>
                  <a:gd name="T32" fmla="*/ 2085 w 3570"/>
                  <a:gd name="T33" fmla="*/ 474 h 3106"/>
                  <a:gd name="T34" fmla="*/ 2109 w 3570"/>
                  <a:gd name="T35" fmla="*/ 331 h 3106"/>
                  <a:gd name="T36" fmla="*/ 2199 w 3570"/>
                  <a:gd name="T37" fmla="*/ 140 h 3106"/>
                  <a:gd name="T38" fmla="*/ 2336 w 3570"/>
                  <a:gd name="T39" fmla="*/ 39 h 3106"/>
                  <a:gd name="T40" fmla="*/ 2401 w 3570"/>
                  <a:gd name="T41" fmla="*/ 13 h 3106"/>
                  <a:gd name="T42" fmla="*/ 2502 w 3570"/>
                  <a:gd name="T43" fmla="*/ 0 h 3106"/>
                  <a:gd name="T44" fmla="*/ 2595 w 3570"/>
                  <a:gd name="T45" fmla="*/ 10 h 3106"/>
                  <a:gd name="T46" fmla="*/ 2750 w 3570"/>
                  <a:gd name="T47" fmla="*/ 105 h 3106"/>
                  <a:gd name="T48" fmla="*/ 2821 w 3570"/>
                  <a:gd name="T49" fmla="*/ 259 h 3106"/>
                  <a:gd name="T50" fmla="*/ 2848 w 3570"/>
                  <a:gd name="T51" fmla="*/ 368 h 3106"/>
                  <a:gd name="T52" fmla="*/ 2903 w 3570"/>
                  <a:gd name="T53" fmla="*/ 586 h 3106"/>
                  <a:gd name="T54" fmla="*/ 2971 w 3570"/>
                  <a:gd name="T55" fmla="*/ 855 h 3106"/>
                  <a:gd name="T56" fmla="*/ 3036 w 3570"/>
                  <a:gd name="T57" fmla="*/ 1116 h 3106"/>
                  <a:gd name="T58" fmla="*/ 3084 w 3570"/>
                  <a:gd name="T59" fmla="*/ 1309 h 3106"/>
                  <a:gd name="T60" fmla="*/ 3099 w 3570"/>
                  <a:gd name="T61" fmla="*/ 1411 h 3106"/>
                  <a:gd name="T62" fmla="*/ 3230 w 3570"/>
                  <a:gd name="T63" fmla="*/ 1516 h 3106"/>
                  <a:gd name="T64" fmla="*/ 2302 w 3570"/>
                  <a:gd name="T65" fmla="*/ 2516 h 3106"/>
                  <a:gd name="T66" fmla="*/ 2659 w 3570"/>
                  <a:gd name="T67" fmla="*/ 1488 h 3106"/>
                  <a:gd name="T68" fmla="*/ 2760 w 3570"/>
                  <a:gd name="T69" fmla="*/ 1361 h 3106"/>
                  <a:gd name="T70" fmla="*/ 2690 w 3570"/>
                  <a:gd name="T71" fmla="*/ 1088 h 3106"/>
                  <a:gd name="T72" fmla="*/ 2612 w 3570"/>
                  <a:gd name="T73" fmla="*/ 833 h 3106"/>
                  <a:gd name="T74" fmla="*/ 2559 w 3570"/>
                  <a:gd name="T75" fmla="*/ 676 h 3106"/>
                  <a:gd name="T76" fmla="*/ 2508 w 3570"/>
                  <a:gd name="T77" fmla="*/ 624 h 3106"/>
                  <a:gd name="T78" fmla="*/ 2497 w 3570"/>
                  <a:gd name="T79" fmla="*/ 679 h 3106"/>
                  <a:gd name="T80" fmla="*/ 2599 w 3570"/>
                  <a:gd name="T81" fmla="*/ 964 h 3106"/>
                  <a:gd name="T82" fmla="*/ 2707 w 3570"/>
                  <a:gd name="T83" fmla="*/ 1384 h 3106"/>
                  <a:gd name="T84" fmla="*/ 2576 w 3570"/>
                  <a:gd name="T85" fmla="*/ 1534 h 3106"/>
                  <a:gd name="T86" fmla="*/ 2358 w 3570"/>
                  <a:gd name="T87" fmla="*/ 1439 h 3106"/>
                  <a:gd name="T88" fmla="*/ 2195 w 3570"/>
                  <a:gd name="T89" fmla="*/ 989 h 3106"/>
                  <a:gd name="T90" fmla="*/ 1959 w 3570"/>
                  <a:gd name="T91" fmla="*/ 1104 h 3106"/>
                  <a:gd name="T92" fmla="*/ 1667 w 3570"/>
                  <a:gd name="T93" fmla="*/ 1168 h 3106"/>
                  <a:gd name="T94" fmla="*/ 1554 w 3570"/>
                  <a:gd name="T95" fmla="*/ 1248 h 3106"/>
                  <a:gd name="T96" fmla="*/ 1250 w 3570"/>
                  <a:gd name="T97" fmla="*/ 1202 h 3106"/>
                  <a:gd name="T98" fmla="*/ 956 w 3570"/>
                  <a:gd name="T99" fmla="*/ 1085 h 3106"/>
                  <a:gd name="T100" fmla="*/ 755 w 3570"/>
                  <a:gd name="T101" fmla="*/ 1370 h 3106"/>
                  <a:gd name="T102" fmla="*/ 639 w 3570"/>
                  <a:gd name="T103" fmla="*/ 1516 h 3106"/>
                  <a:gd name="T104" fmla="*/ 558 w 3570"/>
                  <a:gd name="T105" fmla="*/ 2960 h 3106"/>
                  <a:gd name="T106" fmla="*/ 425 w 3570"/>
                  <a:gd name="T107" fmla="*/ 3092 h 3106"/>
                  <a:gd name="T108" fmla="*/ 234 w 3570"/>
                  <a:gd name="T109" fmla="*/ 3076 h 3106"/>
                  <a:gd name="T110" fmla="*/ 126 w 3570"/>
                  <a:gd name="T111" fmla="*/ 2922 h 3106"/>
                  <a:gd name="T112" fmla="*/ 41 w 3570"/>
                  <a:gd name="T113" fmla="*/ 1376 h 3106"/>
                  <a:gd name="T114" fmla="*/ 6 w 3570"/>
                  <a:gd name="T115" fmla="*/ 1168 h 3106"/>
                  <a:gd name="T116" fmla="*/ 279 w 3570"/>
                  <a:gd name="T117" fmla="*/ 115 h 3106"/>
                  <a:gd name="T118" fmla="*/ 446 w 3570"/>
                  <a:gd name="T119" fmla="*/ 18 h 3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70" h="3106">
                    <a:moveTo>
                      <a:pt x="3057" y="1513"/>
                    </a:moveTo>
                    <a:lnTo>
                      <a:pt x="3038" y="1529"/>
                    </a:lnTo>
                    <a:lnTo>
                      <a:pt x="3017" y="1544"/>
                    </a:lnTo>
                    <a:lnTo>
                      <a:pt x="2993" y="1555"/>
                    </a:lnTo>
                    <a:lnTo>
                      <a:pt x="2967" y="1562"/>
                    </a:lnTo>
                    <a:lnTo>
                      <a:pt x="2936" y="1566"/>
                    </a:lnTo>
                    <a:lnTo>
                      <a:pt x="2902" y="1562"/>
                    </a:lnTo>
                    <a:lnTo>
                      <a:pt x="2869" y="1551"/>
                    </a:lnTo>
                    <a:lnTo>
                      <a:pt x="2840" y="1534"/>
                    </a:lnTo>
                    <a:lnTo>
                      <a:pt x="2816" y="1513"/>
                    </a:lnTo>
                    <a:lnTo>
                      <a:pt x="2793" y="1519"/>
                    </a:lnTo>
                    <a:lnTo>
                      <a:pt x="2773" y="1529"/>
                    </a:lnTo>
                    <a:lnTo>
                      <a:pt x="2756" y="1544"/>
                    </a:lnTo>
                    <a:lnTo>
                      <a:pt x="2742" y="1562"/>
                    </a:lnTo>
                    <a:lnTo>
                      <a:pt x="2732" y="1583"/>
                    </a:lnTo>
                    <a:lnTo>
                      <a:pt x="3139" y="1583"/>
                    </a:lnTo>
                    <a:lnTo>
                      <a:pt x="3130" y="1562"/>
                    </a:lnTo>
                    <a:lnTo>
                      <a:pt x="3116" y="1544"/>
                    </a:lnTo>
                    <a:lnTo>
                      <a:pt x="3098" y="1529"/>
                    </a:lnTo>
                    <a:lnTo>
                      <a:pt x="3079" y="1519"/>
                    </a:lnTo>
                    <a:lnTo>
                      <a:pt x="3057" y="1513"/>
                    </a:lnTo>
                    <a:close/>
                    <a:moveTo>
                      <a:pt x="559" y="0"/>
                    </a:moveTo>
                    <a:lnTo>
                      <a:pt x="560" y="0"/>
                    </a:lnTo>
                    <a:lnTo>
                      <a:pt x="564" y="0"/>
                    </a:lnTo>
                    <a:lnTo>
                      <a:pt x="575" y="0"/>
                    </a:lnTo>
                    <a:lnTo>
                      <a:pt x="592" y="1"/>
                    </a:lnTo>
                    <a:lnTo>
                      <a:pt x="611" y="2"/>
                    </a:lnTo>
                    <a:lnTo>
                      <a:pt x="634" y="5"/>
                    </a:lnTo>
                    <a:lnTo>
                      <a:pt x="656" y="8"/>
                    </a:lnTo>
                    <a:lnTo>
                      <a:pt x="675" y="13"/>
                    </a:lnTo>
                    <a:lnTo>
                      <a:pt x="695" y="18"/>
                    </a:lnTo>
                    <a:lnTo>
                      <a:pt x="710" y="24"/>
                    </a:lnTo>
                    <a:lnTo>
                      <a:pt x="724" y="30"/>
                    </a:lnTo>
                    <a:lnTo>
                      <a:pt x="735" y="35"/>
                    </a:lnTo>
                    <a:lnTo>
                      <a:pt x="742" y="39"/>
                    </a:lnTo>
                    <a:lnTo>
                      <a:pt x="744" y="40"/>
                    </a:lnTo>
                    <a:lnTo>
                      <a:pt x="779" y="59"/>
                    </a:lnTo>
                    <a:lnTo>
                      <a:pt x="815" y="82"/>
                    </a:lnTo>
                    <a:lnTo>
                      <a:pt x="847" y="110"/>
                    </a:lnTo>
                    <a:lnTo>
                      <a:pt x="878" y="140"/>
                    </a:lnTo>
                    <a:lnTo>
                      <a:pt x="905" y="173"/>
                    </a:lnTo>
                    <a:lnTo>
                      <a:pt x="928" y="209"/>
                    </a:lnTo>
                    <a:lnTo>
                      <a:pt x="947" y="248"/>
                    </a:lnTo>
                    <a:lnTo>
                      <a:pt x="961" y="289"/>
                    </a:lnTo>
                    <a:lnTo>
                      <a:pt x="968" y="331"/>
                    </a:lnTo>
                    <a:lnTo>
                      <a:pt x="970" y="337"/>
                    </a:lnTo>
                    <a:lnTo>
                      <a:pt x="972" y="345"/>
                    </a:lnTo>
                    <a:lnTo>
                      <a:pt x="973" y="351"/>
                    </a:lnTo>
                    <a:lnTo>
                      <a:pt x="984" y="427"/>
                    </a:lnTo>
                    <a:lnTo>
                      <a:pt x="995" y="496"/>
                    </a:lnTo>
                    <a:lnTo>
                      <a:pt x="1006" y="557"/>
                    </a:lnTo>
                    <a:lnTo>
                      <a:pt x="1018" y="613"/>
                    </a:lnTo>
                    <a:lnTo>
                      <a:pt x="1033" y="661"/>
                    </a:lnTo>
                    <a:lnTo>
                      <a:pt x="1048" y="704"/>
                    </a:lnTo>
                    <a:lnTo>
                      <a:pt x="1067" y="739"/>
                    </a:lnTo>
                    <a:lnTo>
                      <a:pt x="1088" y="769"/>
                    </a:lnTo>
                    <a:lnTo>
                      <a:pt x="1112" y="792"/>
                    </a:lnTo>
                    <a:lnTo>
                      <a:pt x="1141" y="814"/>
                    </a:lnTo>
                    <a:lnTo>
                      <a:pt x="1176" y="833"/>
                    </a:lnTo>
                    <a:lnTo>
                      <a:pt x="1217" y="851"/>
                    </a:lnTo>
                    <a:lnTo>
                      <a:pt x="1265" y="867"/>
                    </a:lnTo>
                    <a:lnTo>
                      <a:pt x="1320" y="883"/>
                    </a:lnTo>
                    <a:lnTo>
                      <a:pt x="1383" y="896"/>
                    </a:lnTo>
                    <a:lnTo>
                      <a:pt x="1402" y="870"/>
                    </a:lnTo>
                    <a:lnTo>
                      <a:pt x="1428" y="849"/>
                    </a:lnTo>
                    <a:lnTo>
                      <a:pt x="1456" y="832"/>
                    </a:lnTo>
                    <a:lnTo>
                      <a:pt x="1488" y="821"/>
                    </a:lnTo>
                    <a:lnTo>
                      <a:pt x="1522" y="817"/>
                    </a:lnTo>
                    <a:lnTo>
                      <a:pt x="1596" y="817"/>
                    </a:lnTo>
                    <a:lnTo>
                      <a:pt x="1663" y="815"/>
                    </a:lnTo>
                    <a:lnTo>
                      <a:pt x="1724" y="810"/>
                    </a:lnTo>
                    <a:lnTo>
                      <a:pt x="1778" y="805"/>
                    </a:lnTo>
                    <a:lnTo>
                      <a:pt x="1827" y="798"/>
                    </a:lnTo>
                    <a:lnTo>
                      <a:pt x="1869" y="788"/>
                    </a:lnTo>
                    <a:lnTo>
                      <a:pt x="1905" y="777"/>
                    </a:lnTo>
                    <a:lnTo>
                      <a:pt x="1937" y="765"/>
                    </a:lnTo>
                    <a:lnTo>
                      <a:pt x="1964" y="751"/>
                    </a:lnTo>
                    <a:lnTo>
                      <a:pt x="1985" y="734"/>
                    </a:lnTo>
                    <a:lnTo>
                      <a:pt x="2005" y="713"/>
                    </a:lnTo>
                    <a:lnTo>
                      <a:pt x="2022" y="687"/>
                    </a:lnTo>
                    <a:lnTo>
                      <a:pt x="2038" y="654"/>
                    </a:lnTo>
                    <a:lnTo>
                      <a:pt x="2051" y="618"/>
                    </a:lnTo>
                    <a:lnTo>
                      <a:pt x="2063" y="574"/>
                    </a:lnTo>
                    <a:lnTo>
                      <a:pt x="2074" y="527"/>
                    </a:lnTo>
                    <a:lnTo>
                      <a:pt x="2085" y="474"/>
                    </a:lnTo>
                    <a:lnTo>
                      <a:pt x="2095" y="415"/>
                    </a:lnTo>
                    <a:lnTo>
                      <a:pt x="2104" y="351"/>
                    </a:lnTo>
                    <a:lnTo>
                      <a:pt x="2105" y="345"/>
                    </a:lnTo>
                    <a:lnTo>
                      <a:pt x="2107" y="337"/>
                    </a:lnTo>
                    <a:lnTo>
                      <a:pt x="2109" y="331"/>
                    </a:lnTo>
                    <a:lnTo>
                      <a:pt x="2116" y="289"/>
                    </a:lnTo>
                    <a:lnTo>
                      <a:pt x="2130" y="248"/>
                    </a:lnTo>
                    <a:lnTo>
                      <a:pt x="2149" y="209"/>
                    </a:lnTo>
                    <a:lnTo>
                      <a:pt x="2172" y="173"/>
                    </a:lnTo>
                    <a:lnTo>
                      <a:pt x="2199" y="140"/>
                    </a:lnTo>
                    <a:lnTo>
                      <a:pt x="2230" y="110"/>
                    </a:lnTo>
                    <a:lnTo>
                      <a:pt x="2263" y="82"/>
                    </a:lnTo>
                    <a:lnTo>
                      <a:pt x="2297" y="59"/>
                    </a:lnTo>
                    <a:lnTo>
                      <a:pt x="2333" y="40"/>
                    </a:lnTo>
                    <a:lnTo>
                      <a:pt x="2336" y="39"/>
                    </a:lnTo>
                    <a:lnTo>
                      <a:pt x="2342" y="35"/>
                    </a:lnTo>
                    <a:lnTo>
                      <a:pt x="2353" y="30"/>
                    </a:lnTo>
                    <a:lnTo>
                      <a:pt x="2366" y="24"/>
                    </a:lnTo>
                    <a:lnTo>
                      <a:pt x="2383" y="18"/>
                    </a:lnTo>
                    <a:lnTo>
                      <a:pt x="2401" y="13"/>
                    </a:lnTo>
                    <a:lnTo>
                      <a:pt x="2421" y="8"/>
                    </a:lnTo>
                    <a:lnTo>
                      <a:pt x="2444" y="5"/>
                    </a:lnTo>
                    <a:lnTo>
                      <a:pt x="2465" y="2"/>
                    </a:lnTo>
                    <a:lnTo>
                      <a:pt x="2486" y="1"/>
                    </a:lnTo>
                    <a:lnTo>
                      <a:pt x="2502" y="0"/>
                    </a:lnTo>
                    <a:lnTo>
                      <a:pt x="2513" y="0"/>
                    </a:lnTo>
                    <a:lnTo>
                      <a:pt x="2516" y="0"/>
                    </a:lnTo>
                    <a:lnTo>
                      <a:pt x="2518" y="0"/>
                    </a:lnTo>
                    <a:lnTo>
                      <a:pt x="2558" y="2"/>
                    </a:lnTo>
                    <a:lnTo>
                      <a:pt x="2595" y="10"/>
                    </a:lnTo>
                    <a:lnTo>
                      <a:pt x="2630" y="21"/>
                    </a:lnTo>
                    <a:lnTo>
                      <a:pt x="2664" y="35"/>
                    </a:lnTo>
                    <a:lnTo>
                      <a:pt x="2696" y="54"/>
                    </a:lnTo>
                    <a:lnTo>
                      <a:pt x="2724" y="77"/>
                    </a:lnTo>
                    <a:lnTo>
                      <a:pt x="2750" y="105"/>
                    </a:lnTo>
                    <a:lnTo>
                      <a:pt x="2772" y="135"/>
                    </a:lnTo>
                    <a:lnTo>
                      <a:pt x="2792" y="172"/>
                    </a:lnTo>
                    <a:lnTo>
                      <a:pt x="2807" y="212"/>
                    </a:lnTo>
                    <a:lnTo>
                      <a:pt x="2819" y="255"/>
                    </a:lnTo>
                    <a:lnTo>
                      <a:pt x="2821" y="259"/>
                    </a:lnTo>
                    <a:lnTo>
                      <a:pt x="2823" y="270"/>
                    </a:lnTo>
                    <a:lnTo>
                      <a:pt x="2827" y="285"/>
                    </a:lnTo>
                    <a:lnTo>
                      <a:pt x="2833" y="308"/>
                    </a:lnTo>
                    <a:lnTo>
                      <a:pt x="2840" y="336"/>
                    </a:lnTo>
                    <a:lnTo>
                      <a:pt x="2848" y="368"/>
                    </a:lnTo>
                    <a:lnTo>
                      <a:pt x="2857" y="405"/>
                    </a:lnTo>
                    <a:lnTo>
                      <a:pt x="2868" y="445"/>
                    </a:lnTo>
                    <a:lnTo>
                      <a:pt x="2879" y="490"/>
                    </a:lnTo>
                    <a:lnTo>
                      <a:pt x="2891" y="537"/>
                    </a:lnTo>
                    <a:lnTo>
                      <a:pt x="2903" y="586"/>
                    </a:lnTo>
                    <a:lnTo>
                      <a:pt x="2916" y="637"/>
                    </a:lnTo>
                    <a:lnTo>
                      <a:pt x="2930" y="690"/>
                    </a:lnTo>
                    <a:lnTo>
                      <a:pt x="2944" y="745"/>
                    </a:lnTo>
                    <a:lnTo>
                      <a:pt x="2958" y="800"/>
                    </a:lnTo>
                    <a:lnTo>
                      <a:pt x="2971" y="855"/>
                    </a:lnTo>
                    <a:lnTo>
                      <a:pt x="2985" y="909"/>
                    </a:lnTo>
                    <a:lnTo>
                      <a:pt x="2999" y="964"/>
                    </a:lnTo>
                    <a:lnTo>
                      <a:pt x="3012" y="1016"/>
                    </a:lnTo>
                    <a:lnTo>
                      <a:pt x="3024" y="1068"/>
                    </a:lnTo>
                    <a:lnTo>
                      <a:pt x="3036" y="1116"/>
                    </a:lnTo>
                    <a:lnTo>
                      <a:pt x="3048" y="1162"/>
                    </a:lnTo>
                    <a:lnTo>
                      <a:pt x="3058" y="1204"/>
                    </a:lnTo>
                    <a:lnTo>
                      <a:pt x="3068" y="1244"/>
                    </a:lnTo>
                    <a:lnTo>
                      <a:pt x="3076" y="1279"/>
                    </a:lnTo>
                    <a:lnTo>
                      <a:pt x="3084" y="1309"/>
                    </a:lnTo>
                    <a:lnTo>
                      <a:pt x="3090" y="1336"/>
                    </a:lnTo>
                    <a:lnTo>
                      <a:pt x="3095" y="1355"/>
                    </a:lnTo>
                    <a:lnTo>
                      <a:pt x="3098" y="1370"/>
                    </a:lnTo>
                    <a:lnTo>
                      <a:pt x="3101" y="1390"/>
                    </a:lnTo>
                    <a:lnTo>
                      <a:pt x="3099" y="1411"/>
                    </a:lnTo>
                    <a:lnTo>
                      <a:pt x="3132" y="1423"/>
                    </a:lnTo>
                    <a:lnTo>
                      <a:pt x="3162" y="1441"/>
                    </a:lnTo>
                    <a:lnTo>
                      <a:pt x="3189" y="1463"/>
                    </a:lnTo>
                    <a:lnTo>
                      <a:pt x="3212" y="1488"/>
                    </a:lnTo>
                    <a:lnTo>
                      <a:pt x="3230" y="1516"/>
                    </a:lnTo>
                    <a:lnTo>
                      <a:pt x="3244" y="1549"/>
                    </a:lnTo>
                    <a:lnTo>
                      <a:pt x="3253" y="1583"/>
                    </a:lnTo>
                    <a:lnTo>
                      <a:pt x="3570" y="1583"/>
                    </a:lnTo>
                    <a:lnTo>
                      <a:pt x="3570" y="2516"/>
                    </a:lnTo>
                    <a:lnTo>
                      <a:pt x="2302" y="2516"/>
                    </a:lnTo>
                    <a:lnTo>
                      <a:pt x="2302" y="1583"/>
                    </a:lnTo>
                    <a:lnTo>
                      <a:pt x="2619" y="1583"/>
                    </a:lnTo>
                    <a:lnTo>
                      <a:pt x="2628" y="1549"/>
                    </a:lnTo>
                    <a:lnTo>
                      <a:pt x="2641" y="1517"/>
                    </a:lnTo>
                    <a:lnTo>
                      <a:pt x="2659" y="1488"/>
                    </a:lnTo>
                    <a:lnTo>
                      <a:pt x="2682" y="1463"/>
                    </a:lnTo>
                    <a:lnTo>
                      <a:pt x="2709" y="1441"/>
                    </a:lnTo>
                    <a:lnTo>
                      <a:pt x="2738" y="1424"/>
                    </a:lnTo>
                    <a:lnTo>
                      <a:pt x="2770" y="1412"/>
                    </a:lnTo>
                    <a:lnTo>
                      <a:pt x="2760" y="1361"/>
                    </a:lnTo>
                    <a:lnTo>
                      <a:pt x="2748" y="1309"/>
                    </a:lnTo>
                    <a:lnTo>
                      <a:pt x="2735" y="1256"/>
                    </a:lnTo>
                    <a:lnTo>
                      <a:pt x="2720" y="1201"/>
                    </a:lnTo>
                    <a:lnTo>
                      <a:pt x="2705" y="1144"/>
                    </a:lnTo>
                    <a:lnTo>
                      <a:pt x="2690" y="1088"/>
                    </a:lnTo>
                    <a:lnTo>
                      <a:pt x="2674" y="1034"/>
                    </a:lnTo>
                    <a:lnTo>
                      <a:pt x="2658" y="979"/>
                    </a:lnTo>
                    <a:lnTo>
                      <a:pt x="2642" y="927"/>
                    </a:lnTo>
                    <a:lnTo>
                      <a:pt x="2627" y="879"/>
                    </a:lnTo>
                    <a:lnTo>
                      <a:pt x="2612" y="833"/>
                    </a:lnTo>
                    <a:lnTo>
                      <a:pt x="2599" y="791"/>
                    </a:lnTo>
                    <a:lnTo>
                      <a:pt x="2587" y="753"/>
                    </a:lnTo>
                    <a:lnTo>
                      <a:pt x="2576" y="722"/>
                    </a:lnTo>
                    <a:lnTo>
                      <a:pt x="2566" y="695"/>
                    </a:lnTo>
                    <a:lnTo>
                      <a:pt x="2559" y="676"/>
                    </a:lnTo>
                    <a:lnTo>
                      <a:pt x="2549" y="654"/>
                    </a:lnTo>
                    <a:lnTo>
                      <a:pt x="2538" y="640"/>
                    </a:lnTo>
                    <a:lnTo>
                      <a:pt x="2527" y="629"/>
                    </a:lnTo>
                    <a:lnTo>
                      <a:pt x="2516" y="624"/>
                    </a:lnTo>
                    <a:lnTo>
                      <a:pt x="2508" y="624"/>
                    </a:lnTo>
                    <a:lnTo>
                      <a:pt x="2499" y="627"/>
                    </a:lnTo>
                    <a:lnTo>
                      <a:pt x="2495" y="635"/>
                    </a:lnTo>
                    <a:lnTo>
                      <a:pt x="2491" y="647"/>
                    </a:lnTo>
                    <a:lnTo>
                      <a:pt x="2492" y="661"/>
                    </a:lnTo>
                    <a:lnTo>
                      <a:pt x="2497" y="679"/>
                    </a:lnTo>
                    <a:lnTo>
                      <a:pt x="2507" y="701"/>
                    </a:lnTo>
                    <a:lnTo>
                      <a:pt x="2530" y="757"/>
                    </a:lnTo>
                    <a:lnTo>
                      <a:pt x="2553" y="821"/>
                    </a:lnTo>
                    <a:lnTo>
                      <a:pt x="2576" y="890"/>
                    </a:lnTo>
                    <a:lnTo>
                      <a:pt x="2599" y="964"/>
                    </a:lnTo>
                    <a:lnTo>
                      <a:pt x="2622" y="1042"/>
                    </a:lnTo>
                    <a:lnTo>
                      <a:pt x="2645" y="1124"/>
                    </a:lnTo>
                    <a:lnTo>
                      <a:pt x="2667" y="1209"/>
                    </a:lnTo>
                    <a:lnTo>
                      <a:pt x="2687" y="1296"/>
                    </a:lnTo>
                    <a:lnTo>
                      <a:pt x="2707" y="1384"/>
                    </a:lnTo>
                    <a:lnTo>
                      <a:pt x="2672" y="1406"/>
                    </a:lnTo>
                    <a:lnTo>
                      <a:pt x="2641" y="1433"/>
                    </a:lnTo>
                    <a:lnTo>
                      <a:pt x="2615" y="1463"/>
                    </a:lnTo>
                    <a:lnTo>
                      <a:pt x="2593" y="1497"/>
                    </a:lnTo>
                    <a:lnTo>
                      <a:pt x="2576" y="1534"/>
                    </a:lnTo>
                    <a:lnTo>
                      <a:pt x="2469" y="1534"/>
                    </a:lnTo>
                    <a:lnTo>
                      <a:pt x="2438" y="1515"/>
                    </a:lnTo>
                    <a:lnTo>
                      <a:pt x="2407" y="1493"/>
                    </a:lnTo>
                    <a:lnTo>
                      <a:pt x="2381" y="1468"/>
                    </a:lnTo>
                    <a:lnTo>
                      <a:pt x="2358" y="1439"/>
                    </a:lnTo>
                    <a:lnTo>
                      <a:pt x="2337" y="1406"/>
                    </a:lnTo>
                    <a:lnTo>
                      <a:pt x="2321" y="1370"/>
                    </a:lnTo>
                    <a:lnTo>
                      <a:pt x="2309" y="1331"/>
                    </a:lnTo>
                    <a:lnTo>
                      <a:pt x="2229" y="956"/>
                    </a:lnTo>
                    <a:lnTo>
                      <a:pt x="2195" y="989"/>
                    </a:lnTo>
                    <a:lnTo>
                      <a:pt x="2156" y="1019"/>
                    </a:lnTo>
                    <a:lnTo>
                      <a:pt x="2114" y="1045"/>
                    </a:lnTo>
                    <a:lnTo>
                      <a:pt x="2067" y="1068"/>
                    </a:lnTo>
                    <a:lnTo>
                      <a:pt x="2015" y="1087"/>
                    </a:lnTo>
                    <a:lnTo>
                      <a:pt x="1959" y="1104"/>
                    </a:lnTo>
                    <a:lnTo>
                      <a:pt x="1897" y="1117"/>
                    </a:lnTo>
                    <a:lnTo>
                      <a:pt x="1830" y="1128"/>
                    </a:lnTo>
                    <a:lnTo>
                      <a:pt x="1758" y="1136"/>
                    </a:lnTo>
                    <a:lnTo>
                      <a:pt x="1679" y="1143"/>
                    </a:lnTo>
                    <a:lnTo>
                      <a:pt x="1667" y="1168"/>
                    </a:lnTo>
                    <a:lnTo>
                      <a:pt x="1650" y="1192"/>
                    </a:lnTo>
                    <a:lnTo>
                      <a:pt x="1630" y="1211"/>
                    </a:lnTo>
                    <a:lnTo>
                      <a:pt x="1607" y="1228"/>
                    </a:lnTo>
                    <a:lnTo>
                      <a:pt x="1582" y="1240"/>
                    </a:lnTo>
                    <a:lnTo>
                      <a:pt x="1554" y="1248"/>
                    </a:lnTo>
                    <a:lnTo>
                      <a:pt x="1525" y="1250"/>
                    </a:lnTo>
                    <a:lnTo>
                      <a:pt x="1502" y="1249"/>
                    </a:lnTo>
                    <a:lnTo>
                      <a:pt x="1411" y="1234"/>
                    </a:lnTo>
                    <a:lnTo>
                      <a:pt x="1327" y="1220"/>
                    </a:lnTo>
                    <a:lnTo>
                      <a:pt x="1250" y="1202"/>
                    </a:lnTo>
                    <a:lnTo>
                      <a:pt x="1179" y="1184"/>
                    </a:lnTo>
                    <a:lnTo>
                      <a:pt x="1115" y="1162"/>
                    </a:lnTo>
                    <a:lnTo>
                      <a:pt x="1057" y="1139"/>
                    </a:lnTo>
                    <a:lnTo>
                      <a:pt x="1004" y="1114"/>
                    </a:lnTo>
                    <a:lnTo>
                      <a:pt x="956" y="1085"/>
                    </a:lnTo>
                    <a:lnTo>
                      <a:pt x="914" y="1054"/>
                    </a:lnTo>
                    <a:lnTo>
                      <a:pt x="875" y="1022"/>
                    </a:lnTo>
                    <a:lnTo>
                      <a:pt x="841" y="985"/>
                    </a:lnTo>
                    <a:lnTo>
                      <a:pt x="767" y="1330"/>
                    </a:lnTo>
                    <a:lnTo>
                      <a:pt x="755" y="1370"/>
                    </a:lnTo>
                    <a:lnTo>
                      <a:pt x="739" y="1406"/>
                    </a:lnTo>
                    <a:lnTo>
                      <a:pt x="719" y="1439"/>
                    </a:lnTo>
                    <a:lnTo>
                      <a:pt x="696" y="1468"/>
                    </a:lnTo>
                    <a:lnTo>
                      <a:pt x="668" y="1493"/>
                    </a:lnTo>
                    <a:lnTo>
                      <a:pt x="639" y="1516"/>
                    </a:lnTo>
                    <a:lnTo>
                      <a:pt x="606" y="1534"/>
                    </a:lnTo>
                    <a:lnTo>
                      <a:pt x="572" y="1550"/>
                    </a:lnTo>
                    <a:lnTo>
                      <a:pt x="571" y="2882"/>
                    </a:lnTo>
                    <a:lnTo>
                      <a:pt x="567" y="2922"/>
                    </a:lnTo>
                    <a:lnTo>
                      <a:pt x="558" y="2960"/>
                    </a:lnTo>
                    <a:lnTo>
                      <a:pt x="541" y="2995"/>
                    </a:lnTo>
                    <a:lnTo>
                      <a:pt x="519" y="3026"/>
                    </a:lnTo>
                    <a:lnTo>
                      <a:pt x="491" y="3053"/>
                    </a:lnTo>
                    <a:lnTo>
                      <a:pt x="461" y="3076"/>
                    </a:lnTo>
                    <a:lnTo>
                      <a:pt x="425" y="3092"/>
                    </a:lnTo>
                    <a:lnTo>
                      <a:pt x="387" y="3102"/>
                    </a:lnTo>
                    <a:lnTo>
                      <a:pt x="347" y="3106"/>
                    </a:lnTo>
                    <a:lnTo>
                      <a:pt x="307" y="3102"/>
                    </a:lnTo>
                    <a:lnTo>
                      <a:pt x="269" y="3092"/>
                    </a:lnTo>
                    <a:lnTo>
                      <a:pt x="234" y="3076"/>
                    </a:lnTo>
                    <a:lnTo>
                      <a:pt x="202" y="3053"/>
                    </a:lnTo>
                    <a:lnTo>
                      <a:pt x="176" y="3026"/>
                    </a:lnTo>
                    <a:lnTo>
                      <a:pt x="153" y="2995"/>
                    </a:lnTo>
                    <a:lnTo>
                      <a:pt x="137" y="2960"/>
                    </a:lnTo>
                    <a:lnTo>
                      <a:pt x="126" y="2922"/>
                    </a:lnTo>
                    <a:lnTo>
                      <a:pt x="122" y="2882"/>
                    </a:lnTo>
                    <a:lnTo>
                      <a:pt x="124" y="1474"/>
                    </a:lnTo>
                    <a:lnTo>
                      <a:pt x="92" y="1444"/>
                    </a:lnTo>
                    <a:lnTo>
                      <a:pt x="64" y="1411"/>
                    </a:lnTo>
                    <a:lnTo>
                      <a:pt x="41" y="1376"/>
                    </a:lnTo>
                    <a:lnTo>
                      <a:pt x="22" y="1338"/>
                    </a:lnTo>
                    <a:lnTo>
                      <a:pt x="8" y="1299"/>
                    </a:lnTo>
                    <a:lnTo>
                      <a:pt x="1" y="1256"/>
                    </a:lnTo>
                    <a:lnTo>
                      <a:pt x="0" y="1213"/>
                    </a:lnTo>
                    <a:lnTo>
                      <a:pt x="6" y="1168"/>
                    </a:lnTo>
                    <a:lnTo>
                      <a:pt x="202" y="255"/>
                    </a:lnTo>
                    <a:lnTo>
                      <a:pt x="215" y="215"/>
                    </a:lnTo>
                    <a:lnTo>
                      <a:pt x="232" y="178"/>
                    </a:lnTo>
                    <a:lnTo>
                      <a:pt x="253" y="144"/>
                    </a:lnTo>
                    <a:lnTo>
                      <a:pt x="279" y="115"/>
                    </a:lnTo>
                    <a:lnTo>
                      <a:pt x="308" y="88"/>
                    </a:lnTo>
                    <a:lnTo>
                      <a:pt x="339" y="65"/>
                    </a:lnTo>
                    <a:lnTo>
                      <a:pt x="373" y="46"/>
                    </a:lnTo>
                    <a:lnTo>
                      <a:pt x="410" y="30"/>
                    </a:lnTo>
                    <a:lnTo>
                      <a:pt x="446" y="18"/>
                    </a:lnTo>
                    <a:lnTo>
                      <a:pt x="484" y="8"/>
                    </a:lnTo>
                    <a:lnTo>
                      <a:pt x="521" y="2"/>
                    </a:lnTo>
                    <a:lnTo>
                      <a:pt x="559" y="0"/>
                    </a:lnTo>
                    <a:close/>
                  </a:path>
                </a:pathLst>
              </a:custGeom>
              <a:solidFill>
                <a:srgbClr val="000000"/>
              </a:soli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grpSp>
        <p:sp>
          <p:nvSpPr>
            <p:cNvPr id="25" name="Freeform 102">
              <a:extLst>
                <a:ext uri="{FF2B5EF4-FFF2-40B4-BE49-F238E27FC236}">
                  <a16:creationId xmlns:a16="http://schemas.microsoft.com/office/drawing/2014/main" id="{73939355-6AB8-91D6-522C-EDBCE403B9EA}"/>
                </a:ext>
              </a:extLst>
            </p:cNvPr>
            <p:cNvSpPr>
              <a:spLocks noEditPoints="1"/>
            </p:cNvSpPr>
            <p:nvPr/>
          </p:nvSpPr>
          <p:spPr bwMode="auto">
            <a:xfrm>
              <a:off x="6832388" y="2203915"/>
              <a:ext cx="420849" cy="473373"/>
            </a:xfrm>
            <a:custGeom>
              <a:avLst/>
              <a:gdLst>
                <a:gd name="T0" fmla="*/ 2363 w 3010"/>
                <a:gd name="T1" fmla="*/ 2515 h 3384"/>
                <a:gd name="T2" fmla="*/ 2175 w 3010"/>
                <a:gd name="T3" fmla="*/ 2631 h 3384"/>
                <a:gd name="T4" fmla="*/ 2182 w 3010"/>
                <a:gd name="T5" fmla="*/ 2426 h 3384"/>
                <a:gd name="T6" fmla="*/ 234 w 3010"/>
                <a:gd name="T7" fmla="*/ 2589 h 3384"/>
                <a:gd name="T8" fmla="*/ 25 w 3010"/>
                <a:gd name="T9" fmla="*/ 2544 h 3384"/>
                <a:gd name="T10" fmla="*/ 224 w 3010"/>
                <a:gd name="T11" fmla="*/ 2426 h 3384"/>
                <a:gd name="T12" fmla="*/ 2005 w 3010"/>
                <a:gd name="T13" fmla="*/ 2408 h 3384"/>
                <a:gd name="T14" fmla="*/ 2101 w 3010"/>
                <a:gd name="T15" fmla="*/ 3201 h 3384"/>
                <a:gd name="T16" fmla="*/ 1686 w 3010"/>
                <a:gd name="T17" fmla="*/ 2329 h 3384"/>
                <a:gd name="T18" fmla="*/ 721 w 3010"/>
                <a:gd name="T19" fmla="*/ 2330 h 3384"/>
                <a:gd name="T20" fmla="*/ 306 w 3010"/>
                <a:gd name="T21" fmla="*/ 3201 h 3384"/>
                <a:gd name="T22" fmla="*/ 401 w 3010"/>
                <a:gd name="T23" fmla="*/ 2408 h 3384"/>
                <a:gd name="T24" fmla="*/ 1203 w 3010"/>
                <a:gd name="T25" fmla="*/ 2109 h 3384"/>
                <a:gd name="T26" fmla="*/ 1535 w 3010"/>
                <a:gd name="T27" fmla="*/ 2244 h 3384"/>
                <a:gd name="T28" fmla="*/ 1674 w 3010"/>
                <a:gd name="T29" fmla="*/ 2569 h 3384"/>
                <a:gd name="T30" fmla="*/ 781 w 3010"/>
                <a:gd name="T31" fmla="*/ 2367 h 3384"/>
                <a:gd name="T32" fmla="*/ 1045 w 3010"/>
                <a:gd name="T33" fmla="*/ 2136 h 3384"/>
                <a:gd name="T34" fmla="*/ 2258 w 3010"/>
                <a:gd name="T35" fmla="*/ 2107 h 3384"/>
                <a:gd name="T36" fmla="*/ 2307 w 3010"/>
                <a:gd name="T37" fmla="*/ 2269 h 3384"/>
                <a:gd name="T38" fmla="*/ 2155 w 3010"/>
                <a:gd name="T39" fmla="*/ 2348 h 3384"/>
                <a:gd name="T40" fmla="*/ 2045 w 3010"/>
                <a:gd name="T41" fmla="*/ 2217 h 3384"/>
                <a:gd name="T42" fmla="*/ 2155 w 3010"/>
                <a:gd name="T43" fmla="*/ 2087 h 3384"/>
                <a:gd name="T44" fmla="*/ 337 w 3010"/>
                <a:gd name="T45" fmla="*/ 2143 h 3384"/>
                <a:gd name="T46" fmla="*/ 320 w 3010"/>
                <a:gd name="T47" fmla="*/ 2311 h 3384"/>
                <a:gd name="T48" fmla="*/ 149 w 3010"/>
                <a:gd name="T49" fmla="*/ 2328 h 3384"/>
                <a:gd name="T50" fmla="*/ 100 w 3010"/>
                <a:gd name="T51" fmla="*/ 2166 h 3384"/>
                <a:gd name="T52" fmla="*/ 1776 w 3010"/>
                <a:gd name="T53" fmla="*/ 1842 h 3384"/>
                <a:gd name="T54" fmla="*/ 1967 w 3010"/>
                <a:gd name="T55" fmla="*/ 1971 h 3384"/>
                <a:gd name="T56" fmla="*/ 1907 w 3010"/>
                <a:gd name="T57" fmla="*/ 2191 h 3384"/>
                <a:gd name="T58" fmla="*/ 1675 w 3010"/>
                <a:gd name="T59" fmla="*/ 2211 h 3384"/>
                <a:gd name="T60" fmla="*/ 1577 w 3010"/>
                <a:gd name="T61" fmla="*/ 2005 h 3384"/>
                <a:gd name="T62" fmla="*/ 1741 w 3010"/>
                <a:gd name="T63" fmla="*/ 1845 h 3384"/>
                <a:gd name="T64" fmla="*/ 785 w 3010"/>
                <a:gd name="T65" fmla="*/ 1912 h 3384"/>
                <a:gd name="T66" fmla="*/ 805 w 3010"/>
                <a:gd name="T67" fmla="*/ 2140 h 3384"/>
                <a:gd name="T68" fmla="*/ 593 w 3010"/>
                <a:gd name="T69" fmla="*/ 2235 h 3384"/>
                <a:gd name="T70" fmla="*/ 430 w 3010"/>
                <a:gd name="T71" fmla="*/ 2076 h 3384"/>
                <a:gd name="T72" fmla="*/ 528 w 3010"/>
                <a:gd name="T73" fmla="*/ 1869 h 3384"/>
                <a:gd name="T74" fmla="*/ 1329 w 3010"/>
                <a:gd name="T75" fmla="*/ 1474 h 3384"/>
                <a:gd name="T76" fmla="*/ 1499 w 3010"/>
                <a:gd name="T77" fmla="*/ 1696 h 3384"/>
                <a:gd name="T78" fmla="*/ 1400 w 3010"/>
                <a:gd name="T79" fmla="*/ 1960 h 3384"/>
                <a:gd name="T80" fmla="*/ 1116 w 3010"/>
                <a:gd name="T81" fmla="*/ 2020 h 3384"/>
                <a:gd name="T82" fmla="*/ 916 w 3010"/>
                <a:gd name="T83" fmla="*/ 1823 h 3384"/>
                <a:gd name="T84" fmla="*/ 977 w 3010"/>
                <a:gd name="T85" fmla="*/ 1547 h 3384"/>
                <a:gd name="T86" fmla="*/ 1484 w 3010"/>
                <a:gd name="T87" fmla="*/ 120 h 3384"/>
                <a:gd name="T88" fmla="*/ 1288 w 3010"/>
                <a:gd name="T89" fmla="*/ 236 h 3384"/>
                <a:gd name="T90" fmla="*/ 1288 w 3010"/>
                <a:gd name="T91" fmla="*/ 980 h 3384"/>
                <a:gd name="T92" fmla="*/ 1484 w 3010"/>
                <a:gd name="T93" fmla="*/ 1097 h 3384"/>
                <a:gd name="T94" fmla="*/ 2769 w 3010"/>
                <a:gd name="T95" fmla="*/ 1073 h 3384"/>
                <a:gd name="T96" fmla="*/ 2888 w 3010"/>
                <a:gd name="T97" fmla="*/ 882 h 3384"/>
                <a:gd name="T98" fmla="*/ 2797 w 3010"/>
                <a:gd name="T99" fmla="*/ 161 h 3384"/>
                <a:gd name="T100" fmla="*/ 2668 w 3010"/>
                <a:gd name="T101" fmla="*/ 0 h 3384"/>
                <a:gd name="T102" fmla="*/ 2939 w 3010"/>
                <a:gd name="T103" fmla="*/ 130 h 3384"/>
                <a:gd name="T104" fmla="*/ 3007 w 3010"/>
                <a:gd name="T105" fmla="*/ 928 h 3384"/>
                <a:gd name="T106" fmla="*/ 2840 w 3010"/>
                <a:gd name="T107" fmla="*/ 1170 h 3384"/>
                <a:gd name="T108" fmla="*/ 1604 w 3010"/>
                <a:gd name="T109" fmla="*/ 1216 h 3384"/>
                <a:gd name="T110" fmla="*/ 1242 w 3010"/>
                <a:gd name="T111" fmla="*/ 1118 h 3384"/>
                <a:gd name="T112" fmla="*/ 1143 w 3010"/>
                <a:gd name="T113" fmla="*/ 334 h 3384"/>
                <a:gd name="T114" fmla="*/ 1275 w 3010"/>
                <a:gd name="T115" fmla="*/ 70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0" h="3384">
                  <a:moveTo>
                    <a:pt x="2182" y="2426"/>
                  </a:moveTo>
                  <a:lnTo>
                    <a:pt x="2218" y="2428"/>
                  </a:lnTo>
                  <a:lnTo>
                    <a:pt x="2253" y="2438"/>
                  </a:lnTo>
                  <a:lnTo>
                    <a:pt x="2285" y="2451"/>
                  </a:lnTo>
                  <a:lnTo>
                    <a:pt x="2315" y="2468"/>
                  </a:lnTo>
                  <a:lnTo>
                    <a:pt x="2340" y="2490"/>
                  </a:lnTo>
                  <a:lnTo>
                    <a:pt x="2363" y="2515"/>
                  </a:lnTo>
                  <a:lnTo>
                    <a:pt x="2381" y="2544"/>
                  </a:lnTo>
                  <a:lnTo>
                    <a:pt x="2394" y="2576"/>
                  </a:lnTo>
                  <a:lnTo>
                    <a:pt x="2403" y="2610"/>
                  </a:lnTo>
                  <a:lnTo>
                    <a:pt x="2406" y="2645"/>
                  </a:lnTo>
                  <a:lnTo>
                    <a:pt x="2406" y="3047"/>
                  </a:lnTo>
                  <a:lnTo>
                    <a:pt x="2175" y="3047"/>
                  </a:lnTo>
                  <a:lnTo>
                    <a:pt x="2175" y="2631"/>
                  </a:lnTo>
                  <a:lnTo>
                    <a:pt x="2172" y="2589"/>
                  </a:lnTo>
                  <a:lnTo>
                    <a:pt x="2165" y="2548"/>
                  </a:lnTo>
                  <a:lnTo>
                    <a:pt x="2153" y="2509"/>
                  </a:lnTo>
                  <a:lnTo>
                    <a:pt x="2137" y="2471"/>
                  </a:lnTo>
                  <a:lnTo>
                    <a:pt x="2118" y="2435"/>
                  </a:lnTo>
                  <a:lnTo>
                    <a:pt x="2150" y="2428"/>
                  </a:lnTo>
                  <a:lnTo>
                    <a:pt x="2182" y="2426"/>
                  </a:lnTo>
                  <a:close/>
                  <a:moveTo>
                    <a:pt x="224" y="2426"/>
                  </a:moveTo>
                  <a:lnTo>
                    <a:pt x="257" y="2428"/>
                  </a:lnTo>
                  <a:lnTo>
                    <a:pt x="287" y="2435"/>
                  </a:lnTo>
                  <a:lnTo>
                    <a:pt x="269" y="2471"/>
                  </a:lnTo>
                  <a:lnTo>
                    <a:pt x="253" y="2509"/>
                  </a:lnTo>
                  <a:lnTo>
                    <a:pt x="241" y="2548"/>
                  </a:lnTo>
                  <a:lnTo>
                    <a:pt x="234" y="2589"/>
                  </a:lnTo>
                  <a:lnTo>
                    <a:pt x="232" y="2631"/>
                  </a:lnTo>
                  <a:lnTo>
                    <a:pt x="232" y="3047"/>
                  </a:lnTo>
                  <a:lnTo>
                    <a:pt x="0" y="3047"/>
                  </a:lnTo>
                  <a:lnTo>
                    <a:pt x="0" y="2645"/>
                  </a:lnTo>
                  <a:lnTo>
                    <a:pt x="3" y="2610"/>
                  </a:lnTo>
                  <a:lnTo>
                    <a:pt x="11" y="2576"/>
                  </a:lnTo>
                  <a:lnTo>
                    <a:pt x="25" y="2544"/>
                  </a:lnTo>
                  <a:lnTo>
                    <a:pt x="44" y="2515"/>
                  </a:lnTo>
                  <a:lnTo>
                    <a:pt x="66" y="2490"/>
                  </a:lnTo>
                  <a:lnTo>
                    <a:pt x="92" y="2468"/>
                  </a:lnTo>
                  <a:lnTo>
                    <a:pt x="122" y="2450"/>
                  </a:lnTo>
                  <a:lnTo>
                    <a:pt x="154" y="2436"/>
                  </a:lnTo>
                  <a:lnTo>
                    <a:pt x="189" y="2428"/>
                  </a:lnTo>
                  <a:lnTo>
                    <a:pt x="224" y="2426"/>
                  </a:lnTo>
                  <a:close/>
                  <a:moveTo>
                    <a:pt x="1776" y="2314"/>
                  </a:moveTo>
                  <a:lnTo>
                    <a:pt x="1820" y="2318"/>
                  </a:lnTo>
                  <a:lnTo>
                    <a:pt x="1862" y="2326"/>
                  </a:lnTo>
                  <a:lnTo>
                    <a:pt x="1902" y="2339"/>
                  </a:lnTo>
                  <a:lnTo>
                    <a:pt x="1940" y="2358"/>
                  </a:lnTo>
                  <a:lnTo>
                    <a:pt x="1975" y="2380"/>
                  </a:lnTo>
                  <a:lnTo>
                    <a:pt x="2005" y="2408"/>
                  </a:lnTo>
                  <a:lnTo>
                    <a:pt x="2032" y="2438"/>
                  </a:lnTo>
                  <a:lnTo>
                    <a:pt x="2055" y="2471"/>
                  </a:lnTo>
                  <a:lnTo>
                    <a:pt x="2074" y="2508"/>
                  </a:lnTo>
                  <a:lnTo>
                    <a:pt x="2089" y="2547"/>
                  </a:lnTo>
                  <a:lnTo>
                    <a:pt x="2097" y="2588"/>
                  </a:lnTo>
                  <a:lnTo>
                    <a:pt x="2101" y="2631"/>
                  </a:lnTo>
                  <a:lnTo>
                    <a:pt x="2101" y="3201"/>
                  </a:lnTo>
                  <a:lnTo>
                    <a:pt x="1747" y="3201"/>
                  </a:lnTo>
                  <a:lnTo>
                    <a:pt x="1747" y="2569"/>
                  </a:lnTo>
                  <a:lnTo>
                    <a:pt x="1744" y="2517"/>
                  </a:lnTo>
                  <a:lnTo>
                    <a:pt x="1735" y="2467"/>
                  </a:lnTo>
                  <a:lnTo>
                    <a:pt x="1723" y="2420"/>
                  </a:lnTo>
                  <a:lnTo>
                    <a:pt x="1706" y="2373"/>
                  </a:lnTo>
                  <a:lnTo>
                    <a:pt x="1686" y="2329"/>
                  </a:lnTo>
                  <a:lnTo>
                    <a:pt x="1714" y="2322"/>
                  </a:lnTo>
                  <a:lnTo>
                    <a:pt x="1745" y="2317"/>
                  </a:lnTo>
                  <a:lnTo>
                    <a:pt x="1776" y="2314"/>
                  </a:lnTo>
                  <a:close/>
                  <a:moveTo>
                    <a:pt x="630" y="2314"/>
                  </a:moveTo>
                  <a:lnTo>
                    <a:pt x="661" y="2317"/>
                  </a:lnTo>
                  <a:lnTo>
                    <a:pt x="691" y="2322"/>
                  </a:lnTo>
                  <a:lnTo>
                    <a:pt x="721" y="2330"/>
                  </a:lnTo>
                  <a:lnTo>
                    <a:pt x="700" y="2374"/>
                  </a:lnTo>
                  <a:lnTo>
                    <a:pt x="682" y="2420"/>
                  </a:lnTo>
                  <a:lnTo>
                    <a:pt x="669" y="2468"/>
                  </a:lnTo>
                  <a:lnTo>
                    <a:pt x="661" y="2517"/>
                  </a:lnTo>
                  <a:lnTo>
                    <a:pt x="659" y="2569"/>
                  </a:lnTo>
                  <a:lnTo>
                    <a:pt x="659" y="3201"/>
                  </a:lnTo>
                  <a:lnTo>
                    <a:pt x="306" y="3201"/>
                  </a:lnTo>
                  <a:lnTo>
                    <a:pt x="306" y="2631"/>
                  </a:lnTo>
                  <a:lnTo>
                    <a:pt x="309" y="2588"/>
                  </a:lnTo>
                  <a:lnTo>
                    <a:pt x="318" y="2547"/>
                  </a:lnTo>
                  <a:lnTo>
                    <a:pt x="332" y="2508"/>
                  </a:lnTo>
                  <a:lnTo>
                    <a:pt x="350" y="2471"/>
                  </a:lnTo>
                  <a:lnTo>
                    <a:pt x="373" y="2438"/>
                  </a:lnTo>
                  <a:lnTo>
                    <a:pt x="401" y="2408"/>
                  </a:lnTo>
                  <a:lnTo>
                    <a:pt x="431" y="2380"/>
                  </a:lnTo>
                  <a:lnTo>
                    <a:pt x="466" y="2358"/>
                  </a:lnTo>
                  <a:lnTo>
                    <a:pt x="504" y="2339"/>
                  </a:lnTo>
                  <a:lnTo>
                    <a:pt x="543" y="2326"/>
                  </a:lnTo>
                  <a:lnTo>
                    <a:pt x="585" y="2318"/>
                  </a:lnTo>
                  <a:lnTo>
                    <a:pt x="630" y="2314"/>
                  </a:lnTo>
                  <a:close/>
                  <a:moveTo>
                    <a:pt x="1203" y="2109"/>
                  </a:moveTo>
                  <a:lnTo>
                    <a:pt x="1258" y="2112"/>
                  </a:lnTo>
                  <a:lnTo>
                    <a:pt x="1310" y="2122"/>
                  </a:lnTo>
                  <a:lnTo>
                    <a:pt x="1362" y="2136"/>
                  </a:lnTo>
                  <a:lnTo>
                    <a:pt x="1410" y="2157"/>
                  </a:lnTo>
                  <a:lnTo>
                    <a:pt x="1455" y="2181"/>
                  </a:lnTo>
                  <a:lnTo>
                    <a:pt x="1497" y="2211"/>
                  </a:lnTo>
                  <a:lnTo>
                    <a:pt x="1535" y="2244"/>
                  </a:lnTo>
                  <a:lnTo>
                    <a:pt x="1570" y="2282"/>
                  </a:lnTo>
                  <a:lnTo>
                    <a:pt x="1600" y="2323"/>
                  </a:lnTo>
                  <a:lnTo>
                    <a:pt x="1625" y="2367"/>
                  </a:lnTo>
                  <a:lnTo>
                    <a:pt x="1646" y="2414"/>
                  </a:lnTo>
                  <a:lnTo>
                    <a:pt x="1661" y="2463"/>
                  </a:lnTo>
                  <a:lnTo>
                    <a:pt x="1670" y="2515"/>
                  </a:lnTo>
                  <a:lnTo>
                    <a:pt x="1674" y="2569"/>
                  </a:lnTo>
                  <a:lnTo>
                    <a:pt x="1674" y="3384"/>
                  </a:lnTo>
                  <a:lnTo>
                    <a:pt x="733" y="3384"/>
                  </a:lnTo>
                  <a:lnTo>
                    <a:pt x="733" y="2569"/>
                  </a:lnTo>
                  <a:lnTo>
                    <a:pt x="737" y="2515"/>
                  </a:lnTo>
                  <a:lnTo>
                    <a:pt x="746" y="2463"/>
                  </a:lnTo>
                  <a:lnTo>
                    <a:pt x="761" y="2414"/>
                  </a:lnTo>
                  <a:lnTo>
                    <a:pt x="781" y="2367"/>
                  </a:lnTo>
                  <a:lnTo>
                    <a:pt x="807" y="2323"/>
                  </a:lnTo>
                  <a:lnTo>
                    <a:pt x="836" y="2282"/>
                  </a:lnTo>
                  <a:lnTo>
                    <a:pt x="871" y="2244"/>
                  </a:lnTo>
                  <a:lnTo>
                    <a:pt x="910" y="2211"/>
                  </a:lnTo>
                  <a:lnTo>
                    <a:pt x="952" y="2181"/>
                  </a:lnTo>
                  <a:lnTo>
                    <a:pt x="997" y="2157"/>
                  </a:lnTo>
                  <a:lnTo>
                    <a:pt x="1045" y="2136"/>
                  </a:lnTo>
                  <a:lnTo>
                    <a:pt x="1095" y="2122"/>
                  </a:lnTo>
                  <a:lnTo>
                    <a:pt x="1149" y="2112"/>
                  </a:lnTo>
                  <a:lnTo>
                    <a:pt x="1203" y="2109"/>
                  </a:lnTo>
                  <a:close/>
                  <a:moveTo>
                    <a:pt x="2182" y="2085"/>
                  </a:moveTo>
                  <a:lnTo>
                    <a:pt x="2210" y="2087"/>
                  </a:lnTo>
                  <a:lnTo>
                    <a:pt x="2235" y="2095"/>
                  </a:lnTo>
                  <a:lnTo>
                    <a:pt x="2258" y="2107"/>
                  </a:lnTo>
                  <a:lnTo>
                    <a:pt x="2278" y="2124"/>
                  </a:lnTo>
                  <a:lnTo>
                    <a:pt x="2295" y="2143"/>
                  </a:lnTo>
                  <a:lnTo>
                    <a:pt x="2307" y="2166"/>
                  </a:lnTo>
                  <a:lnTo>
                    <a:pt x="2315" y="2190"/>
                  </a:lnTo>
                  <a:lnTo>
                    <a:pt x="2318" y="2217"/>
                  </a:lnTo>
                  <a:lnTo>
                    <a:pt x="2315" y="2244"/>
                  </a:lnTo>
                  <a:lnTo>
                    <a:pt x="2307" y="2269"/>
                  </a:lnTo>
                  <a:lnTo>
                    <a:pt x="2295" y="2292"/>
                  </a:lnTo>
                  <a:lnTo>
                    <a:pt x="2278" y="2311"/>
                  </a:lnTo>
                  <a:lnTo>
                    <a:pt x="2258" y="2328"/>
                  </a:lnTo>
                  <a:lnTo>
                    <a:pt x="2235" y="2340"/>
                  </a:lnTo>
                  <a:lnTo>
                    <a:pt x="2210" y="2348"/>
                  </a:lnTo>
                  <a:lnTo>
                    <a:pt x="2182" y="2350"/>
                  </a:lnTo>
                  <a:lnTo>
                    <a:pt x="2155" y="2348"/>
                  </a:lnTo>
                  <a:lnTo>
                    <a:pt x="2129" y="2340"/>
                  </a:lnTo>
                  <a:lnTo>
                    <a:pt x="2106" y="2328"/>
                  </a:lnTo>
                  <a:lnTo>
                    <a:pt x="2086" y="2311"/>
                  </a:lnTo>
                  <a:lnTo>
                    <a:pt x="2069" y="2292"/>
                  </a:lnTo>
                  <a:lnTo>
                    <a:pt x="2056" y="2269"/>
                  </a:lnTo>
                  <a:lnTo>
                    <a:pt x="2048" y="2244"/>
                  </a:lnTo>
                  <a:lnTo>
                    <a:pt x="2045" y="2217"/>
                  </a:lnTo>
                  <a:lnTo>
                    <a:pt x="2048" y="2190"/>
                  </a:lnTo>
                  <a:lnTo>
                    <a:pt x="2056" y="2166"/>
                  </a:lnTo>
                  <a:lnTo>
                    <a:pt x="2069" y="2143"/>
                  </a:lnTo>
                  <a:lnTo>
                    <a:pt x="2086" y="2124"/>
                  </a:lnTo>
                  <a:lnTo>
                    <a:pt x="2106" y="2107"/>
                  </a:lnTo>
                  <a:lnTo>
                    <a:pt x="2129" y="2095"/>
                  </a:lnTo>
                  <a:lnTo>
                    <a:pt x="2155" y="2087"/>
                  </a:lnTo>
                  <a:lnTo>
                    <a:pt x="2182" y="2085"/>
                  </a:lnTo>
                  <a:close/>
                  <a:moveTo>
                    <a:pt x="224" y="2085"/>
                  </a:moveTo>
                  <a:lnTo>
                    <a:pt x="252" y="2087"/>
                  </a:lnTo>
                  <a:lnTo>
                    <a:pt x="277" y="2095"/>
                  </a:lnTo>
                  <a:lnTo>
                    <a:pt x="300" y="2107"/>
                  </a:lnTo>
                  <a:lnTo>
                    <a:pt x="320" y="2124"/>
                  </a:lnTo>
                  <a:lnTo>
                    <a:pt x="337" y="2143"/>
                  </a:lnTo>
                  <a:lnTo>
                    <a:pt x="349" y="2166"/>
                  </a:lnTo>
                  <a:lnTo>
                    <a:pt x="358" y="2190"/>
                  </a:lnTo>
                  <a:lnTo>
                    <a:pt x="360" y="2217"/>
                  </a:lnTo>
                  <a:lnTo>
                    <a:pt x="358" y="2244"/>
                  </a:lnTo>
                  <a:lnTo>
                    <a:pt x="349" y="2269"/>
                  </a:lnTo>
                  <a:lnTo>
                    <a:pt x="337" y="2292"/>
                  </a:lnTo>
                  <a:lnTo>
                    <a:pt x="320" y="2311"/>
                  </a:lnTo>
                  <a:lnTo>
                    <a:pt x="300" y="2328"/>
                  </a:lnTo>
                  <a:lnTo>
                    <a:pt x="277" y="2340"/>
                  </a:lnTo>
                  <a:lnTo>
                    <a:pt x="252" y="2348"/>
                  </a:lnTo>
                  <a:lnTo>
                    <a:pt x="224" y="2350"/>
                  </a:lnTo>
                  <a:lnTo>
                    <a:pt x="197" y="2348"/>
                  </a:lnTo>
                  <a:lnTo>
                    <a:pt x="172" y="2340"/>
                  </a:lnTo>
                  <a:lnTo>
                    <a:pt x="149" y="2328"/>
                  </a:lnTo>
                  <a:lnTo>
                    <a:pt x="128" y="2311"/>
                  </a:lnTo>
                  <a:lnTo>
                    <a:pt x="112" y="2292"/>
                  </a:lnTo>
                  <a:lnTo>
                    <a:pt x="100" y="2269"/>
                  </a:lnTo>
                  <a:lnTo>
                    <a:pt x="91" y="2244"/>
                  </a:lnTo>
                  <a:lnTo>
                    <a:pt x="88" y="2217"/>
                  </a:lnTo>
                  <a:lnTo>
                    <a:pt x="91" y="2190"/>
                  </a:lnTo>
                  <a:lnTo>
                    <a:pt x="100" y="2166"/>
                  </a:lnTo>
                  <a:lnTo>
                    <a:pt x="112" y="2143"/>
                  </a:lnTo>
                  <a:lnTo>
                    <a:pt x="128" y="2124"/>
                  </a:lnTo>
                  <a:lnTo>
                    <a:pt x="149" y="2107"/>
                  </a:lnTo>
                  <a:lnTo>
                    <a:pt x="172" y="2095"/>
                  </a:lnTo>
                  <a:lnTo>
                    <a:pt x="197" y="2087"/>
                  </a:lnTo>
                  <a:lnTo>
                    <a:pt x="224" y="2085"/>
                  </a:lnTo>
                  <a:close/>
                  <a:moveTo>
                    <a:pt x="1776" y="1842"/>
                  </a:moveTo>
                  <a:lnTo>
                    <a:pt x="1813" y="1845"/>
                  </a:lnTo>
                  <a:lnTo>
                    <a:pt x="1848" y="1854"/>
                  </a:lnTo>
                  <a:lnTo>
                    <a:pt x="1879" y="1869"/>
                  </a:lnTo>
                  <a:lnTo>
                    <a:pt x="1907" y="1889"/>
                  </a:lnTo>
                  <a:lnTo>
                    <a:pt x="1932" y="1912"/>
                  </a:lnTo>
                  <a:lnTo>
                    <a:pt x="1952" y="1940"/>
                  </a:lnTo>
                  <a:lnTo>
                    <a:pt x="1967" y="1971"/>
                  </a:lnTo>
                  <a:lnTo>
                    <a:pt x="1977" y="2005"/>
                  </a:lnTo>
                  <a:lnTo>
                    <a:pt x="1980" y="2040"/>
                  </a:lnTo>
                  <a:lnTo>
                    <a:pt x="1977" y="2076"/>
                  </a:lnTo>
                  <a:lnTo>
                    <a:pt x="1967" y="2109"/>
                  </a:lnTo>
                  <a:lnTo>
                    <a:pt x="1952" y="2140"/>
                  </a:lnTo>
                  <a:lnTo>
                    <a:pt x="1932" y="2168"/>
                  </a:lnTo>
                  <a:lnTo>
                    <a:pt x="1907" y="2191"/>
                  </a:lnTo>
                  <a:lnTo>
                    <a:pt x="1879" y="2211"/>
                  </a:lnTo>
                  <a:lnTo>
                    <a:pt x="1848" y="2226"/>
                  </a:lnTo>
                  <a:lnTo>
                    <a:pt x="1813" y="2235"/>
                  </a:lnTo>
                  <a:lnTo>
                    <a:pt x="1776" y="2239"/>
                  </a:lnTo>
                  <a:lnTo>
                    <a:pt x="1741" y="2235"/>
                  </a:lnTo>
                  <a:lnTo>
                    <a:pt x="1706" y="2226"/>
                  </a:lnTo>
                  <a:lnTo>
                    <a:pt x="1675" y="2211"/>
                  </a:lnTo>
                  <a:lnTo>
                    <a:pt x="1646" y="2191"/>
                  </a:lnTo>
                  <a:lnTo>
                    <a:pt x="1622" y="2168"/>
                  </a:lnTo>
                  <a:lnTo>
                    <a:pt x="1602" y="2140"/>
                  </a:lnTo>
                  <a:lnTo>
                    <a:pt x="1586" y="2109"/>
                  </a:lnTo>
                  <a:lnTo>
                    <a:pt x="1577" y="2076"/>
                  </a:lnTo>
                  <a:lnTo>
                    <a:pt x="1574" y="2040"/>
                  </a:lnTo>
                  <a:lnTo>
                    <a:pt x="1577" y="2005"/>
                  </a:lnTo>
                  <a:lnTo>
                    <a:pt x="1586" y="1971"/>
                  </a:lnTo>
                  <a:lnTo>
                    <a:pt x="1602" y="1940"/>
                  </a:lnTo>
                  <a:lnTo>
                    <a:pt x="1622" y="1912"/>
                  </a:lnTo>
                  <a:lnTo>
                    <a:pt x="1646" y="1889"/>
                  </a:lnTo>
                  <a:lnTo>
                    <a:pt x="1675" y="1869"/>
                  </a:lnTo>
                  <a:lnTo>
                    <a:pt x="1706" y="1854"/>
                  </a:lnTo>
                  <a:lnTo>
                    <a:pt x="1741" y="1845"/>
                  </a:lnTo>
                  <a:lnTo>
                    <a:pt x="1776" y="1842"/>
                  </a:lnTo>
                  <a:close/>
                  <a:moveTo>
                    <a:pt x="630" y="1842"/>
                  </a:moveTo>
                  <a:lnTo>
                    <a:pt x="666" y="1845"/>
                  </a:lnTo>
                  <a:lnTo>
                    <a:pt x="700" y="1854"/>
                  </a:lnTo>
                  <a:lnTo>
                    <a:pt x="731" y="1869"/>
                  </a:lnTo>
                  <a:lnTo>
                    <a:pt x="760" y="1889"/>
                  </a:lnTo>
                  <a:lnTo>
                    <a:pt x="785" y="1912"/>
                  </a:lnTo>
                  <a:lnTo>
                    <a:pt x="805" y="1940"/>
                  </a:lnTo>
                  <a:lnTo>
                    <a:pt x="819" y="1971"/>
                  </a:lnTo>
                  <a:lnTo>
                    <a:pt x="829" y="2005"/>
                  </a:lnTo>
                  <a:lnTo>
                    <a:pt x="832" y="2040"/>
                  </a:lnTo>
                  <a:lnTo>
                    <a:pt x="829" y="2076"/>
                  </a:lnTo>
                  <a:lnTo>
                    <a:pt x="819" y="2109"/>
                  </a:lnTo>
                  <a:lnTo>
                    <a:pt x="805" y="2140"/>
                  </a:lnTo>
                  <a:lnTo>
                    <a:pt x="785" y="2168"/>
                  </a:lnTo>
                  <a:lnTo>
                    <a:pt x="760" y="2191"/>
                  </a:lnTo>
                  <a:lnTo>
                    <a:pt x="731" y="2211"/>
                  </a:lnTo>
                  <a:lnTo>
                    <a:pt x="700" y="2226"/>
                  </a:lnTo>
                  <a:lnTo>
                    <a:pt x="666" y="2235"/>
                  </a:lnTo>
                  <a:lnTo>
                    <a:pt x="630" y="2239"/>
                  </a:lnTo>
                  <a:lnTo>
                    <a:pt x="593" y="2235"/>
                  </a:lnTo>
                  <a:lnTo>
                    <a:pt x="559" y="2226"/>
                  </a:lnTo>
                  <a:lnTo>
                    <a:pt x="528" y="2211"/>
                  </a:lnTo>
                  <a:lnTo>
                    <a:pt x="499" y="2191"/>
                  </a:lnTo>
                  <a:lnTo>
                    <a:pt x="474" y="2168"/>
                  </a:lnTo>
                  <a:lnTo>
                    <a:pt x="454" y="2140"/>
                  </a:lnTo>
                  <a:lnTo>
                    <a:pt x="440" y="2109"/>
                  </a:lnTo>
                  <a:lnTo>
                    <a:pt x="430" y="2076"/>
                  </a:lnTo>
                  <a:lnTo>
                    <a:pt x="427" y="2040"/>
                  </a:lnTo>
                  <a:lnTo>
                    <a:pt x="430" y="2005"/>
                  </a:lnTo>
                  <a:lnTo>
                    <a:pt x="440" y="1971"/>
                  </a:lnTo>
                  <a:lnTo>
                    <a:pt x="454" y="1940"/>
                  </a:lnTo>
                  <a:lnTo>
                    <a:pt x="474" y="1912"/>
                  </a:lnTo>
                  <a:lnTo>
                    <a:pt x="499" y="1889"/>
                  </a:lnTo>
                  <a:lnTo>
                    <a:pt x="528" y="1869"/>
                  </a:lnTo>
                  <a:lnTo>
                    <a:pt x="559" y="1854"/>
                  </a:lnTo>
                  <a:lnTo>
                    <a:pt x="593" y="1845"/>
                  </a:lnTo>
                  <a:lnTo>
                    <a:pt x="630" y="1842"/>
                  </a:lnTo>
                  <a:close/>
                  <a:moveTo>
                    <a:pt x="1203" y="1446"/>
                  </a:moveTo>
                  <a:lnTo>
                    <a:pt x="1248" y="1450"/>
                  </a:lnTo>
                  <a:lnTo>
                    <a:pt x="1289" y="1459"/>
                  </a:lnTo>
                  <a:lnTo>
                    <a:pt x="1329" y="1474"/>
                  </a:lnTo>
                  <a:lnTo>
                    <a:pt x="1366" y="1493"/>
                  </a:lnTo>
                  <a:lnTo>
                    <a:pt x="1400" y="1519"/>
                  </a:lnTo>
                  <a:lnTo>
                    <a:pt x="1429" y="1547"/>
                  </a:lnTo>
                  <a:lnTo>
                    <a:pt x="1454" y="1580"/>
                  </a:lnTo>
                  <a:lnTo>
                    <a:pt x="1475" y="1616"/>
                  </a:lnTo>
                  <a:lnTo>
                    <a:pt x="1490" y="1655"/>
                  </a:lnTo>
                  <a:lnTo>
                    <a:pt x="1499" y="1696"/>
                  </a:lnTo>
                  <a:lnTo>
                    <a:pt x="1502" y="1739"/>
                  </a:lnTo>
                  <a:lnTo>
                    <a:pt x="1499" y="1782"/>
                  </a:lnTo>
                  <a:lnTo>
                    <a:pt x="1490" y="1823"/>
                  </a:lnTo>
                  <a:lnTo>
                    <a:pt x="1475" y="1862"/>
                  </a:lnTo>
                  <a:lnTo>
                    <a:pt x="1454" y="1898"/>
                  </a:lnTo>
                  <a:lnTo>
                    <a:pt x="1429" y="1931"/>
                  </a:lnTo>
                  <a:lnTo>
                    <a:pt x="1400" y="1960"/>
                  </a:lnTo>
                  <a:lnTo>
                    <a:pt x="1366" y="1985"/>
                  </a:lnTo>
                  <a:lnTo>
                    <a:pt x="1329" y="2005"/>
                  </a:lnTo>
                  <a:lnTo>
                    <a:pt x="1289" y="2020"/>
                  </a:lnTo>
                  <a:lnTo>
                    <a:pt x="1248" y="2029"/>
                  </a:lnTo>
                  <a:lnTo>
                    <a:pt x="1203" y="2032"/>
                  </a:lnTo>
                  <a:lnTo>
                    <a:pt x="1158" y="2029"/>
                  </a:lnTo>
                  <a:lnTo>
                    <a:pt x="1116" y="2020"/>
                  </a:lnTo>
                  <a:lnTo>
                    <a:pt x="1076" y="2005"/>
                  </a:lnTo>
                  <a:lnTo>
                    <a:pt x="1040" y="1985"/>
                  </a:lnTo>
                  <a:lnTo>
                    <a:pt x="1006" y="1960"/>
                  </a:lnTo>
                  <a:lnTo>
                    <a:pt x="977" y="1931"/>
                  </a:lnTo>
                  <a:lnTo>
                    <a:pt x="952" y="1898"/>
                  </a:lnTo>
                  <a:lnTo>
                    <a:pt x="932" y="1862"/>
                  </a:lnTo>
                  <a:lnTo>
                    <a:pt x="916" y="1823"/>
                  </a:lnTo>
                  <a:lnTo>
                    <a:pt x="907" y="1782"/>
                  </a:lnTo>
                  <a:lnTo>
                    <a:pt x="903" y="1739"/>
                  </a:lnTo>
                  <a:lnTo>
                    <a:pt x="907" y="1696"/>
                  </a:lnTo>
                  <a:lnTo>
                    <a:pt x="916" y="1655"/>
                  </a:lnTo>
                  <a:lnTo>
                    <a:pt x="932" y="1616"/>
                  </a:lnTo>
                  <a:lnTo>
                    <a:pt x="952" y="1580"/>
                  </a:lnTo>
                  <a:lnTo>
                    <a:pt x="977" y="1547"/>
                  </a:lnTo>
                  <a:lnTo>
                    <a:pt x="1006" y="1519"/>
                  </a:lnTo>
                  <a:lnTo>
                    <a:pt x="1040" y="1493"/>
                  </a:lnTo>
                  <a:lnTo>
                    <a:pt x="1076" y="1474"/>
                  </a:lnTo>
                  <a:lnTo>
                    <a:pt x="1116" y="1459"/>
                  </a:lnTo>
                  <a:lnTo>
                    <a:pt x="1158" y="1450"/>
                  </a:lnTo>
                  <a:lnTo>
                    <a:pt x="1203" y="1446"/>
                  </a:lnTo>
                  <a:close/>
                  <a:moveTo>
                    <a:pt x="1484" y="120"/>
                  </a:moveTo>
                  <a:lnTo>
                    <a:pt x="1448" y="123"/>
                  </a:lnTo>
                  <a:lnTo>
                    <a:pt x="1414" y="131"/>
                  </a:lnTo>
                  <a:lnTo>
                    <a:pt x="1383" y="144"/>
                  </a:lnTo>
                  <a:lnTo>
                    <a:pt x="1355" y="161"/>
                  </a:lnTo>
                  <a:lnTo>
                    <a:pt x="1328" y="183"/>
                  </a:lnTo>
                  <a:lnTo>
                    <a:pt x="1306" y="208"/>
                  </a:lnTo>
                  <a:lnTo>
                    <a:pt x="1288" y="236"/>
                  </a:lnTo>
                  <a:lnTo>
                    <a:pt x="1275" y="267"/>
                  </a:lnTo>
                  <a:lnTo>
                    <a:pt x="1266" y="299"/>
                  </a:lnTo>
                  <a:lnTo>
                    <a:pt x="1264" y="334"/>
                  </a:lnTo>
                  <a:lnTo>
                    <a:pt x="1264" y="882"/>
                  </a:lnTo>
                  <a:lnTo>
                    <a:pt x="1266" y="917"/>
                  </a:lnTo>
                  <a:lnTo>
                    <a:pt x="1275" y="950"/>
                  </a:lnTo>
                  <a:lnTo>
                    <a:pt x="1288" y="980"/>
                  </a:lnTo>
                  <a:lnTo>
                    <a:pt x="1306" y="1009"/>
                  </a:lnTo>
                  <a:lnTo>
                    <a:pt x="1328" y="1034"/>
                  </a:lnTo>
                  <a:lnTo>
                    <a:pt x="1355" y="1055"/>
                  </a:lnTo>
                  <a:lnTo>
                    <a:pt x="1383" y="1073"/>
                  </a:lnTo>
                  <a:lnTo>
                    <a:pt x="1414" y="1086"/>
                  </a:lnTo>
                  <a:lnTo>
                    <a:pt x="1448" y="1094"/>
                  </a:lnTo>
                  <a:lnTo>
                    <a:pt x="1484" y="1097"/>
                  </a:lnTo>
                  <a:lnTo>
                    <a:pt x="1728" y="1097"/>
                  </a:lnTo>
                  <a:lnTo>
                    <a:pt x="1728" y="1365"/>
                  </a:lnTo>
                  <a:lnTo>
                    <a:pt x="2002" y="1097"/>
                  </a:lnTo>
                  <a:lnTo>
                    <a:pt x="2668" y="1097"/>
                  </a:lnTo>
                  <a:lnTo>
                    <a:pt x="2704" y="1094"/>
                  </a:lnTo>
                  <a:lnTo>
                    <a:pt x="2737" y="1086"/>
                  </a:lnTo>
                  <a:lnTo>
                    <a:pt x="2769" y="1073"/>
                  </a:lnTo>
                  <a:lnTo>
                    <a:pt x="2797" y="1055"/>
                  </a:lnTo>
                  <a:lnTo>
                    <a:pt x="2822" y="1034"/>
                  </a:lnTo>
                  <a:lnTo>
                    <a:pt x="2844" y="1009"/>
                  </a:lnTo>
                  <a:lnTo>
                    <a:pt x="2862" y="980"/>
                  </a:lnTo>
                  <a:lnTo>
                    <a:pt x="2876" y="950"/>
                  </a:lnTo>
                  <a:lnTo>
                    <a:pt x="2884" y="917"/>
                  </a:lnTo>
                  <a:lnTo>
                    <a:pt x="2888" y="882"/>
                  </a:lnTo>
                  <a:lnTo>
                    <a:pt x="2888" y="334"/>
                  </a:lnTo>
                  <a:lnTo>
                    <a:pt x="2884" y="299"/>
                  </a:lnTo>
                  <a:lnTo>
                    <a:pt x="2876" y="267"/>
                  </a:lnTo>
                  <a:lnTo>
                    <a:pt x="2862" y="236"/>
                  </a:lnTo>
                  <a:lnTo>
                    <a:pt x="2844" y="208"/>
                  </a:lnTo>
                  <a:lnTo>
                    <a:pt x="2822" y="183"/>
                  </a:lnTo>
                  <a:lnTo>
                    <a:pt x="2797" y="161"/>
                  </a:lnTo>
                  <a:lnTo>
                    <a:pt x="2769" y="144"/>
                  </a:lnTo>
                  <a:lnTo>
                    <a:pt x="2737" y="131"/>
                  </a:lnTo>
                  <a:lnTo>
                    <a:pt x="2704" y="123"/>
                  </a:lnTo>
                  <a:lnTo>
                    <a:pt x="2668" y="120"/>
                  </a:lnTo>
                  <a:lnTo>
                    <a:pt x="1484" y="120"/>
                  </a:lnTo>
                  <a:close/>
                  <a:moveTo>
                    <a:pt x="1484" y="0"/>
                  </a:moveTo>
                  <a:lnTo>
                    <a:pt x="2668" y="0"/>
                  </a:lnTo>
                  <a:lnTo>
                    <a:pt x="2714" y="3"/>
                  </a:lnTo>
                  <a:lnTo>
                    <a:pt x="2759" y="12"/>
                  </a:lnTo>
                  <a:lnTo>
                    <a:pt x="2801" y="27"/>
                  </a:lnTo>
                  <a:lnTo>
                    <a:pt x="2840" y="46"/>
                  </a:lnTo>
                  <a:lnTo>
                    <a:pt x="2877" y="70"/>
                  </a:lnTo>
                  <a:lnTo>
                    <a:pt x="2910" y="97"/>
                  </a:lnTo>
                  <a:lnTo>
                    <a:pt x="2939" y="130"/>
                  </a:lnTo>
                  <a:lnTo>
                    <a:pt x="2963" y="165"/>
                  </a:lnTo>
                  <a:lnTo>
                    <a:pt x="2983" y="204"/>
                  </a:lnTo>
                  <a:lnTo>
                    <a:pt x="2998" y="245"/>
                  </a:lnTo>
                  <a:lnTo>
                    <a:pt x="3007" y="288"/>
                  </a:lnTo>
                  <a:lnTo>
                    <a:pt x="3010" y="334"/>
                  </a:lnTo>
                  <a:lnTo>
                    <a:pt x="3010" y="882"/>
                  </a:lnTo>
                  <a:lnTo>
                    <a:pt x="3007" y="928"/>
                  </a:lnTo>
                  <a:lnTo>
                    <a:pt x="2998" y="971"/>
                  </a:lnTo>
                  <a:lnTo>
                    <a:pt x="2983" y="1012"/>
                  </a:lnTo>
                  <a:lnTo>
                    <a:pt x="2963" y="1051"/>
                  </a:lnTo>
                  <a:lnTo>
                    <a:pt x="2939" y="1086"/>
                  </a:lnTo>
                  <a:lnTo>
                    <a:pt x="2910" y="1118"/>
                  </a:lnTo>
                  <a:lnTo>
                    <a:pt x="2877" y="1146"/>
                  </a:lnTo>
                  <a:lnTo>
                    <a:pt x="2840" y="1170"/>
                  </a:lnTo>
                  <a:lnTo>
                    <a:pt x="2801" y="1190"/>
                  </a:lnTo>
                  <a:lnTo>
                    <a:pt x="2759" y="1204"/>
                  </a:lnTo>
                  <a:lnTo>
                    <a:pt x="2714" y="1213"/>
                  </a:lnTo>
                  <a:lnTo>
                    <a:pt x="2668" y="1216"/>
                  </a:lnTo>
                  <a:lnTo>
                    <a:pt x="2053" y="1216"/>
                  </a:lnTo>
                  <a:lnTo>
                    <a:pt x="1604" y="1654"/>
                  </a:lnTo>
                  <a:lnTo>
                    <a:pt x="1604" y="1216"/>
                  </a:lnTo>
                  <a:lnTo>
                    <a:pt x="1484" y="1216"/>
                  </a:lnTo>
                  <a:lnTo>
                    <a:pt x="1437" y="1213"/>
                  </a:lnTo>
                  <a:lnTo>
                    <a:pt x="1393" y="1204"/>
                  </a:lnTo>
                  <a:lnTo>
                    <a:pt x="1351" y="1190"/>
                  </a:lnTo>
                  <a:lnTo>
                    <a:pt x="1312" y="1170"/>
                  </a:lnTo>
                  <a:lnTo>
                    <a:pt x="1275" y="1146"/>
                  </a:lnTo>
                  <a:lnTo>
                    <a:pt x="1242" y="1118"/>
                  </a:lnTo>
                  <a:lnTo>
                    <a:pt x="1214" y="1086"/>
                  </a:lnTo>
                  <a:lnTo>
                    <a:pt x="1189" y="1051"/>
                  </a:lnTo>
                  <a:lnTo>
                    <a:pt x="1169" y="1012"/>
                  </a:lnTo>
                  <a:lnTo>
                    <a:pt x="1154" y="971"/>
                  </a:lnTo>
                  <a:lnTo>
                    <a:pt x="1146" y="928"/>
                  </a:lnTo>
                  <a:lnTo>
                    <a:pt x="1143" y="882"/>
                  </a:lnTo>
                  <a:lnTo>
                    <a:pt x="1143" y="334"/>
                  </a:lnTo>
                  <a:lnTo>
                    <a:pt x="1145" y="288"/>
                  </a:lnTo>
                  <a:lnTo>
                    <a:pt x="1154" y="245"/>
                  </a:lnTo>
                  <a:lnTo>
                    <a:pt x="1169" y="204"/>
                  </a:lnTo>
                  <a:lnTo>
                    <a:pt x="1189" y="165"/>
                  </a:lnTo>
                  <a:lnTo>
                    <a:pt x="1213" y="130"/>
                  </a:lnTo>
                  <a:lnTo>
                    <a:pt x="1242" y="97"/>
                  </a:lnTo>
                  <a:lnTo>
                    <a:pt x="1275" y="70"/>
                  </a:lnTo>
                  <a:lnTo>
                    <a:pt x="1312" y="46"/>
                  </a:lnTo>
                  <a:lnTo>
                    <a:pt x="1350" y="27"/>
                  </a:lnTo>
                  <a:lnTo>
                    <a:pt x="1393" y="12"/>
                  </a:lnTo>
                  <a:lnTo>
                    <a:pt x="1437" y="3"/>
                  </a:lnTo>
                  <a:lnTo>
                    <a:pt x="1484" y="0"/>
                  </a:lnTo>
                  <a:close/>
                </a:path>
              </a:pathLst>
            </a:custGeom>
            <a:solidFill>
              <a:schemeClr val="tx1"/>
            </a:solidFill>
            <a:ln w="0">
              <a:noFill/>
              <a:prstDash val="solid"/>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grpSp>
      <p:sp>
        <p:nvSpPr>
          <p:cNvPr id="42" name="TextBox 36">
            <a:extLst>
              <a:ext uri="{FF2B5EF4-FFF2-40B4-BE49-F238E27FC236}">
                <a16:creationId xmlns:a16="http://schemas.microsoft.com/office/drawing/2014/main" id="{A1BD3CC3-21E8-034D-6C45-866DD8E10F8E}"/>
              </a:ext>
            </a:extLst>
          </p:cNvPr>
          <p:cNvSpPr txBox="1"/>
          <p:nvPr/>
        </p:nvSpPr>
        <p:spPr>
          <a:xfrm>
            <a:off x="7932038" y="2743666"/>
            <a:ext cx="3227801" cy="646331"/>
          </a:xfrm>
          <a:prstGeom prst="rect">
            <a:avLst/>
          </a:prstGeom>
          <a:noFill/>
          <a:ln>
            <a:noFill/>
          </a:ln>
        </p:spPr>
        <p:txBody>
          <a:bodyPr wrap="square" rtlCol="0">
            <a:spAutoFit/>
          </a:bodyPr>
          <a:lstStyle/>
          <a:p>
            <a:pPr marL="14288" marR="5715" indent="-3572" algn="ctr" defTabSz="1028700">
              <a:spcBef>
                <a:spcPts val="113"/>
              </a:spcBef>
            </a:pPr>
            <a:r>
              <a:rPr lang="hi-IN" sz="1200" b="1" kern="0" dirty="0">
                <a:solidFill>
                  <a:srgbClr val="532A41"/>
                </a:solidFill>
                <a:latin typeface="Nirmala UI" panose="020B0502040204020203" pitchFamily="34" charset="0"/>
                <a:cs typeface="Nirmala UI" panose="020B0502040204020203" pitchFamily="34" charset="0"/>
              </a:rPr>
              <a:t>अस्पताल में भर्ती होने से पहले के तीन दिन और अस्पताल में भर्ती होने के 15 दिन बाद में </a:t>
            </a:r>
            <a:r>
              <a:rPr lang="hi-IN" sz="1200" b="1" kern="0" dirty="0" smtClean="0">
                <a:solidFill>
                  <a:srgbClr val="532A41"/>
                </a:solidFill>
                <a:latin typeface="Nirmala UI" panose="020B0502040204020203" pitchFamily="34" charset="0"/>
                <a:cs typeface="Nirmala UI" panose="020B0502040204020203" pitchFamily="34" charset="0"/>
              </a:rPr>
              <a:t>जांचों </a:t>
            </a:r>
            <a:r>
              <a:rPr lang="hi-IN" sz="1200" b="1" kern="0" dirty="0">
                <a:solidFill>
                  <a:srgbClr val="532A41"/>
                </a:solidFill>
                <a:latin typeface="Nirmala UI" panose="020B0502040204020203" pitchFamily="34" charset="0"/>
                <a:cs typeface="Nirmala UI" panose="020B0502040204020203" pitchFamily="34" charset="0"/>
              </a:rPr>
              <a:t>और </a:t>
            </a:r>
            <a:r>
              <a:rPr lang="hi-IN" sz="1200" b="1" kern="0" dirty="0" smtClean="0">
                <a:solidFill>
                  <a:srgbClr val="532A41"/>
                </a:solidFill>
                <a:latin typeface="Nirmala UI" panose="020B0502040204020203" pitchFamily="34" charset="0"/>
                <a:cs typeface="Nirmala UI" panose="020B0502040204020203" pitchFamily="34" charset="0"/>
              </a:rPr>
              <a:t>दवाओं </a:t>
            </a:r>
            <a:r>
              <a:rPr lang="hi-IN" sz="1200" b="1" kern="0" dirty="0">
                <a:solidFill>
                  <a:srgbClr val="532A41"/>
                </a:solidFill>
                <a:latin typeface="Nirmala UI" panose="020B0502040204020203" pitchFamily="34" charset="0"/>
                <a:cs typeface="Nirmala UI" panose="020B0502040204020203" pitchFamily="34" charset="0"/>
              </a:rPr>
              <a:t>पर होने वाला खर्च शामिल</a:t>
            </a:r>
            <a:r>
              <a:rPr lang="en-IN" sz="1200" b="1" kern="0" dirty="0">
                <a:solidFill>
                  <a:srgbClr val="532A41"/>
                </a:solidFill>
                <a:latin typeface="Nirmala UI" panose="020B0502040204020203" pitchFamily="34" charset="0"/>
                <a:cs typeface="Nirmala UI" panose="020B0502040204020203" pitchFamily="34" charset="0"/>
              </a:rPr>
              <a:t> </a:t>
            </a:r>
            <a:r>
              <a:rPr lang="hi-IN" sz="1200" b="1" kern="0" dirty="0">
                <a:solidFill>
                  <a:srgbClr val="532A41"/>
                </a:solidFill>
                <a:latin typeface="Nirmala UI" panose="020B0502040204020203" pitchFamily="34" charset="0"/>
                <a:cs typeface="Nirmala UI" panose="020B0502040204020203" pitchFamily="34" charset="0"/>
              </a:rPr>
              <a:t>हैं।</a:t>
            </a:r>
            <a:endParaRPr lang="en-IN" sz="1200" b="1" kern="0" dirty="0">
              <a:solidFill>
                <a:srgbClr val="532A41"/>
              </a:solidFill>
              <a:latin typeface="Nirmala UI" panose="020B0502040204020203" pitchFamily="34" charset="0"/>
              <a:cs typeface="Nirmala UI" panose="020B0502040204020203" pitchFamily="34" charset="0"/>
            </a:endParaRPr>
          </a:p>
        </p:txBody>
      </p:sp>
      <p:sp>
        <p:nvSpPr>
          <p:cNvPr id="43" name="TextBox 37">
            <a:extLst>
              <a:ext uri="{FF2B5EF4-FFF2-40B4-BE49-F238E27FC236}">
                <a16:creationId xmlns:a16="http://schemas.microsoft.com/office/drawing/2014/main" id="{1E93C289-5485-ACC1-1720-6D93FB27513A}"/>
              </a:ext>
            </a:extLst>
          </p:cNvPr>
          <p:cNvSpPr txBox="1"/>
          <p:nvPr/>
        </p:nvSpPr>
        <p:spPr>
          <a:xfrm>
            <a:off x="7663331" y="4599922"/>
            <a:ext cx="2554176" cy="276999"/>
          </a:xfrm>
          <a:prstGeom prst="rect">
            <a:avLst/>
          </a:prstGeom>
          <a:noFill/>
          <a:ln>
            <a:noFill/>
          </a:ln>
        </p:spPr>
        <p:txBody>
          <a:bodyPr wrap="square" rtlCol="0">
            <a:spAutoFit/>
          </a:bodyPr>
          <a:lstStyle/>
          <a:p>
            <a:pPr marL="14288" marR="5715" indent="-3572" algn="ctr" defTabSz="1028700">
              <a:spcBef>
                <a:spcPts val="113"/>
              </a:spcBef>
            </a:pPr>
            <a:r>
              <a:rPr lang="hi-IN" sz="1200" b="1" kern="0" dirty="0">
                <a:latin typeface="Nirmala UI" panose="020B0502040204020203" pitchFamily="34" charset="0"/>
                <a:cs typeface="Nirmala UI" panose="020B0502040204020203" pitchFamily="34" charset="0"/>
              </a:rPr>
              <a:t>त्रिस्तरीय दावों का निस्तारण</a:t>
            </a:r>
            <a:endParaRPr lang="en-IN" sz="1200" b="1" kern="0" dirty="0">
              <a:latin typeface="Nirmala UI" panose="020B0502040204020203" pitchFamily="34" charset="0"/>
              <a:cs typeface="Nirmala UI" panose="020B0502040204020203" pitchFamily="34" charset="0"/>
            </a:endParaRPr>
          </a:p>
        </p:txBody>
      </p:sp>
      <p:sp>
        <p:nvSpPr>
          <p:cNvPr id="44" name="Freeform 10">
            <a:extLst>
              <a:ext uri="{FF2B5EF4-FFF2-40B4-BE49-F238E27FC236}">
                <a16:creationId xmlns:a16="http://schemas.microsoft.com/office/drawing/2014/main" id="{6376F885-7CEF-06F6-C2FF-48A2F78C74B2}"/>
              </a:ext>
            </a:extLst>
          </p:cNvPr>
          <p:cNvSpPr>
            <a:spLocks noEditPoints="1"/>
          </p:cNvSpPr>
          <p:nvPr/>
        </p:nvSpPr>
        <p:spPr bwMode="auto">
          <a:xfrm>
            <a:off x="4230687" y="3051014"/>
            <a:ext cx="377103" cy="389205"/>
          </a:xfrm>
          <a:custGeom>
            <a:avLst/>
            <a:gdLst>
              <a:gd name="T0" fmla="*/ 42 w 1861"/>
              <a:gd name="T1" fmla="*/ 931 h 2159"/>
              <a:gd name="T2" fmla="*/ 568 w 1861"/>
              <a:gd name="T3" fmla="*/ 443 h 2159"/>
              <a:gd name="T4" fmla="*/ 1506 w 1861"/>
              <a:gd name="T5" fmla="*/ 19 h 2159"/>
              <a:gd name="T6" fmla="*/ 1861 w 1861"/>
              <a:gd name="T7" fmla="*/ 2151 h 2159"/>
              <a:gd name="T8" fmla="*/ 1376 w 1861"/>
              <a:gd name="T9" fmla="*/ 205 h 2159"/>
              <a:gd name="T10" fmla="*/ 970 w 1861"/>
              <a:gd name="T11" fmla="*/ 606 h 2159"/>
              <a:gd name="T12" fmla="*/ 981 w 1861"/>
              <a:gd name="T13" fmla="*/ 610 h 2159"/>
              <a:gd name="T14" fmla="*/ 1335 w 1861"/>
              <a:gd name="T15" fmla="*/ 2146 h 2159"/>
              <a:gd name="T16" fmla="*/ 850 w 1861"/>
              <a:gd name="T17" fmla="*/ 785 h 2159"/>
              <a:gd name="T18" fmla="*/ 108 w 1861"/>
              <a:gd name="T19" fmla="*/ 2159 h 2159"/>
              <a:gd name="T20" fmla="*/ 277 w 1861"/>
              <a:gd name="T21" fmla="*/ 2142 h 2159"/>
              <a:gd name="T22" fmla="*/ 390 w 1861"/>
              <a:gd name="T23" fmla="*/ 2142 h 2159"/>
              <a:gd name="T24" fmla="*/ 512 w 1861"/>
              <a:gd name="T25" fmla="*/ 2142 h 2159"/>
              <a:gd name="T26" fmla="*/ 646 w 1861"/>
              <a:gd name="T27" fmla="*/ 2142 h 2159"/>
              <a:gd name="T28" fmla="*/ 751 w 1861"/>
              <a:gd name="T29" fmla="*/ 2113 h 2159"/>
              <a:gd name="T30" fmla="*/ 751 w 1861"/>
              <a:gd name="T31" fmla="*/ 1998 h 2159"/>
              <a:gd name="T32" fmla="*/ 716 w 1861"/>
              <a:gd name="T33" fmla="*/ 1915 h 2159"/>
              <a:gd name="T34" fmla="*/ 578 w 1861"/>
              <a:gd name="T35" fmla="*/ 1924 h 2159"/>
              <a:gd name="T36" fmla="*/ 450 w 1861"/>
              <a:gd name="T37" fmla="*/ 1933 h 2159"/>
              <a:gd name="T38" fmla="*/ 333 w 1861"/>
              <a:gd name="T39" fmla="*/ 1940 h 2159"/>
              <a:gd name="T40" fmla="*/ 249 w 1861"/>
              <a:gd name="T41" fmla="*/ 1970 h 2159"/>
              <a:gd name="T42" fmla="*/ 249 w 1861"/>
              <a:gd name="T43" fmla="*/ 2068 h 2159"/>
              <a:gd name="T44" fmla="*/ 249 w 1861"/>
              <a:gd name="T45" fmla="*/ 1293 h 2159"/>
              <a:gd name="T46" fmla="*/ 361 w 1861"/>
              <a:gd name="T47" fmla="*/ 1260 h 2159"/>
              <a:gd name="T48" fmla="*/ 480 w 1861"/>
              <a:gd name="T49" fmla="*/ 1227 h 2159"/>
              <a:gd name="T50" fmla="*/ 612 w 1861"/>
              <a:gd name="T51" fmla="*/ 1190 h 2159"/>
              <a:gd name="T52" fmla="*/ 751 w 1861"/>
              <a:gd name="T53" fmla="*/ 1151 h 2159"/>
              <a:gd name="T54" fmla="*/ 751 w 1861"/>
              <a:gd name="T55" fmla="*/ 1036 h 2159"/>
              <a:gd name="T56" fmla="*/ 751 w 1861"/>
              <a:gd name="T57" fmla="*/ 920 h 2159"/>
              <a:gd name="T58" fmla="*/ 612 w 1861"/>
              <a:gd name="T59" fmla="*/ 969 h 2159"/>
              <a:gd name="T60" fmla="*/ 480 w 1861"/>
              <a:gd name="T61" fmla="*/ 1015 h 2159"/>
              <a:gd name="T62" fmla="*/ 361 w 1861"/>
              <a:gd name="T63" fmla="*/ 1056 h 2159"/>
              <a:gd name="T64" fmla="*/ 249 w 1861"/>
              <a:gd name="T65" fmla="*/ 1096 h 2159"/>
              <a:gd name="T66" fmla="*/ 249 w 1861"/>
              <a:gd name="T67" fmla="*/ 1195 h 2159"/>
              <a:gd name="T68" fmla="*/ 249 w 1861"/>
              <a:gd name="T69" fmla="*/ 1293 h 2159"/>
              <a:gd name="T70" fmla="*/ 333 w 1861"/>
              <a:gd name="T71" fmla="*/ 1557 h 2159"/>
              <a:gd name="T72" fmla="*/ 450 w 1861"/>
              <a:gd name="T73" fmla="*/ 1536 h 2159"/>
              <a:gd name="T74" fmla="*/ 578 w 1861"/>
              <a:gd name="T75" fmla="*/ 1511 h 2159"/>
              <a:gd name="T76" fmla="*/ 716 w 1861"/>
              <a:gd name="T77" fmla="*/ 1484 h 2159"/>
              <a:gd name="T78" fmla="*/ 751 w 1861"/>
              <a:gd name="T79" fmla="*/ 1392 h 2159"/>
              <a:gd name="T80" fmla="*/ 751 w 1861"/>
              <a:gd name="T81" fmla="*/ 1277 h 2159"/>
              <a:gd name="T82" fmla="*/ 646 w 1861"/>
              <a:gd name="T83" fmla="*/ 1275 h 2159"/>
              <a:gd name="T84" fmla="*/ 512 w 1861"/>
              <a:gd name="T85" fmla="*/ 1309 h 2159"/>
              <a:gd name="T86" fmla="*/ 390 w 1861"/>
              <a:gd name="T87" fmla="*/ 1341 h 2159"/>
              <a:gd name="T88" fmla="*/ 277 w 1861"/>
              <a:gd name="T89" fmla="*/ 1370 h 2159"/>
              <a:gd name="T90" fmla="*/ 249 w 1861"/>
              <a:gd name="T91" fmla="*/ 1450 h 2159"/>
              <a:gd name="T92" fmla="*/ 249 w 1861"/>
              <a:gd name="T93" fmla="*/ 1549 h 2159"/>
              <a:gd name="T94" fmla="*/ 304 w 1861"/>
              <a:gd name="T95" fmla="*/ 1850 h 2159"/>
              <a:gd name="T96" fmla="*/ 420 w 1861"/>
              <a:gd name="T97" fmla="*/ 1840 h 2159"/>
              <a:gd name="T98" fmla="*/ 545 w 1861"/>
              <a:gd name="T99" fmla="*/ 1827 h 2159"/>
              <a:gd name="T100" fmla="*/ 680 w 1861"/>
              <a:gd name="T101" fmla="*/ 1815 h 2159"/>
              <a:gd name="T102" fmla="*/ 751 w 1861"/>
              <a:gd name="T103" fmla="*/ 1750 h 2159"/>
              <a:gd name="T104" fmla="*/ 751 w 1861"/>
              <a:gd name="T105" fmla="*/ 1636 h 2159"/>
              <a:gd name="T106" fmla="*/ 680 w 1861"/>
              <a:gd name="T107" fmla="*/ 1590 h 2159"/>
              <a:gd name="T108" fmla="*/ 545 w 1861"/>
              <a:gd name="T109" fmla="*/ 1612 h 2159"/>
              <a:gd name="T110" fmla="*/ 420 w 1861"/>
              <a:gd name="T111" fmla="*/ 1631 h 2159"/>
              <a:gd name="T112" fmla="*/ 304 w 1861"/>
              <a:gd name="T113" fmla="*/ 1650 h 2159"/>
              <a:gd name="T114" fmla="*/ 249 w 1861"/>
              <a:gd name="T115" fmla="*/ 1709 h 2159"/>
              <a:gd name="T116" fmla="*/ 249 w 1861"/>
              <a:gd name="T117" fmla="*/ 1807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1" h="2159">
                <a:moveTo>
                  <a:pt x="0" y="2029"/>
                </a:moveTo>
                <a:lnTo>
                  <a:pt x="42" y="2029"/>
                </a:lnTo>
                <a:lnTo>
                  <a:pt x="42" y="977"/>
                </a:lnTo>
                <a:lnTo>
                  <a:pt x="42" y="931"/>
                </a:lnTo>
                <a:lnTo>
                  <a:pt x="86" y="915"/>
                </a:lnTo>
                <a:lnTo>
                  <a:pt x="568" y="746"/>
                </a:lnTo>
                <a:lnTo>
                  <a:pt x="568" y="484"/>
                </a:lnTo>
                <a:lnTo>
                  <a:pt x="568" y="443"/>
                </a:lnTo>
                <a:lnTo>
                  <a:pt x="605" y="425"/>
                </a:lnTo>
                <a:lnTo>
                  <a:pt x="1413" y="44"/>
                </a:lnTo>
                <a:lnTo>
                  <a:pt x="1506" y="0"/>
                </a:lnTo>
                <a:lnTo>
                  <a:pt x="1506" y="19"/>
                </a:lnTo>
                <a:lnTo>
                  <a:pt x="1762" y="170"/>
                </a:lnTo>
                <a:lnTo>
                  <a:pt x="1762" y="2020"/>
                </a:lnTo>
                <a:lnTo>
                  <a:pt x="1861" y="2020"/>
                </a:lnTo>
                <a:lnTo>
                  <a:pt x="1861" y="2151"/>
                </a:lnTo>
                <a:lnTo>
                  <a:pt x="1442" y="2151"/>
                </a:lnTo>
                <a:lnTo>
                  <a:pt x="1376" y="2151"/>
                </a:lnTo>
                <a:lnTo>
                  <a:pt x="1376" y="2085"/>
                </a:lnTo>
                <a:lnTo>
                  <a:pt x="1376" y="205"/>
                </a:lnTo>
                <a:lnTo>
                  <a:pt x="698" y="525"/>
                </a:lnTo>
                <a:lnTo>
                  <a:pt x="698" y="700"/>
                </a:lnTo>
                <a:lnTo>
                  <a:pt x="894" y="632"/>
                </a:lnTo>
                <a:lnTo>
                  <a:pt x="970" y="606"/>
                </a:lnTo>
                <a:lnTo>
                  <a:pt x="970" y="604"/>
                </a:lnTo>
                <a:lnTo>
                  <a:pt x="972" y="605"/>
                </a:lnTo>
                <a:lnTo>
                  <a:pt x="981" y="601"/>
                </a:lnTo>
                <a:lnTo>
                  <a:pt x="981" y="610"/>
                </a:lnTo>
                <a:lnTo>
                  <a:pt x="1234" y="761"/>
                </a:lnTo>
                <a:lnTo>
                  <a:pt x="1234" y="2016"/>
                </a:lnTo>
                <a:lnTo>
                  <a:pt x="1335" y="2016"/>
                </a:lnTo>
                <a:lnTo>
                  <a:pt x="1335" y="2146"/>
                </a:lnTo>
                <a:lnTo>
                  <a:pt x="916" y="2146"/>
                </a:lnTo>
                <a:lnTo>
                  <a:pt x="850" y="2146"/>
                </a:lnTo>
                <a:lnTo>
                  <a:pt x="850" y="2082"/>
                </a:lnTo>
                <a:lnTo>
                  <a:pt x="850" y="785"/>
                </a:lnTo>
                <a:lnTo>
                  <a:pt x="172" y="1023"/>
                </a:lnTo>
                <a:lnTo>
                  <a:pt x="172" y="2093"/>
                </a:lnTo>
                <a:lnTo>
                  <a:pt x="172" y="2159"/>
                </a:lnTo>
                <a:lnTo>
                  <a:pt x="108" y="2159"/>
                </a:lnTo>
                <a:lnTo>
                  <a:pt x="0" y="2159"/>
                </a:lnTo>
                <a:lnTo>
                  <a:pt x="0" y="2029"/>
                </a:lnTo>
                <a:close/>
                <a:moveTo>
                  <a:pt x="249" y="2142"/>
                </a:moveTo>
                <a:lnTo>
                  <a:pt x="277" y="2142"/>
                </a:lnTo>
                <a:lnTo>
                  <a:pt x="304" y="2142"/>
                </a:lnTo>
                <a:lnTo>
                  <a:pt x="333" y="2142"/>
                </a:lnTo>
                <a:lnTo>
                  <a:pt x="361" y="2142"/>
                </a:lnTo>
                <a:lnTo>
                  <a:pt x="390" y="2142"/>
                </a:lnTo>
                <a:lnTo>
                  <a:pt x="420" y="2142"/>
                </a:lnTo>
                <a:lnTo>
                  <a:pt x="450" y="2142"/>
                </a:lnTo>
                <a:lnTo>
                  <a:pt x="480" y="2142"/>
                </a:lnTo>
                <a:lnTo>
                  <a:pt x="512" y="2142"/>
                </a:lnTo>
                <a:lnTo>
                  <a:pt x="545" y="2142"/>
                </a:lnTo>
                <a:lnTo>
                  <a:pt x="578" y="2142"/>
                </a:lnTo>
                <a:lnTo>
                  <a:pt x="612" y="2142"/>
                </a:lnTo>
                <a:lnTo>
                  <a:pt x="646" y="2142"/>
                </a:lnTo>
                <a:lnTo>
                  <a:pt x="680" y="2142"/>
                </a:lnTo>
                <a:lnTo>
                  <a:pt x="716" y="2142"/>
                </a:lnTo>
                <a:lnTo>
                  <a:pt x="751" y="2142"/>
                </a:lnTo>
                <a:lnTo>
                  <a:pt x="751" y="2113"/>
                </a:lnTo>
                <a:lnTo>
                  <a:pt x="751" y="2085"/>
                </a:lnTo>
                <a:lnTo>
                  <a:pt x="751" y="2056"/>
                </a:lnTo>
                <a:lnTo>
                  <a:pt x="751" y="2028"/>
                </a:lnTo>
                <a:lnTo>
                  <a:pt x="751" y="1998"/>
                </a:lnTo>
                <a:lnTo>
                  <a:pt x="751" y="1970"/>
                </a:lnTo>
                <a:lnTo>
                  <a:pt x="751" y="1941"/>
                </a:lnTo>
                <a:lnTo>
                  <a:pt x="751" y="1913"/>
                </a:lnTo>
                <a:lnTo>
                  <a:pt x="716" y="1915"/>
                </a:lnTo>
                <a:lnTo>
                  <a:pt x="680" y="1917"/>
                </a:lnTo>
                <a:lnTo>
                  <a:pt x="646" y="1919"/>
                </a:lnTo>
                <a:lnTo>
                  <a:pt x="612" y="1921"/>
                </a:lnTo>
                <a:lnTo>
                  <a:pt x="578" y="1924"/>
                </a:lnTo>
                <a:lnTo>
                  <a:pt x="545" y="1926"/>
                </a:lnTo>
                <a:lnTo>
                  <a:pt x="512" y="1929"/>
                </a:lnTo>
                <a:lnTo>
                  <a:pt x="480" y="1931"/>
                </a:lnTo>
                <a:lnTo>
                  <a:pt x="450" y="1933"/>
                </a:lnTo>
                <a:lnTo>
                  <a:pt x="420" y="1934"/>
                </a:lnTo>
                <a:lnTo>
                  <a:pt x="390" y="1936"/>
                </a:lnTo>
                <a:lnTo>
                  <a:pt x="361" y="1938"/>
                </a:lnTo>
                <a:lnTo>
                  <a:pt x="333" y="1940"/>
                </a:lnTo>
                <a:lnTo>
                  <a:pt x="304" y="1942"/>
                </a:lnTo>
                <a:lnTo>
                  <a:pt x="277" y="1944"/>
                </a:lnTo>
                <a:lnTo>
                  <a:pt x="249" y="1945"/>
                </a:lnTo>
                <a:lnTo>
                  <a:pt x="249" y="1970"/>
                </a:lnTo>
                <a:lnTo>
                  <a:pt x="249" y="1995"/>
                </a:lnTo>
                <a:lnTo>
                  <a:pt x="249" y="2019"/>
                </a:lnTo>
                <a:lnTo>
                  <a:pt x="249" y="2044"/>
                </a:lnTo>
                <a:lnTo>
                  <a:pt x="249" y="2068"/>
                </a:lnTo>
                <a:lnTo>
                  <a:pt x="249" y="2093"/>
                </a:lnTo>
                <a:lnTo>
                  <a:pt x="249" y="2117"/>
                </a:lnTo>
                <a:lnTo>
                  <a:pt x="249" y="2142"/>
                </a:lnTo>
                <a:close/>
                <a:moveTo>
                  <a:pt x="249" y="1293"/>
                </a:moveTo>
                <a:lnTo>
                  <a:pt x="277" y="1285"/>
                </a:lnTo>
                <a:lnTo>
                  <a:pt x="304" y="1277"/>
                </a:lnTo>
                <a:lnTo>
                  <a:pt x="333" y="1269"/>
                </a:lnTo>
                <a:lnTo>
                  <a:pt x="361" y="1260"/>
                </a:lnTo>
                <a:lnTo>
                  <a:pt x="390" y="1253"/>
                </a:lnTo>
                <a:lnTo>
                  <a:pt x="420" y="1245"/>
                </a:lnTo>
                <a:lnTo>
                  <a:pt x="450" y="1235"/>
                </a:lnTo>
                <a:lnTo>
                  <a:pt x="480" y="1227"/>
                </a:lnTo>
                <a:lnTo>
                  <a:pt x="512" y="1218"/>
                </a:lnTo>
                <a:lnTo>
                  <a:pt x="545" y="1209"/>
                </a:lnTo>
                <a:lnTo>
                  <a:pt x="578" y="1200"/>
                </a:lnTo>
                <a:lnTo>
                  <a:pt x="612" y="1190"/>
                </a:lnTo>
                <a:lnTo>
                  <a:pt x="646" y="1180"/>
                </a:lnTo>
                <a:lnTo>
                  <a:pt x="680" y="1171"/>
                </a:lnTo>
                <a:lnTo>
                  <a:pt x="716" y="1160"/>
                </a:lnTo>
                <a:lnTo>
                  <a:pt x="751" y="1151"/>
                </a:lnTo>
                <a:lnTo>
                  <a:pt x="751" y="1122"/>
                </a:lnTo>
                <a:lnTo>
                  <a:pt x="751" y="1094"/>
                </a:lnTo>
                <a:lnTo>
                  <a:pt x="751" y="1064"/>
                </a:lnTo>
                <a:lnTo>
                  <a:pt x="751" y="1036"/>
                </a:lnTo>
                <a:lnTo>
                  <a:pt x="751" y="1007"/>
                </a:lnTo>
                <a:lnTo>
                  <a:pt x="751" y="979"/>
                </a:lnTo>
                <a:lnTo>
                  <a:pt x="751" y="950"/>
                </a:lnTo>
                <a:lnTo>
                  <a:pt x="751" y="920"/>
                </a:lnTo>
                <a:lnTo>
                  <a:pt x="716" y="933"/>
                </a:lnTo>
                <a:lnTo>
                  <a:pt x="680" y="945"/>
                </a:lnTo>
                <a:lnTo>
                  <a:pt x="646" y="957"/>
                </a:lnTo>
                <a:lnTo>
                  <a:pt x="612" y="969"/>
                </a:lnTo>
                <a:lnTo>
                  <a:pt x="578" y="981"/>
                </a:lnTo>
                <a:lnTo>
                  <a:pt x="545" y="992"/>
                </a:lnTo>
                <a:lnTo>
                  <a:pt x="512" y="1004"/>
                </a:lnTo>
                <a:lnTo>
                  <a:pt x="480" y="1015"/>
                </a:lnTo>
                <a:lnTo>
                  <a:pt x="450" y="1026"/>
                </a:lnTo>
                <a:lnTo>
                  <a:pt x="420" y="1036"/>
                </a:lnTo>
                <a:lnTo>
                  <a:pt x="390" y="1047"/>
                </a:lnTo>
                <a:lnTo>
                  <a:pt x="361" y="1056"/>
                </a:lnTo>
                <a:lnTo>
                  <a:pt x="333" y="1066"/>
                </a:lnTo>
                <a:lnTo>
                  <a:pt x="304" y="1077"/>
                </a:lnTo>
                <a:lnTo>
                  <a:pt x="277" y="1086"/>
                </a:lnTo>
                <a:lnTo>
                  <a:pt x="249" y="1096"/>
                </a:lnTo>
                <a:lnTo>
                  <a:pt x="249" y="1121"/>
                </a:lnTo>
                <a:lnTo>
                  <a:pt x="249" y="1145"/>
                </a:lnTo>
                <a:lnTo>
                  <a:pt x="249" y="1170"/>
                </a:lnTo>
                <a:lnTo>
                  <a:pt x="249" y="1195"/>
                </a:lnTo>
                <a:lnTo>
                  <a:pt x="249" y="1219"/>
                </a:lnTo>
                <a:lnTo>
                  <a:pt x="249" y="1244"/>
                </a:lnTo>
                <a:lnTo>
                  <a:pt x="249" y="1269"/>
                </a:lnTo>
                <a:lnTo>
                  <a:pt x="249" y="1293"/>
                </a:lnTo>
                <a:close/>
                <a:moveTo>
                  <a:pt x="249" y="1573"/>
                </a:moveTo>
                <a:lnTo>
                  <a:pt x="277" y="1568"/>
                </a:lnTo>
                <a:lnTo>
                  <a:pt x="304" y="1563"/>
                </a:lnTo>
                <a:lnTo>
                  <a:pt x="333" y="1557"/>
                </a:lnTo>
                <a:lnTo>
                  <a:pt x="361" y="1552"/>
                </a:lnTo>
                <a:lnTo>
                  <a:pt x="390" y="1546"/>
                </a:lnTo>
                <a:lnTo>
                  <a:pt x="420" y="1541"/>
                </a:lnTo>
                <a:lnTo>
                  <a:pt x="450" y="1536"/>
                </a:lnTo>
                <a:lnTo>
                  <a:pt x="480" y="1529"/>
                </a:lnTo>
                <a:lnTo>
                  <a:pt x="512" y="1523"/>
                </a:lnTo>
                <a:lnTo>
                  <a:pt x="545" y="1517"/>
                </a:lnTo>
                <a:lnTo>
                  <a:pt x="578" y="1511"/>
                </a:lnTo>
                <a:lnTo>
                  <a:pt x="612" y="1504"/>
                </a:lnTo>
                <a:lnTo>
                  <a:pt x="646" y="1498"/>
                </a:lnTo>
                <a:lnTo>
                  <a:pt x="680" y="1492"/>
                </a:lnTo>
                <a:lnTo>
                  <a:pt x="716" y="1484"/>
                </a:lnTo>
                <a:lnTo>
                  <a:pt x="751" y="1478"/>
                </a:lnTo>
                <a:lnTo>
                  <a:pt x="751" y="1449"/>
                </a:lnTo>
                <a:lnTo>
                  <a:pt x="751" y="1421"/>
                </a:lnTo>
                <a:lnTo>
                  <a:pt x="751" y="1392"/>
                </a:lnTo>
                <a:lnTo>
                  <a:pt x="751" y="1364"/>
                </a:lnTo>
                <a:lnTo>
                  <a:pt x="751" y="1334"/>
                </a:lnTo>
                <a:lnTo>
                  <a:pt x="751" y="1306"/>
                </a:lnTo>
                <a:lnTo>
                  <a:pt x="751" y="1277"/>
                </a:lnTo>
                <a:lnTo>
                  <a:pt x="751" y="1249"/>
                </a:lnTo>
                <a:lnTo>
                  <a:pt x="716" y="1257"/>
                </a:lnTo>
                <a:lnTo>
                  <a:pt x="680" y="1267"/>
                </a:lnTo>
                <a:lnTo>
                  <a:pt x="646" y="1275"/>
                </a:lnTo>
                <a:lnTo>
                  <a:pt x="612" y="1284"/>
                </a:lnTo>
                <a:lnTo>
                  <a:pt x="578" y="1293"/>
                </a:lnTo>
                <a:lnTo>
                  <a:pt x="545" y="1301"/>
                </a:lnTo>
                <a:lnTo>
                  <a:pt x="512" y="1309"/>
                </a:lnTo>
                <a:lnTo>
                  <a:pt x="480" y="1318"/>
                </a:lnTo>
                <a:lnTo>
                  <a:pt x="450" y="1325"/>
                </a:lnTo>
                <a:lnTo>
                  <a:pt x="420" y="1332"/>
                </a:lnTo>
                <a:lnTo>
                  <a:pt x="390" y="1341"/>
                </a:lnTo>
                <a:lnTo>
                  <a:pt x="361" y="1348"/>
                </a:lnTo>
                <a:lnTo>
                  <a:pt x="333" y="1355"/>
                </a:lnTo>
                <a:lnTo>
                  <a:pt x="304" y="1362"/>
                </a:lnTo>
                <a:lnTo>
                  <a:pt x="277" y="1370"/>
                </a:lnTo>
                <a:lnTo>
                  <a:pt x="249" y="1376"/>
                </a:lnTo>
                <a:lnTo>
                  <a:pt x="249" y="1401"/>
                </a:lnTo>
                <a:lnTo>
                  <a:pt x="249" y="1426"/>
                </a:lnTo>
                <a:lnTo>
                  <a:pt x="249" y="1450"/>
                </a:lnTo>
                <a:lnTo>
                  <a:pt x="249" y="1475"/>
                </a:lnTo>
                <a:lnTo>
                  <a:pt x="249" y="1499"/>
                </a:lnTo>
                <a:lnTo>
                  <a:pt x="249" y="1524"/>
                </a:lnTo>
                <a:lnTo>
                  <a:pt x="249" y="1549"/>
                </a:lnTo>
                <a:lnTo>
                  <a:pt x="249" y="1573"/>
                </a:lnTo>
                <a:close/>
                <a:moveTo>
                  <a:pt x="249" y="1856"/>
                </a:moveTo>
                <a:lnTo>
                  <a:pt x="277" y="1853"/>
                </a:lnTo>
                <a:lnTo>
                  <a:pt x="304" y="1850"/>
                </a:lnTo>
                <a:lnTo>
                  <a:pt x="333" y="1847"/>
                </a:lnTo>
                <a:lnTo>
                  <a:pt x="361" y="1845"/>
                </a:lnTo>
                <a:lnTo>
                  <a:pt x="390" y="1842"/>
                </a:lnTo>
                <a:lnTo>
                  <a:pt x="420" y="1840"/>
                </a:lnTo>
                <a:lnTo>
                  <a:pt x="450" y="1837"/>
                </a:lnTo>
                <a:lnTo>
                  <a:pt x="480" y="1834"/>
                </a:lnTo>
                <a:lnTo>
                  <a:pt x="512" y="1831"/>
                </a:lnTo>
                <a:lnTo>
                  <a:pt x="545" y="1827"/>
                </a:lnTo>
                <a:lnTo>
                  <a:pt x="578" y="1824"/>
                </a:lnTo>
                <a:lnTo>
                  <a:pt x="612" y="1821"/>
                </a:lnTo>
                <a:lnTo>
                  <a:pt x="646" y="1818"/>
                </a:lnTo>
                <a:lnTo>
                  <a:pt x="680" y="1815"/>
                </a:lnTo>
                <a:lnTo>
                  <a:pt x="716" y="1811"/>
                </a:lnTo>
                <a:lnTo>
                  <a:pt x="751" y="1808"/>
                </a:lnTo>
                <a:lnTo>
                  <a:pt x="751" y="1779"/>
                </a:lnTo>
                <a:lnTo>
                  <a:pt x="751" y="1750"/>
                </a:lnTo>
                <a:lnTo>
                  <a:pt x="751" y="1722"/>
                </a:lnTo>
                <a:lnTo>
                  <a:pt x="751" y="1693"/>
                </a:lnTo>
                <a:lnTo>
                  <a:pt x="751" y="1665"/>
                </a:lnTo>
                <a:lnTo>
                  <a:pt x="751" y="1636"/>
                </a:lnTo>
                <a:lnTo>
                  <a:pt x="751" y="1607"/>
                </a:lnTo>
                <a:lnTo>
                  <a:pt x="751" y="1578"/>
                </a:lnTo>
                <a:lnTo>
                  <a:pt x="716" y="1585"/>
                </a:lnTo>
                <a:lnTo>
                  <a:pt x="680" y="1590"/>
                </a:lnTo>
                <a:lnTo>
                  <a:pt x="646" y="1595"/>
                </a:lnTo>
                <a:lnTo>
                  <a:pt x="612" y="1600"/>
                </a:lnTo>
                <a:lnTo>
                  <a:pt x="578" y="1606"/>
                </a:lnTo>
                <a:lnTo>
                  <a:pt x="545" y="1612"/>
                </a:lnTo>
                <a:lnTo>
                  <a:pt x="512" y="1617"/>
                </a:lnTo>
                <a:lnTo>
                  <a:pt x="480" y="1622"/>
                </a:lnTo>
                <a:lnTo>
                  <a:pt x="450" y="1626"/>
                </a:lnTo>
                <a:lnTo>
                  <a:pt x="420" y="1631"/>
                </a:lnTo>
                <a:lnTo>
                  <a:pt x="390" y="1637"/>
                </a:lnTo>
                <a:lnTo>
                  <a:pt x="361" y="1641"/>
                </a:lnTo>
                <a:lnTo>
                  <a:pt x="333" y="1646"/>
                </a:lnTo>
                <a:lnTo>
                  <a:pt x="304" y="1650"/>
                </a:lnTo>
                <a:lnTo>
                  <a:pt x="277" y="1654"/>
                </a:lnTo>
                <a:lnTo>
                  <a:pt x="249" y="1659"/>
                </a:lnTo>
                <a:lnTo>
                  <a:pt x="249" y="1684"/>
                </a:lnTo>
                <a:lnTo>
                  <a:pt x="249" y="1709"/>
                </a:lnTo>
                <a:lnTo>
                  <a:pt x="249" y="1733"/>
                </a:lnTo>
                <a:lnTo>
                  <a:pt x="249" y="1758"/>
                </a:lnTo>
                <a:lnTo>
                  <a:pt x="249" y="1782"/>
                </a:lnTo>
                <a:lnTo>
                  <a:pt x="249" y="1807"/>
                </a:lnTo>
                <a:lnTo>
                  <a:pt x="249" y="1832"/>
                </a:lnTo>
                <a:lnTo>
                  <a:pt x="249" y="1856"/>
                </a:lnTo>
                <a:close/>
              </a:path>
            </a:pathLst>
          </a:custGeom>
          <a:solidFill>
            <a:schemeClr val="tx1"/>
          </a:solidFill>
          <a:ln>
            <a:solidFill>
              <a:schemeClr val="tx1"/>
            </a:solidFill>
          </a:ln>
        </p:spPr>
        <p:txBody>
          <a:bodyPr vert="horz" wrap="square" lIns="102870" tIns="51435" rIns="102870" bIns="51435" numCol="1" anchor="t" anchorCtr="0" compatLnSpc="1">
            <a:prstTxWarp prst="textNoShape">
              <a:avLst/>
            </a:prstTxWarp>
          </a:bodyPr>
          <a:lstStyle/>
          <a:p>
            <a:pPr defTabSz="1028700"/>
            <a:endParaRPr lang="en-US" dirty="0">
              <a:solidFill>
                <a:schemeClr val="bg1"/>
              </a:solidFill>
              <a:latin typeface="Calibri" panose="020F0502020204030204"/>
            </a:endParaRPr>
          </a:p>
        </p:txBody>
      </p:sp>
      <p:sp>
        <p:nvSpPr>
          <p:cNvPr id="45" name="Freeform 28">
            <a:extLst>
              <a:ext uri="{FF2B5EF4-FFF2-40B4-BE49-F238E27FC236}">
                <a16:creationId xmlns:a16="http://schemas.microsoft.com/office/drawing/2014/main" id="{8FC63623-1A34-457A-F93A-3058A3EFEA8C}"/>
              </a:ext>
            </a:extLst>
          </p:cNvPr>
          <p:cNvSpPr>
            <a:spLocks noEditPoints="1"/>
          </p:cNvSpPr>
          <p:nvPr/>
        </p:nvSpPr>
        <p:spPr bwMode="auto">
          <a:xfrm>
            <a:off x="4373570" y="3836874"/>
            <a:ext cx="249874" cy="334514"/>
          </a:xfrm>
          <a:custGeom>
            <a:avLst/>
            <a:gdLst>
              <a:gd name="T0" fmla="*/ 786 w 1272"/>
              <a:gd name="T1" fmla="*/ 1357 h 1838"/>
              <a:gd name="T2" fmla="*/ 967 w 1272"/>
              <a:gd name="T3" fmla="*/ 1272 h 1838"/>
              <a:gd name="T4" fmla="*/ 1112 w 1272"/>
              <a:gd name="T5" fmla="*/ 1300 h 1838"/>
              <a:gd name="T6" fmla="*/ 1215 w 1272"/>
              <a:gd name="T7" fmla="*/ 1386 h 1838"/>
              <a:gd name="T8" fmla="*/ 1269 w 1272"/>
              <a:gd name="T9" fmla="*/ 1512 h 1838"/>
              <a:gd name="T10" fmla="*/ 1255 w 1272"/>
              <a:gd name="T11" fmla="*/ 1652 h 1838"/>
              <a:gd name="T12" fmla="*/ 1179 w 1272"/>
              <a:gd name="T13" fmla="*/ 1764 h 1838"/>
              <a:gd name="T14" fmla="*/ 1060 w 1272"/>
              <a:gd name="T15" fmla="*/ 1829 h 1838"/>
              <a:gd name="T16" fmla="*/ 918 w 1272"/>
              <a:gd name="T17" fmla="*/ 1829 h 1838"/>
              <a:gd name="T18" fmla="*/ 798 w 1272"/>
              <a:gd name="T19" fmla="*/ 1764 h 1838"/>
              <a:gd name="T20" fmla="*/ 723 w 1272"/>
              <a:gd name="T21" fmla="*/ 1652 h 1838"/>
              <a:gd name="T22" fmla="*/ 680 w 1272"/>
              <a:gd name="T23" fmla="*/ 1519 h 1838"/>
              <a:gd name="T24" fmla="*/ 199 w 1272"/>
              <a:gd name="T25" fmla="*/ 192 h 1838"/>
              <a:gd name="T26" fmla="*/ 104 w 1272"/>
              <a:gd name="T27" fmla="*/ 325 h 1838"/>
              <a:gd name="T28" fmla="*/ 115 w 1272"/>
              <a:gd name="T29" fmla="*/ 554 h 1838"/>
              <a:gd name="T30" fmla="*/ 239 w 1272"/>
              <a:gd name="T31" fmla="*/ 762 h 1838"/>
              <a:gd name="T32" fmla="*/ 494 w 1272"/>
              <a:gd name="T33" fmla="*/ 975 h 1838"/>
              <a:gd name="T34" fmla="*/ 563 w 1272"/>
              <a:gd name="T35" fmla="*/ 978 h 1838"/>
              <a:gd name="T36" fmla="*/ 752 w 1272"/>
              <a:gd name="T37" fmla="*/ 841 h 1838"/>
              <a:gd name="T38" fmla="*/ 906 w 1272"/>
              <a:gd name="T39" fmla="*/ 645 h 1838"/>
              <a:gd name="T40" fmla="*/ 968 w 1272"/>
              <a:gd name="T41" fmla="*/ 416 h 1838"/>
              <a:gd name="T42" fmla="*/ 910 w 1272"/>
              <a:gd name="T43" fmla="*/ 234 h 1838"/>
              <a:gd name="T44" fmla="*/ 779 w 1272"/>
              <a:gd name="T45" fmla="*/ 172 h 1838"/>
              <a:gd name="T46" fmla="*/ 703 w 1272"/>
              <a:gd name="T47" fmla="*/ 218 h 1838"/>
              <a:gd name="T48" fmla="*/ 622 w 1272"/>
              <a:gd name="T49" fmla="*/ 197 h 1838"/>
              <a:gd name="T50" fmla="*/ 577 w 1272"/>
              <a:gd name="T51" fmla="*/ 120 h 1838"/>
              <a:gd name="T52" fmla="*/ 612 w 1272"/>
              <a:gd name="T53" fmla="*/ 29 h 1838"/>
              <a:gd name="T54" fmla="*/ 697 w 1272"/>
              <a:gd name="T55" fmla="*/ 0 h 1838"/>
              <a:gd name="T56" fmla="*/ 777 w 1272"/>
              <a:gd name="T57" fmla="*/ 43 h 1838"/>
              <a:gd name="T58" fmla="*/ 942 w 1272"/>
              <a:gd name="T59" fmla="*/ 137 h 1838"/>
              <a:gd name="T60" fmla="*/ 1054 w 1272"/>
              <a:gd name="T61" fmla="*/ 356 h 1838"/>
              <a:gd name="T62" fmla="*/ 1011 w 1272"/>
              <a:gd name="T63" fmla="*/ 642 h 1838"/>
              <a:gd name="T64" fmla="*/ 840 w 1272"/>
              <a:gd name="T65" fmla="*/ 884 h 1838"/>
              <a:gd name="T66" fmla="*/ 606 w 1272"/>
              <a:gd name="T67" fmla="*/ 1063 h 1838"/>
              <a:gd name="T68" fmla="*/ 553 w 1272"/>
              <a:gd name="T69" fmla="*/ 1715 h 1838"/>
              <a:gd name="T70" fmla="*/ 373 w 1272"/>
              <a:gd name="T71" fmla="*/ 1832 h 1838"/>
              <a:gd name="T72" fmla="*/ 206 w 1272"/>
              <a:gd name="T73" fmla="*/ 1817 h 1838"/>
              <a:gd name="T74" fmla="*/ 83 w 1272"/>
              <a:gd name="T75" fmla="*/ 1719 h 1838"/>
              <a:gd name="T76" fmla="*/ 32 w 1272"/>
              <a:gd name="T77" fmla="*/ 1571 h 1838"/>
              <a:gd name="T78" fmla="*/ 87 w 1272"/>
              <a:gd name="T79" fmla="*/ 1387 h 1838"/>
              <a:gd name="T80" fmla="*/ 236 w 1272"/>
              <a:gd name="T81" fmla="*/ 1279 h 1838"/>
              <a:gd name="T82" fmla="*/ 426 w 1272"/>
              <a:gd name="T83" fmla="*/ 1295 h 1838"/>
              <a:gd name="T84" fmla="*/ 363 w 1272"/>
              <a:gd name="T85" fmla="*/ 1369 h 1838"/>
              <a:gd name="T86" fmla="*/ 223 w 1272"/>
              <a:gd name="T87" fmla="*/ 1387 h 1838"/>
              <a:gd name="T88" fmla="*/ 134 w 1272"/>
              <a:gd name="T89" fmla="*/ 1494 h 1838"/>
              <a:gd name="T90" fmla="*/ 135 w 1272"/>
              <a:gd name="T91" fmla="*/ 1623 h 1838"/>
              <a:gd name="T92" fmla="*/ 199 w 1272"/>
              <a:gd name="T93" fmla="*/ 1709 h 1838"/>
              <a:gd name="T94" fmla="*/ 302 w 1272"/>
              <a:gd name="T95" fmla="*/ 1747 h 1838"/>
              <a:gd name="T96" fmla="*/ 432 w 1272"/>
              <a:gd name="T97" fmla="*/ 1708 h 1838"/>
              <a:gd name="T98" fmla="*/ 483 w 1272"/>
              <a:gd name="T99" fmla="*/ 1579 h 1838"/>
              <a:gd name="T100" fmla="*/ 292 w 1272"/>
              <a:gd name="T101" fmla="*/ 940 h 1838"/>
              <a:gd name="T102" fmla="*/ 92 w 1272"/>
              <a:gd name="T103" fmla="*/ 716 h 1838"/>
              <a:gd name="T104" fmla="*/ 1 w 1272"/>
              <a:gd name="T105" fmla="*/ 444 h 1838"/>
              <a:gd name="T106" fmla="*/ 70 w 1272"/>
              <a:gd name="T107" fmla="*/ 187 h 1838"/>
              <a:gd name="T108" fmla="*/ 268 w 1272"/>
              <a:gd name="T109" fmla="*/ 72 h 1838"/>
              <a:gd name="T110" fmla="*/ 336 w 1272"/>
              <a:gd name="T111" fmla="*/ 4 h 1838"/>
              <a:gd name="T112" fmla="*/ 425 w 1272"/>
              <a:gd name="T113" fmla="*/ 13 h 1838"/>
              <a:gd name="T114" fmla="*/ 480 w 1272"/>
              <a:gd name="T115" fmla="*/ 87 h 1838"/>
              <a:gd name="T116" fmla="*/ 457 w 1272"/>
              <a:gd name="T117" fmla="*/ 180 h 1838"/>
              <a:gd name="T118" fmla="*/ 382 w 1272"/>
              <a:gd name="T119" fmla="*/ 220 h 1838"/>
              <a:gd name="T120" fmla="*/ 299 w 1272"/>
              <a:gd name="T121" fmla="*/ 194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2" h="1838">
                <a:moveTo>
                  <a:pt x="599" y="1364"/>
                </a:moveTo>
                <a:lnTo>
                  <a:pt x="635" y="1385"/>
                </a:lnTo>
                <a:lnTo>
                  <a:pt x="669" y="1405"/>
                </a:lnTo>
                <a:lnTo>
                  <a:pt x="701" y="1422"/>
                </a:lnTo>
                <a:lnTo>
                  <a:pt x="730" y="1440"/>
                </a:lnTo>
                <a:lnTo>
                  <a:pt x="739" y="1421"/>
                </a:lnTo>
                <a:lnTo>
                  <a:pt x="748" y="1404"/>
                </a:lnTo>
                <a:lnTo>
                  <a:pt x="761" y="1387"/>
                </a:lnTo>
                <a:lnTo>
                  <a:pt x="773" y="1372"/>
                </a:lnTo>
                <a:lnTo>
                  <a:pt x="786" y="1357"/>
                </a:lnTo>
                <a:lnTo>
                  <a:pt x="800" y="1343"/>
                </a:lnTo>
                <a:lnTo>
                  <a:pt x="816" y="1331"/>
                </a:lnTo>
                <a:lnTo>
                  <a:pt x="832" y="1319"/>
                </a:lnTo>
                <a:lnTo>
                  <a:pt x="850" y="1308"/>
                </a:lnTo>
                <a:lnTo>
                  <a:pt x="868" y="1299"/>
                </a:lnTo>
                <a:lnTo>
                  <a:pt x="886" y="1291"/>
                </a:lnTo>
                <a:lnTo>
                  <a:pt x="906" y="1284"/>
                </a:lnTo>
                <a:lnTo>
                  <a:pt x="926" y="1279"/>
                </a:lnTo>
                <a:lnTo>
                  <a:pt x="946" y="1274"/>
                </a:lnTo>
                <a:lnTo>
                  <a:pt x="967" y="1272"/>
                </a:lnTo>
                <a:lnTo>
                  <a:pt x="989" y="1271"/>
                </a:lnTo>
                <a:lnTo>
                  <a:pt x="1003" y="1272"/>
                </a:lnTo>
                <a:lnTo>
                  <a:pt x="1018" y="1273"/>
                </a:lnTo>
                <a:lnTo>
                  <a:pt x="1032" y="1274"/>
                </a:lnTo>
                <a:lnTo>
                  <a:pt x="1045" y="1278"/>
                </a:lnTo>
                <a:lnTo>
                  <a:pt x="1060" y="1281"/>
                </a:lnTo>
                <a:lnTo>
                  <a:pt x="1073" y="1284"/>
                </a:lnTo>
                <a:lnTo>
                  <a:pt x="1086" y="1289"/>
                </a:lnTo>
                <a:lnTo>
                  <a:pt x="1099" y="1294"/>
                </a:lnTo>
                <a:lnTo>
                  <a:pt x="1112" y="1300"/>
                </a:lnTo>
                <a:lnTo>
                  <a:pt x="1124" y="1305"/>
                </a:lnTo>
                <a:lnTo>
                  <a:pt x="1136" y="1313"/>
                </a:lnTo>
                <a:lnTo>
                  <a:pt x="1147" y="1320"/>
                </a:lnTo>
                <a:lnTo>
                  <a:pt x="1158" y="1327"/>
                </a:lnTo>
                <a:lnTo>
                  <a:pt x="1169" y="1336"/>
                </a:lnTo>
                <a:lnTo>
                  <a:pt x="1179" y="1345"/>
                </a:lnTo>
                <a:lnTo>
                  <a:pt x="1189" y="1355"/>
                </a:lnTo>
                <a:lnTo>
                  <a:pt x="1199" y="1365"/>
                </a:lnTo>
                <a:lnTo>
                  <a:pt x="1208" y="1375"/>
                </a:lnTo>
                <a:lnTo>
                  <a:pt x="1215" y="1386"/>
                </a:lnTo>
                <a:lnTo>
                  <a:pt x="1224" y="1397"/>
                </a:lnTo>
                <a:lnTo>
                  <a:pt x="1231" y="1408"/>
                </a:lnTo>
                <a:lnTo>
                  <a:pt x="1237" y="1420"/>
                </a:lnTo>
                <a:lnTo>
                  <a:pt x="1244" y="1432"/>
                </a:lnTo>
                <a:lnTo>
                  <a:pt x="1249" y="1444"/>
                </a:lnTo>
                <a:lnTo>
                  <a:pt x="1255" y="1458"/>
                </a:lnTo>
                <a:lnTo>
                  <a:pt x="1259" y="1471"/>
                </a:lnTo>
                <a:lnTo>
                  <a:pt x="1263" y="1484"/>
                </a:lnTo>
                <a:lnTo>
                  <a:pt x="1266" y="1497"/>
                </a:lnTo>
                <a:lnTo>
                  <a:pt x="1269" y="1512"/>
                </a:lnTo>
                <a:lnTo>
                  <a:pt x="1270" y="1526"/>
                </a:lnTo>
                <a:lnTo>
                  <a:pt x="1272" y="1540"/>
                </a:lnTo>
                <a:lnTo>
                  <a:pt x="1272" y="1555"/>
                </a:lnTo>
                <a:lnTo>
                  <a:pt x="1272" y="1569"/>
                </a:lnTo>
                <a:lnTo>
                  <a:pt x="1270" y="1583"/>
                </a:lnTo>
                <a:lnTo>
                  <a:pt x="1269" y="1598"/>
                </a:lnTo>
                <a:lnTo>
                  <a:pt x="1266" y="1612"/>
                </a:lnTo>
                <a:lnTo>
                  <a:pt x="1263" y="1625"/>
                </a:lnTo>
                <a:lnTo>
                  <a:pt x="1259" y="1640"/>
                </a:lnTo>
                <a:lnTo>
                  <a:pt x="1255" y="1652"/>
                </a:lnTo>
                <a:lnTo>
                  <a:pt x="1249" y="1665"/>
                </a:lnTo>
                <a:lnTo>
                  <a:pt x="1244" y="1677"/>
                </a:lnTo>
                <a:lnTo>
                  <a:pt x="1237" y="1690"/>
                </a:lnTo>
                <a:lnTo>
                  <a:pt x="1231" y="1701"/>
                </a:lnTo>
                <a:lnTo>
                  <a:pt x="1224" y="1714"/>
                </a:lnTo>
                <a:lnTo>
                  <a:pt x="1215" y="1725"/>
                </a:lnTo>
                <a:lnTo>
                  <a:pt x="1208" y="1735"/>
                </a:lnTo>
                <a:lnTo>
                  <a:pt x="1199" y="1746"/>
                </a:lnTo>
                <a:lnTo>
                  <a:pt x="1189" y="1756"/>
                </a:lnTo>
                <a:lnTo>
                  <a:pt x="1179" y="1764"/>
                </a:lnTo>
                <a:lnTo>
                  <a:pt x="1169" y="1773"/>
                </a:lnTo>
                <a:lnTo>
                  <a:pt x="1158" y="1782"/>
                </a:lnTo>
                <a:lnTo>
                  <a:pt x="1147" y="1790"/>
                </a:lnTo>
                <a:lnTo>
                  <a:pt x="1136" y="1797"/>
                </a:lnTo>
                <a:lnTo>
                  <a:pt x="1124" y="1804"/>
                </a:lnTo>
                <a:lnTo>
                  <a:pt x="1112" y="1811"/>
                </a:lnTo>
                <a:lnTo>
                  <a:pt x="1099" y="1816"/>
                </a:lnTo>
                <a:lnTo>
                  <a:pt x="1086" y="1821"/>
                </a:lnTo>
                <a:lnTo>
                  <a:pt x="1073" y="1825"/>
                </a:lnTo>
                <a:lnTo>
                  <a:pt x="1060" y="1829"/>
                </a:lnTo>
                <a:lnTo>
                  <a:pt x="1045" y="1833"/>
                </a:lnTo>
                <a:lnTo>
                  <a:pt x="1032" y="1835"/>
                </a:lnTo>
                <a:lnTo>
                  <a:pt x="1018" y="1837"/>
                </a:lnTo>
                <a:lnTo>
                  <a:pt x="1003" y="1838"/>
                </a:lnTo>
                <a:lnTo>
                  <a:pt x="989" y="1838"/>
                </a:lnTo>
                <a:lnTo>
                  <a:pt x="975" y="1838"/>
                </a:lnTo>
                <a:lnTo>
                  <a:pt x="959" y="1837"/>
                </a:lnTo>
                <a:lnTo>
                  <a:pt x="946" y="1835"/>
                </a:lnTo>
                <a:lnTo>
                  <a:pt x="932" y="1833"/>
                </a:lnTo>
                <a:lnTo>
                  <a:pt x="918" y="1829"/>
                </a:lnTo>
                <a:lnTo>
                  <a:pt x="904" y="1825"/>
                </a:lnTo>
                <a:lnTo>
                  <a:pt x="891" y="1821"/>
                </a:lnTo>
                <a:lnTo>
                  <a:pt x="879" y="1816"/>
                </a:lnTo>
                <a:lnTo>
                  <a:pt x="865" y="1811"/>
                </a:lnTo>
                <a:lnTo>
                  <a:pt x="853" y="1804"/>
                </a:lnTo>
                <a:lnTo>
                  <a:pt x="842" y="1797"/>
                </a:lnTo>
                <a:lnTo>
                  <a:pt x="830" y="1790"/>
                </a:lnTo>
                <a:lnTo>
                  <a:pt x="819" y="1782"/>
                </a:lnTo>
                <a:lnTo>
                  <a:pt x="808" y="1773"/>
                </a:lnTo>
                <a:lnTo>
                  <a:pt x="798" y="1764"/>
                </a:lnTo>
                <a:lnTo>
                  <a:pt x="788" y="1756"/>
                </a:lnTo>
                <a:lnTo>
                  <a:pt x="779" y="1746"/>
                </a:lnTo>
                <a:lnTo>
                  <a:pt x="771" y="1735"/>
                </a:lnTo>
                <a:lnTo>
                  <a:pt x="762" y="1725"/>
                </a:lnTo>
                <a:lnTo>
                  <a:pt x="754" y="1714"/>
                </a:lnTo>
                <a:lnTo>
                  <a:pt x="746" y="1701"/>
                </a:lnTo>
                <a:lnTo>
                  <a:pt x="740" y="1690"/>
                </a:lnTo>
                <a:lnTo>
                  <a:pt x="733" y="1677"/>
                </a:lnTo>
                <a:lnTo>
                  <a:pt x="727" y="1665"/>
                </a:lnTo>
                <a:lnTo>
                  <a:pt x="723" y="1652"/>
                </a:lnTo>
                <a:lnTo>
                  <a:pt x="719" y="1640"/>
                </a:lnTo>
                <a:lnTo>
                  <a:pt x="714" y="1625"/>
                </a:lnTo>
                <a:lnTo>
                  <a:pt x="711" y="1612"/>
                </a:lnTo>
                <a:lnTo>
                  <a:pt x="709" y="1598"/>
                </a:lnTo>
                <a:lnTo>
                  <a:pt x="707" y="1583"/>
                </a:lnTo>
                <a:lnTo>
                  <a:pt x="705" y="1569"/>
                </a:lnTo>
                <a:lnTo>
                  <a:pt x="705" y="1555"/>
                </a:lnTo>
                <a:lnTo>
                  <a:pt x="705" y="1545"/>
                </a:lnTo>
                <a:lnTo>
                  <a:pt x="707" y="1534"/>
                </a:lnTo>
                <a:lnTo>
                  <a:pt x="680" y="1519"/>
                </a:lnTo>
                <a:lnTo>
                  <a:pt x="655" y="1505"/>
                </a:lnTo>
                <a:lnTo>
                  <a:pt x="627" y="1490"/>
                </a:lnTo>
                <a:lnTo>
                  <a:pt x="599" y="1474"/>
                </a:lnTo>
                <a:lnTo>
                  <a:pt x="599" y="1364"/>
                </a:lnTo>
                <a:close/>
                <a:moveTo>
                  <a:pt x="275" y="163"/>
                </a:moveTo>
                <a:lnTo>
                  <a:pt x="258" y="167"/>
                </a:lnTo>
                <a:lnTo>
                  <a:pt x="242" y="171"/>
                </a:lnTo>
                <a:lnTo>
                  <a:pt x="226" y="176"/>
                </a:lnTo>
                <a:lnTo>
                  <a:pt x="212" y="183"/>
                </a:lnTo>
                <a:lnTo>
                  <a:pt x="199" y="192"/>
                </a:lnTo>
                <a:lnTo>
                  <a:pt x="186" y="201"/>
                </a:lnTo>
                <a:lnTo>
                  <a:pt x="172" y="211"/>
                </a:lnTo>
                <a:lnTo>
                  <a:pt x="161" y="222"/>
                </a:lnTo>
                <a:lnTo>
                  <a:pt x="150" y="234"/>
                </a:lnTo>
                <a:lnTo>
                  <a:pt x="140" y="247"/>
                </a:lnTo>
                <a:lnTo>
                  <a:pt x="132" y="260"/>
                </a:lnTo>
                <a:lnTo>
                  <a:pt x="123" y="276"/>
                </a:lnTo>
                <a:lnTo>
                  <a:pt x="116" y="291"/>
                </a:lnTo>
                <a:lnTo>
                  <a:pt x="110" y="308"/>
                </a:lnTo>
                <a:lnTo>
                  <a:pt x="104" y="325"/>
                </a:lnTo>
                <a:lnTo>
                  <a:pt x="100" y="344"/>
                </a:lnTo>
                <a:lnTo>
                  <a:pt x="95" y="368"/>
                </a:lnTo>
                <a:lnTo>
                  <a:pt x="93" y="393"/>
                </a:lnTo>
                <a:lnTo>
                  <a:pt x="92" y="416"/>
                </a:lnTo>
                <a:lnTo>
                  <a:pt x="92" y="439"/>
                </a:lnTo>
                <a:lnTo>
                  <a:pt x="94" y="463"/>
                </a:lnTo>
                <a:lnTo>
                  <a:pt x="97" y="487"/>
                </a:lnTo>
                <a:lnTo>
                  <a:pt x="102" y="509"/>
                </a:lnTo>
                <a:lnTo>
                  <a:pt x="107" y="532"/>
                </a:lnTo>
                <a:lnTo>
                  <a:pt x="115" y="554"/>
                </a:lnTo>
                <a:lnTo>
                  <a:pt x="123" y="577"/>
                </a:lnTo>
                <a:lnTo>
                  <a:pt x="132" y="598"/>
                </a:lnTo>
                <a:lnTo>
                  <a:pt x="143" y="620"/>
                </a:lnTo>
                <a:lnTo>
                  <a:pt x="154" y="641"/>
                </a:lnTo>
                <a:lnTo>
                  <a:pt x="166" y="662"/>
                </a:lnTo>
                <a:lnTo>
                  <a:pt x="179" y="683"/>
                </a:lnTo>
                <a:lnTo>
                  <a:pt x="192" y="703"/>
                </a:lnTo>
                <a:lnTo>
                  <a:pt x="208" y="724"/>
                </a:lnTo>
                <a:lnTo>
                  <a:pt x="223" y="743"/>
                </a:lnTo>
                <a:lnTo>
                  <a:pt x="239" y="762"/>
                </a:lnTo>
                <a:lnTo>
                  <a:pt x="255" y="781"/>
                </a:lnTo>
                <a:lnTo>
                  <a:pt x="273" y="799"/>
                </a:lnTo>
                <a:lnTo>
                  <a:pt x="291" y="816"/>
                </a:lnTo>
                <a:lnTo>
                  <a:pt x="308" y="834"/>
                </a:lnTo>
                <a:lnTo>
                  <a:pt x="326" y="851"/>
                </a:lnTo>
                <a:lnTo>
                  <a:pt x="364" y="883"/>
                </a:lnTo>
                <a:lnTo>
                  <a:pt x="402" y="914"/>
                </a:lnTo>
                <a:lnTo>
                  <a:pt x="442" y="941"/>
                </a:lnTo>
                <a:lnTo>
                  <a:pt x="480" y="967"/>
                </a:lnTo>
                <a:lnTo>
                  <a:pt x="494" y="975"/>
                </a:lnTo>
                <a:lnTo>
                  <a:pt x="506" y="982"/>
                </a:lnTo>
                <a:lnTo>
                  <a:pt x="511" y="985"/>
                </a:lnTo>
                <a:lnTo>
                  <a:pt x="516" y="986"/>
                </a:lnTo>
                <a:lnTo>
                  <a:pt x="521" y="988"/>
                </a:lnTo>
                <a:lnTo>
                  <a:pt x="526" y="989"/>
                </a:lnTo>
                <a:lnTo>
                  <a:pt x="531" y="989"/>
                </a:lnTo>
                <a:lnTo>
                  <a:pt x="537" y="988"/>
                </a:lnTo>
                <a:lnTo>
                  <a:pt x="542" y="986"/>
                </a:lnTo>
                <a:lnTo>
                  <a:pt x="549" y="984"/>
                </a:lnTo>
                <a:lnTo>
                  <a:pt x="563" y="978"/>
                </a:lnTo>
                <a:lnTo>
                  <a:pt x="581" y="968"/>
                </a:lnTo>
                <a:lnTo>
                  <a:pt x="599" y="957"/>
                </a:lnTo>
                <a:lnTo>
                  <a:pt x="619" y="944"/>
                </a:lnTo>
                <a:lnTo>
                  <a:pt x="638" y="932"/>
                </a:lnTo>
                <a:lnTo>
                  <a:pt x="658" y="918"/>
                </a:lnTo>
                <a:lnTo>
                  <a:pt x="677" y="904"/>
                </a:lnTo>
                <a:lnTo>
                  <a:pt x="695" y="889"/>
                </a:lnTo>
                <a:lnTo>
                  <a:pt x="715" y="874"/>
                </a:lnTo>
                <a:lnTo>
                  <a:pt x="733" y="857"/>
                </a:lnTo>
                <a:lnTo>
                  <a:pt x="752" y="841"/>
                </a:lnTo>
                <a:lnTo>
                  <a:pt x="769" y="823"/>
                </a:lnTo>
                <a:lnTo>
                  <a:pt x="787" y="805"/>
                </a:lnTo>
                <a:lnTo>
                  <a:pt x="805" y="788"/>
                </a:lnTo>
                <a:lnTo>
                  <a:pt x="821" y="768"/>
                </a:lnTo>
                <a:lnTo>
                  <a:pt x="837" y="749"/>
                </a:lnTo>
                <a:lnTo>
                  <a:pt x="852" y="729"/>
                </a:lnTo>
                <a:lnTo>
                  <a:pt x="867" y="709"/>
                </a:lnTo>
                <a:lnTo>
                  <a:pt x="881" y="688"/>
                </a:lnTo>
                <a:lnTo>
                  <a:pt x="894" y="668"/>
                </a:lnTo>
                <a:lnTo>
                  <a:pt x="906" y="645"/>
                </a:lnTo>
                <a:lnTo>
                  <a:pt x="917" y="623"/>
                </a:lnTo>
                <a:lnTo>
                  <a:pt x="927" y="601"/>
                </a:lnTo>
                <a:lnTo>
                  <a:pt x="937" y="579"/>
                </a:lnTo>
                <a:lnTo>
                  <a:pt x="945" y="557"/>
                </a:lnTo>
                <a:lnTo>
                  <a:pt x="951" y="534"/>
                </a:lnTo>
                <a:lnTo>
                  <a:pt x="958" y="511"/>
                </a:lnTo>
                <a:lnTo>
                  <a:pt x="963" y="488"/>
                </a:lnTo>
                <a:lnTo>
                  <a:pt x="966" y="463"/>
                </a:lnTo>
                <a:lnTo>
                  <a:pt x="967" y="440"/>
                </a:lnTo>
                <a:lnTo>
                  <a:pt x="968" y="416"/>
                </a:lnTo>
                <a:lnTo>
                  <a:pt x="967" y="393"/>
                </a:lnTo>
                <a:lnTo>
                  <a:pt x="964" y="368"/>
                </a:lnTo>
                <a:lnTo>
                  <a:pt x="960" y="344"/>
                </a:lnTo>
                <a:lnTo>
                  <a:pt x="956" y="325"/>
                </a:lnTo>
                <a:lnTo>
                  <a:pt x="950" y="308"/>
                </a:lnTo>
                <a:lnTo>
                  <a:pt x="944" y="291"/>
                </a:lnTo>
                <a:lnTo>
                  <a:pt x="936" y="276"/>
                </a:lnTo>
                <a:lnTo>
                  <a:pt x="928" y="260"/>
                </a:lnTo>
                <a:lnTo>
                  <a:pt x="919" y="247"/>
                </a:lnTo>
                <a:lnTo>
                  <a:pt x="910" y="234"/>
                </a:lnTo>
                <a:lnTo>
                  <a:pt x="899" y="222"/>
                </a:lnTo>
                <a:lnTo>
                  <a:pt x="886" y="211"/>
                </a:lnTo>
                <a:lnTo>
                  <a:pt x="874" y="201"/>
                </a:lnTo>
                <a:lnTo>
                  <a:pt x="861" y="192"/>
                </a:lnTo>
                <a:lnTo>
                  <a:pt x="847" y="183"/>
                </a:lnTo>
                <a:lnTo>
                  <a:pt x="832" y="176"/>
                </a:lnTo>
                <a:lnTo>
                  <a:pt x="817" y="171"/>
                </a:lnTo>
                <a:lnTo>
                  <a:pt x="801" y="167"/>
                </a:lnTo>
                <a:lnTo>
                  <a:pt x="785" y="163"/>
                </a:lnTo>
                <a:lnTo>
                  <a:pt x="779" y="172"/>
                </a:lnTo>
                <a:lnTo>
                  <a:pt x="773" y="180"/>
                </a:lnTo>
                <a:lnTo>
                  <a:pt x="766" y="187"/>
                </a:lnTo>
                <a:lnTo>
                  <a:pt x="759" y="194"/>
                </a:lnTo>
                <a:lnTo>
                  <a:pt x="753" y="200"/>
                </a:lnTo>
                <a:lnTo>
                  <a:pt x="745" y="204"/>
                </a:lnTo>
                <a:lnTo>
                  <a:pt x="737" y="208"/>
                </a:lnTo>
                <a:lnTo>
                  <a:pt x="729" y="213"/>
                </a:lnTo>
                <a:lnTo>
                  <a:pt x="721" y="215"/>
                </a:lnTo>
                <a:lnTo>
                  <a:pt x="712" y="217"/>
                </a:lnTo>
                <a:lnTo>
                  <a:pt x="703" y="218"/>
                </a:lnTo>
                <a:lnTo>
                  <a:pt x="694" y="220"/>
                </a:lnTo>
                <a:lnTo>
                  <a:pt x="686" y="220"/>
                </a:lnTo>
                <a:lnTo>
                  <a:pt x="678" y="220"/>
                </a:lnTo>
                <a:lnTo>
                  <a:pt x="669" y="218"/>
                </a:lnTo>
                <a:lnTo>
                  <a:pt x="660" y="216"/>
                </a:lnTo>
                <a:lnTo>
                  <a:pt x="652" y="214"/>
                </a:lnTo>
                <a:lnTo>
                  <a:pt x="644" y="211"/>
                </a:lnTo>
                <a:lnTo>
                  <a:pt x="636" y="207"/>
                </a:lnTo>
                <a:lnTo>
                  <a:pt x="628" y="203"/>
                </a:lnTo>
                <a:lnTo>
                  <a:pt x="622" y="197"/>
                </a:lnTo>
                <a:lnTo>
                  <a:pt x="614" y="192"/>
                </a:lnTo>
                <a:lnTo>
                  <a:pt x="608" y="186"/>
                </a:lnTo>
                <a:lnTo>
                  <a:pt x="602" y="180"/>
                </a:lnTo>
                <a:lnTo>
                  <a:pt x="596" y="173"/>
                </a:lnTo>
                <a:lnTo>
                  <a:pt x="592" y="165"/>
                </a:lnTo>
                <a:lnTo>
                  <a:pt x="587" y="158"/>
                </a:lnTo>
                <a:lnTo>
                  <a:pt x="584" y="149"/>
                </a:lnTo>
                <a:lnTo>
                  <a:pt x="581" y="140"/>
                </a:lnTo>
                <a:lnTo>
                  <a:pt x="579" y="130"/>
                </a:lnTo>
                <a:lnTo>
                  <a:pt x="577" y="120"/>
                </a:lnTo>
                <a:lnTo>
                  <a:pt x="577" y="109"/>
                </a:lnTo>
                <a:lnTo>
                  <a:pt x="577" y="98"/>
                </a:lnTo>
                <a:lnTo>
                  <a:pt x="580" y="87"/>
                </a:lnTo>
                <a:lnTo>
                  <a:pt x="582" y="77"/>
                </a:lnTo>
                <a:lnTo>
                  <a:pt x="585" y="67"/>
                </a:lnTo>
                <a:lnTo>
                  <a:pt x="588" y="58"/>
                </a:lnTo>
                <a:lnTo>
                  <a:pt x="593" y="51"/>
                </a:lnTo>
                <a:lnTo>
                  <a:pt x="598" y="43"/>
                </a:lnTo>
                <a:lnTo>
                  <a:pt x="605" y="35"/>
                </a:lnTo>
                <a:lnTo>
                  <a:pt x="612" y="29"/>
                </a:lnTo>
                <a:lnTo>
                  <a:pt x="618" y="23"/>
                </a:lnTo>
                <a:lnTo>
                  <a:pt x="626" y="18"/>
                </a:lnTo>
                <a:lnTo>
                  <a:pt x="634" y="13"/>
                </a:lnTo>
                <a:lnTo>
                  <a:pt x="643" y="9"/>
                </a:lnTo>
                <a:lnTo>
                  <a:pt x="651" y="5"/>
                </a:lnTo>
                <a:lnTo>
                  <a:pt x="660" y="3"/>
                </a:lnTo>
                <a:lnTo>
                  <a:pt x="669" y="1"/>
                </a:lnTo>
                <a:lnTo>
                  <a:pt x="678" y="0"/>
                </a:lnTo>
                <a:lnTo>
                  <a:pt x="687" y="0"/>
                </a:lnTo>
                <a:lnTo>
                  <a:pt x="697" y="0"/>
                </a:lnTo>
                <a:lnTo>
                  <a:pt x="705" y="1"/>
                </a:lnTo>
                <a:lnTo>
                  <a:pt x="714" y="2"/>
                </a:lnTo>
                <a:lnTo>
                  <a:pt x="723" y="4"/>
                </a:lnTo>
                <a:lnTo>
                  <a:pt x="732" y="8"/>
                </a:lnTo>
                <a:lnTo>
                  <a:pt x="741" y="12"/>
                </a:lnTo>
                <a:lnTo>
                  <a:pt x="748" y="16"/>
                </a:lnTo>
                <a:lnTo>
                  <a:pt x="756" y="22"/>
                </a:lnTo>
                <a:lnTo>
                  <a:pt x="764" y="29"/>
                </a:lnTo>
                <a:lnTo>
                  <a:pt x="771" y="35"/>
                </a:lnTo>
                <a:lnTo>
                  <a:pt x="777" y="43"/>
                </a:lnTo>
                <a:lnTo>
                  <a:pt x="783" y="52"/>
                </a:lnTo>
                <a:lnTo>
                  <a:pt x="787" y="62"/>
                </a:lnTo>
                <a:lnTo>
                  <a:pt x="791" y="72"/>
                </a:lnTo>
                <a:lnTo>
                  <a:pt x="816" y="76"/>
                </a:lnTo>
                <a:lnTo>
                  <a:pt x="839" y="82"/>
                </a:lnTo>
                <a:lnTo>
                  <a:pt x="862" y="89"/>
                </a:lnTo>
                <a:lnTo>
                  <a:pt x="883" y="99"/>
                </a:lnTo>
                <a:lnTo>
                  <a:pt x="904" y="110"/>
                </a:lnTo>
                <a:lnTo>
                  <a:pt x="923" y="122"/>
                </a:lnTo>
                <a:lnTo>
                  <a:pt x="942" y="137"/>
                </a:lnTo>
                <a:lnTo>
                  <a:pt x="959" y="152"/>
                </a:lnTo>
                <a:lnTo>
                  <a:pt x="975" y="170"/>
                </a:lnTo>
                <a:lnTo>
                  <a:pt x="990" y="187"/>
                </a:lnTo>
                <a:lnTo>
                  <a:pt x="1003" y="207"/>
                </a:lnTo>
                <a:lnTo>
                  <a:pt x="1016" y="229"/>
                </a:lnTo>
                <a:lnTo>
                  <a:pt x="1027" y="252"/>
                </a:lnTo>
                <a:lnTo>
                  <a:pt x="1035" y="275"/>
                </a:lnTo>
                <a:lnTo>
                  <a:pt x="1043" y="300"/>
                </a:lnTo>
                <a:lnTo>
                  <a:pt x="1050" y="325"/>
                </a:lnTo>
                <a:lnTo>
                  <a:pt x="1054" y="356"/>
                </a:lnTo>
                <a:lnTo>
                  <a:pt x="1057" y="386"/>
                </a:lnTo>
                <a:lnTo>
                  <a:pt x="1060" y="416"/>
                </a:lnTo>
                <a:lnTo>
                  <a:pt x="1059" y="445"/>
                </a:lnTo>
                <a:lnTo>
                  <a:pt x="1056" y="474"/>
                </a:lnTo>
                <a:lnTo>
                  <a:pt x="1053" y="503"/>
                </a:lnTo>
                <a:lnTo>
                  <a:pt x="1048" y="532"/>
                </a:lnTo>
                <a:lnTo>
                  <a:pt x="1041" y="559"/>
                </a:lnTo>
                <a:lnTo>
                  <a:pt x="1032" y="587"/>
                </a:lnTo>
                <a:lnTo>
                  <a:pt x="1022" y="615"/>
                </a:lnTo>
                <a:lnTo>
                  <a:pt x="1011" y="642"/>
                </a:lnTo>
                <a:lnTo>
                  <a:pt x="999" y="669"/>
                </a:lnTo>
                <a:lnTo>
                  <a:pt x="985" y="694"/>
                </a:lnTo>
                <a:lnTo>
                  <a:pt x="970" y="719"/>
                </a:lnTo>
                <a:lnTo>
                  <a:pt x="955" y="745"/>
                </a:lnTo>
                <a:lnTo>
                  <a:pt x="937" y="770"/>
                </a:lnTo>
                <a:lnTo>
                  <a:pt x="919" y="793"/>
                </a:lnTo>
                <a:lnTo>
                  <a:pt x="901" y="818"/>
                </a:lnTo>
                <a:lnTo>
                  <a:pt x="881" y="841"/>
                </a:lnTo>
                <a:lnTo>
                  <a:pt x="861" y="863"/>
                </a:lnTo>
                <a:lnTo>
                  <a:pt x="840" y="884"/>
                </a:lnTo>
                <a:lnTo>
                  <a:pt x="818" y="906"/>
                </a:lnTo>
                <a:lnTo>
                  <a:pt x="796" y="926"/>
                </a:lnTo>
                <a:lnTo>
                  <a:pt x="773" y="946"/>
                </a:lnTo>
                <a:lnTo>
                  <a:pt x="750" y="964"/>
                </a:lnTo>
                <a:lnTo>
                  <a:pt x="726" y="983"/>
                </a:lnTo>
                <a:lnTo>
                  <a:pt x="703" y="1001"/>
                </a:lnTo>
                <a:lnTo>
                  <a:pt x="679" y="1017"/>
                </a:lnTo>
                <a:lnTo>
                  <a:pt x="655" y="1034"/>
                </a:lnTo>
                <a:lnTo>
                  <a:pt x="630" y="1048"/>
                </a:lnTo>
                <a:lnTo>
                  <a:pt x="606" y="1063"/>
                </a:lnTo>
                <a:lnTo>
                  <a:pt x="582" y="1077"/>
                </a:lnTo>
                <a:lnTo>
                  <a:pt x="583" y="1544"/>
                </a:lnTo>
                <a:lnTo>
                  <a:pt x="583" y="1568"/>
                </a:lnTo>
                <a:lnTo>
                  <a:pt x="582" y="1592"/>
                </a:lnTo>
                <a:lnTo>
                  <a:pt x="580" y="1615"/>
                </a:lnTo>
                <a:lnTo>
                  <a:pt x="577" y="1637"/>
                </a:lnTo>
                <a:lnTo>
                  <a:pt x="573" y="1658"/>
                </a:lnTo>
                <a:lnTo>
                  <a:pt x="567" y="1678"/>
                </a:lnTo>
                <a:lnTo>
                  <a:pt x="561" y="1697"/>
                </a:lnTo>
                <a:lnTo>
                  <a:pt x="553" y="1715"/>
                </a:lnTo>
                <a:lnTo>
                  <a:pt x="542" y="1731"/>
                </a:lnTo>
                <a:lnTo>
                  <a:pt x="531" y="1747"/>
                </a:lnTo>
                <a:lnTo>
                  <a:pt x="517" y="1762"/>
                </a:lnTo>
                <a:lnTo>
                  <a:pt x="500" y="1775"/>
                </a:lnTo>
                <a:lnTo>
                  <a:pt x="481" y="1789"/>
                </a:lnTo>
                <a:lnTo>
                  <a:pt x="460" y="1801"/>
                </a:lnTo>
                <a:lnTo>
                  <a:pt x="436" y="1811"/>
                </a:lnTo>
                <a:lnTo>
                  <a:pt x="410" y="1822"/>
                </a:lnTo>
                <a:lnTo>
                  <a:pt x="392" y="1827"/>
                </a:lnTo>
                <a:lnTo>
                  <a:pt x="373" y="1832"/>
                </a:lnTo>
                <a:lnTo>
                  <a:pt x="356" y="1835"/>
                </a:lnTo>
                <a:lnTo>
                  <a:pt x="338" y="1837"/>
                </a:lnTo>
                <a:lnTo>
                  <a:pt x="320" y="1838"/>
                </a:lnTo>
                <a:lnTo>
                  <a:pt x="303" y="1838"/>
                </a:lnTo>
                <a:lnTo>
                  <a:pt x="286" y="1837"/>
                </a:lnTo>
                <a:lnTo>
                  <a:pt x="270" y="1835"/>
                </a:lnTo>
                <a:lnTo>
                  <a:pt x="253" y="1832"/>
                </a:lnTo>
                <a:lnTo>
                  <a:pt x="236" y="1828"/>
                </a:lnTo>
                <a:lnTo>
                  <a:pt x="221" y="1823"/>
                </a:lnTo>
                <a:lnTo>
                  <a:pt x="206" y="1817"/>
                </a:lnTo>
                <a:lnTo>
                  <a:pt x="191" y="1811"/>
                </a:lnTo>
                <a:lnTo>
                  <a:pt x="177" y="1803"/>
                </a:lnTo>
                <a:lnTo>
                  <a:pt x="164" y="1795"/>
                </a:lnTo>
                <a:lnTo>
                  <a:pt x="150" y="1786"/>
                </a:lnTo>
                <a:lnTo>
                  <a:pt x="137" y="1776"/>
                </a:lnTo>
                <a:lnTo>
                  <a:pt x="125" y="1767"/>
                </a:lnTo>
                <a:lnTo>
                  <a:pt x="114" y="1756"/>
                </a:lnTo>
                <a:lnTo>
                  <a:pt x="103" y="1744"/>
                </a:lnTo>
                <a:lnTo>
                  <a:pt x="93" y="1732"/>
                </a:lnTo>
                <a:lnTo>
                  <a:pt x="83" y="1719"/>
                </a:lnTo>
                <a:lnTo>
                  <a:pt x="74" y="1706"/>
                </a:lnTo>
                <a:lnTo>
                  <a:pt x="66" y="1693"/>
                </a:lnTo>
                <a:lnTo>
                  <a:pt x="60" y="1678"/>
                </a:lnTo>
                <a:lnTo>
                  <a:pt x="53" y="1664"/>
                </a:lnTo>
                <a:lnTo>
                  <a:pt x="48" y="1650"/>
                </a:lnTo>
                <a:lnTo>
                  <a:pt x="42" y="1634"/>
                </a:lnTo>
                <a:lnTo>
                  <a:pt x="39" y="1619"/>
                </a:lnTo>
                <a:lnTo>
                  <a:pt x="36" y="1603"/>
                </a:lnTo>
                <a:lnTo>
                  <a:pt x="33" y="1587"/>
                </a:lnTo>
                <a:lnTo>
                  <a:pt x="32" y="1571"/>
                </a:lnTo>
                <a:lnTo>
                  <a:pt x="32" y="1550"/>
                </a:lnTo>
                <a:lnTo>
                  <a:pt x="33" y="1530"/>
                </a:lnTo>
                <a:lnTo>
                  <a:pt x="36" y="1511"/>
                </a:lnTo>
                <a:lnTo>
                  <a:pt x="40" y="1492"/>
                </a:lnTo>
                <a:lnTo>
                  <a:pt x="46" y="1473"/>
                </a:lnTo>
                <a:lnTo>
                  <a:pt x="51" y="1454"/>
                </a:lnTo>
                <a:lnTo>
                  <a:pt x="59" y="1437"/>
                </a:lnTo>
                <a:lnTo>
                  <a:pt x="68" y="1420"/>
                </a:lnTo>
                <a:lnTo>
                  <a:pt x="76" y="1404"/>
                </a:lnTo>
                <a:lnTo>
                  <a:pt x="87" y="1387"/>
                </a:lnTo>
                <a:lnTo>
                  <a:pt x="100" y="1373"/>
                </a:lnTo>
                <a:lnTo>
                  <a:pt x="112" y="1358"/>
                </a:lnTo>
                <a:lnTo>
                  <a:pt x="125" y="1345"/>
                </a:lnTo>
                <a:lnTo>
                  <a:pt x="138" y="1332"/>
                </a:lnTo>
                <a:lnTo>
                  <a:pt x="154" y="1321"/>
                </a:lnTo>
                <a:lnTo>
                  <a:pt x="169" y="1310"/>
                </a:lnTo>
                <a:lnTo>
                  <a:pt x="185" y="1301"/>
                </a:lnTo>
                <a:lnTo>
                  <a:pt x="201" y="1292"/>
                </a:lnTo>
                <a:lnTo>
                  <a:pt x="219" y="1285"/>
                </a:lnTo>
                <a:lnTo>
                  <a:pt x="236" y="1279"/>
                </a:lnTo>
                <a:lnTo>
                  <a:pt x="254" y="1274"/>
                </a:lnTo>
                <a:lnTo>
                  <a:pt x="273" y="1271"/>
                </a:lnTo>
                <a:lnTo>
                  <a:pt x="292" y="1269"/>
                </a:lnTo>
                <a:lnTo>
                  <a:pt x="310" y="1268"/>
                </a:lnTo>
                <a:lnTo>
                  <a:pt x="329" y="1268"/>
                </a:lnTo>
                <a:lnTo>
                  <a:pt x="349" y="1270"/>
                </a:lnTo>
                <a:lnTo>
                  <a:pt x="368" y="1274"/>
                </a:lnTo>
                <a:lnTo>
                  <a:pt x="388" y="1280"/>
                </a:lnTo>
                <a:lnTo>
                  <a:pt x="407" y="1287"/>
                </a:lnTo>
                <a:lnTo>
                  <a:pt x="426" y="1295"/>
                </a:lnTo>
                <a:lnTo>
                  <a:pt x="446" y="1305"/>
                </a:lnTo>
                <a:lnTo>
                  <a:pt x="465" y="1317"/>
                </a:lnTo>
                <a:lnTo>
                  <a:pt x="465" y="1429"/>
                </a:lnTo>
                <a:lnTo>
                  <a:pt x="452" y="1417"/>
                </a:lnTo>
                <a:lnTo>
                  <a:pt x="437" y="1405"/>
                </a:lnTo>
                <a:lnTo>
                  <a:pt x="423" y="1395"/>
                </a:lnTo>
                <a:lnTo>
                  <a:pt x="407" y="1387"/>
                </a:lnTo>
                <a:lnTo>
                  <a:pt x="393" y="1379"/>
                </a:lnTo>
                <a:lnTo>
                  <a:pt x="379" y="1374"/>
                </a:lnTo>
                <a:lnTo>
                  <a:pt x="363" y="1369"/>
                </a:lnTo>
                <a:lnTo>
                  <a:pt x="349" y="1366"/>
                </a:lnTo>
                <a:lnTo>
                  <a:pt x="334" y="1364"/>
                </a:lnTo>
                <a:lnTo>
                  <a:pt x="319" y="1363"/>
                </a:lnTo>
                <a:lnTo>
                  <a:pt x="305" y="1363"/>
                </a:lnTo>
                <a:lnTo>
                  <a:pt x="291" y="1364"/>
                </a:lnTo>
                <a:lnTo>
                  <a:pt x="276" y="1367"/>
                </a:lnTo>
                <a:lnTo>
                  <a:pt x="262" y="1370"/>
                </a:lnTo>
                <a:lnTo>
                  <a:pt x="249" y="1375"/>
                </a:lnTo>
                <a:lnTo>
                  <a:pt x="236" y="1380"/>
                </a:lnTo>
                <a:lnTo>
                  <a:pt x="223" y="1387"/>
                </a:lnTo>
                <a:lnTo>
                  <a:pt x="211" y="1394"/>
                </a:lnTo>
                <a:lnTo>
                  <a:pt x="200" y="1402"/>
                </a:lnTo>
                <a:lnTo>
                  <a:pt x="189" y="1411"/>
                </a:lnTo>
                <a:lnTo>
                  <a:pt x="179" y="1421"/>
                </a:lnTo>
                <a:lnTo>
                  <a:pt x="169" y="1431"/>
                </a:lnTo>
                <a:lnTo>
                  <a:pt x="160" y="1442"/>
                </a:lnTo>
                <a:lnTo>
                  <a:pt x="153" y="1454"/>
                </a:lnTo>
                <a:lnTo>
                  <a:pt x="146" y="1466"/>
                </a:lnTo>
                <a:lnTo>
                  <a:pt x="139" y="1480"/>
                </a:lnTo>
                <a:lnTo>
                  <a:pt x="134" y="1494"/>
                </a:lnTo>
                <a:lnTo>
                  <a:pt x="130" y="1508"/>
                </a:lnTo>
                <a:lnTo>
                  <a:pt x="127" y="1523"/>
                </a:lnTo>
                <a:lnTo>
                  <a:pt x="125" y="1538"/>
                </a:lnTo>
                <a:lnTo>
                  <a:pt x="124" y="1554"/>
                </a:lnTo>
                <a:lnTo>
                  <a:pt x="124" y="1570"/>
                </a:lnTo>
                <a:lnTo>
                  <a:pt x="125" y="1581"/>
                </a:lnTo>
                <a:lnTo>
                  <a:pt x="127" y="1592"/>
                </a:lnTo>
                <a:lnTo>
                  <a:pt x="129" y="1602"/>
                </a:lnTo>
                <a:lnTo>
                  <a:pt x="132" y="1613"/>
                </a:lnTo>
                <a:lnTo>
                  <a:pt x="135" y="1623"/>
                </a:lnTo>
                <a:lnTo>
                  <a:pt x="139" y="1633"/>
                </a:lnTo>
                <a:lnTo>
                  <a:pt x="144" y="1643"/>
                </a:lnTo>
                <a:lnTo>
                  <a:pt x="149" y="1653"/>
                </a:lnTo>
                <a:lnTo>
                  <a:pt x="155" y="1662"/>
                </a:lnTo>
                <a:lnTo>
                  <a:pt x="160" y="1671"/>
                </a:lnTo>
                <a:lnTo>
                  <a:pt x="168" y="1679"/>
                </a:lnTo>
                <a:lnTo>
                  <a:pt x="175" y="1687"/>
                </a:lnTo>
                <a:lnTo>
                  <a:pt x="182" y="1695"/>
                </a:lnTo>
                <a:lnTo>
                  <a:pt x="190" y="1703"/>
                </a:lnTo>
                <a:lnTo>
                  <a:pt x="199" y="1709"/>
                </a:lnTo>
                <a:lnTo>
                  <a:pt x="208" y="1716"/>
                </a:lnTo>
                <a:lnTo>
                  <a:pt x="217" y="1721"/>
                </a:lnTo>
                <a:lnTo>
                  <a:pt x="226" y="1727"/>
                </a:lnTo>
                <a:lnTo>
                  <a:pt x="236" y="1731"/>
                </a:lnTo>
                <a:lnTo>
                  <a:pt x="246" y="1736"/>
                </a:lnTo>
                <a:lnTo>
                  <a:pt x="256" y="1739"/>
                </a:lnTo>
                <a:lnTo>
                  <a:pt x="267" y="1742"/>
                </a:lnTo>
                <a:lnTo>
                  <a:pt x="278" y="1744"/>
                </a:lnTo>
                <a:lnTo>
                  <a:pt x="291" y="1746"/>
                </a:lnTo>
                <a:lnTo>
                  <a:pt x="302" y="1747"/>
                </a:lnTo>
                <a:lnTo>
                  <a:pt x="314" y="1747"/>
                </a:lnTo>
                <a:lnTo>
                  <a:pt x="325" y="1747"/>
                </a:lnTo>
                <a:lnTo>
                  <a:pt x="337" y="1744"/>
                </a:lnTo>
                <a:lnTo>
                  <a:pt x="350" y="1743"/>
                </a:lnTo>
                <a:lnTo>
                  <a:pt x="362" y="1740"/>
                </a:lnTo>
                <a:lnTo>
                  <a:pt x="374" y="1737"/>
                </a:lnTo>
                <a:lnTo>
                  <a:pt x="388" y="1731"/>
                </a:lnTo>
                <a:lnTo>
                  <a:pt x="404" y="1725"/>
                </a:lnTo>
                <a:lnTo>
                  <a:pt x="420" y="1716"/>
                </a:lnTo>
                <a:lnTo>
                  <a:pt x="432" y="1708"/>
                </a:lnTo>
                <a:lnTo>
                  <a:pt x="443" y="1699"/>
                </a:lnTo>
                <a:lnTo>
                  <a:pt x="453" y="1689"/>
                </a:lnTo>
                <a:lnTo>
                  <a:pt x="460" y="1680"/>
                </a:lnTo>
                <a:lnTo>
                  <a:pt x="466" y="1669"/>
                </a:lnTo>
                <a:lnTo>
                  <a:pt x="471" y="1658"/>
                </a:lnTo>
                <a:lnTo>
                  <a:pt x="475" y="1647"/>
                </a:lnTo>
                <a:lnTo>
                  <a:pt x="478" y="1635"/>
                </a:lnTo>
                <a:lnTo>
                  <a:pt x="480" y="1622"/>
                </a:lnTo>
                <a:lnTo>
                  <a:pt x="481" y="1609"/>
                </a:lnTo>
                <a:lnTo>
                  <a:pt x="483" y="1579"/>
                </a:lnTo>
                <a:lnTo>
                  <a:pt x="483" y="1547"/>
                </a:lnTo>
                <a:lnTo>
                  <a:pt x="483" y="1071"/>
                </a:lnTo>
                <a:lnTo>
                  <a:pt x="458" y="1058"/>
                </a:lnTo>
                <a:lnTo>
                  <a:pt x="434" y="1043"/>
                </a:lnTo>
                <a:lnTo>
                  <a:pt x="410" y="1028"/>
                </a:lnTo>
                <a:lnTo>
                  <a:pt x="385" y="1012"/>
                </a:lnTo>
                <a:lnTo>
                  <a:pt x="362" y="995"/>
                </a:lnTo>
                <a:lnTo>
                  <a:pt x="338" y="978"/>
                </a:lnTo>
                <a:lnTo>
                  <a:pt x="315" y="959"/>
                </a:lnTo>
                <a:lnTo>
                  <a:pt x="292" y="940"/>
                </a:lnTo>
                <a:lnTo>
                  <a:pt x="268" y="920"/>
                </a:lnTo>
                <a:lnTo>
                  <a:pt x="246" y="900"/>
                </a:lnTo>
                <a:lnTo>
                  <a:pt x="224" y="879"/>
                </a:lnTo>
                <a:lnTo>
                  <a:pt x="203" y="857"/>
                </a:lnTo>
                <a:lnTo>
                  <a:pt x="182" y="835"/>
                </a:lnTo>
                <a:lnTo>
                  <a:pt x="162" y="812"/>
                </a:lnTo>
                <a:lnTo>
                  <a:pt x="144" y="789"/>
                </a:lnTo>
                <a:lnTo>
                  <a:pt x="126" y="765"/>
                </a:lnTo>
                <a:lnTo>
                  <a:pt x="108" y="740"/>
                </a:lnTo>
                <a:lnTo>
                  <a:pt x="92" y="716"/>
                </a:lnTo>
                <a:lnTo>
                  <a:pt x="78" y="691"/>
                </a:lnTo>
                <a:lnTo>
                  <a:pt x="63" y="664"/>
                </a:lnTo>
                <a:lnTo>
                  <a:pt x="50" y="639"/>
                </a:lnTo>
                <a:lnTo>
                  <a:pt x="39" y="611"/>
                </a:lnTo>
                <a:lnTo>
                  <a:pt x="29" y="585"/>
                </a:lnTo>
                <a:lnTo>
                  <a:pt x="20" y="557"/>
                </a:lnTo>
                <a:lnTo>
                  <a:pt x="12" y="530"/>
                </a:lnTo>
                <a:lnTo>
                  <a:pt x="7" y="501"/>
                </a:lnTo>
                <a:lnTo>
                  <a:pt x="4" y="472"/>
                </a:lnTo>
                <a:lnTo>
                  <a:pt x="1" y="444"/>
                </a:lnTo>
                <a:lnTo>
                  <a:pt x="0" y="415"/>
                </a:lnTo>
                <a:lnTo>
                  <a:pt x="1" y="385"/>
                </a:lnTo>
                <a:lnTo>
                  <a:pt x="5" y="355"/>
                </a:lnTo>
                <a:lnTo>
                  <a:pt x="10" y="325"/>
                </a:lnTo>
                <a:lnTo>
                  <a:pt x="17" y="300"/>
                </a:lnTo>
                <a:lnTo>
                  <a:pt x="25" y="275"/>
                </a:lnTo>
                <a:lnTo>
                  <a:pt x="33" y="252"/>
                </a:lnTo>
                <a:lnTo>
                  <a:pt x="44" y="229"/>
                </a:lnTo>
                <a:lnTo>
                  <a:pt x="57" y="207"/>
                </a:lnTo>
                <a:lnTo>
                  <a:pt x="70" y="187"/>
                </a:lnTo>
                <a:lnTo>
                  <a:pt x="84" y="170"/>
                </a:lnTo>
                <a:lnTo>
                  <a:pt x="101" y="152"/>
                </a:lnTo>
                <a:lnTo>
                  <a:pt x="118" y="137"/>
                </a:lnTo>
                <a:lnTo>
                  <a:pt x="136" y="122"/>
                </a:lnTo>
                <a:lnTo>
                  <a:pt x="156" y="110"/>
                </a:lnTo>
                <a:lnTo>
                  <a:pt x="177" y="99"/>
                </a:lnTo>
                <a:lnTo>
                  <a:pt x="198" y="89"/>
                </a:lnTo>
                <a:lnTo>
                  <a:pt x="220" y="82"/>
                </a:lnTo>
                <a:lnTo>
                  <a:pt x="244" y="76"/>
                </a:lnTo>
                <a:lnTo>
                  <a:pt x="268" y="72"/>
                </a:lnTo>
                <a:lnTo>
                  <a:pt x="272" y="62"/>
                </a:lnTo>
                <a:lnTo>
                  <a:pt x="277" y="52"/>
                </a:lnTo>
                <a:lnTo>
                  <a:pt x="283" y="43"/>
                </a:lnTo>
                <a:lnTo>
                  <a:pt x="289" y="35"/>
                </a:lnTo>
                <a:lnTo>
                  <a:pt x="296" y="29"/>
                </a:lnTo>
                <a:lnTo>
                  <a:pt x="304" y="22"/>
                </a:lnTo>
                <a:lnTo>
                  <a:pt x="311" y="16"/>
                </a:lnTo>
                <a:lnTo>
                  <a:pt x="319" y="12"/>
                </a:lnTo>
                <a:lnTo>
                  <a:pt x="327" y="8"/>
                </a:lnTo>
                <a:lnTo>
                  <a:pt x="336" y="4"/>
                </a:lnTo>
                <a:lnTo>
                  <a:pt x="345" y="2"/>
                </a:lnTo>
                <a:lnTo>
                  <a:pt x="355" y="1"/>
                </a:lnTo>
                <a:lnTo>
                  <a:pt x="363" y="0"/>
                </a:lnTo>
                <a:lnTo>
                  <a:pt x="372" y="0"/>
                </a:lnTo>
                <a:lnTo>
                  <a:pt x="382" y="0"/>
                </a:lnTo>
                <a:lnTo>
                  <a:pt x="391" y="1"/>
                </a:lnTo>
                <a:lnTo>
                  <a:pt x="400" y="3"/>
                </a:lnTo>
                <a:lnTo>
                  <a:pt x="409" y="5"/>
                </a:lnTo>
                <a:lnTo>
                  <a:pt x="417" y="9"/>
                </a:lnTo>
                <a:lnTo>
                  <a:pt x="425" y="13"/>
                </a:lnTo>
                <a:lnTo>
                  <a:pt x="434" y="18"/>
                </a:lnTo>
                <a:lnTo>
                  <a:pt x="441" y="23"/>
                </a:lnTo>
                <a:lnTo>
                  <a:pt x="448" y="29"/>
                </a:lnTo>
                <a:lnTo>
                  <a:pt x="455" y="35"/>
                </a:lnTo>
                <a:lnTo>
                  <a:pt x="460" y="43"/>
                </a:lnTo>
                <a:lnTo>
                  <a:pt x="466" y="51"/>
                </a:lnTo>
                <a:lnTo>
                  <a:pt x="470" y="58"/>
                </a:lnTo>
                <a:lnTo>
                  <a:pt x="475" y="67"/>
                </a:lnTo>
                <a:lnTo>
                  <a:pt x="478" y="77"/>
                </a:lnTo>
                <a:lnTo>
                  <a:pt x="480" y="87"/>
                </a:lnTo>
                <a:lnTo>
                  <a:pt x="481" y="98"/>
                </a:lnTo>
                <a:lnTo>
                  <a:pt x="483" y="109"/>
                </a:lnTo>
                <a:lnTo>
                  <a:pt x="481" y="120"/>
                </a:lnTo>
                <a:lnTo>
                  <a:pt x="480" y="130"/>
                </a:lnTo>
                <a:lnTo>
                  <a:pt x="478" y="140"/>
                </a:lnTo>
                <a:lnTo>
                  <a:pt x="476" y="149"/>
                </a:lnTo>
                <a:lnTo>
                  <a:pt x="473" y="158"/>
                </a:lnTo>
                <a:lnTo>
                  <a:pt x="468" y="165"/>
                </a:lnTo>
                <a:lnTo>
                  <a:pt x="463" y="173"/>
                </a:lnTo>
                <a:lnTo>
                  <a:pt x="457" y="180"/>
                </a:lnTo>
                <a:lnTo>
                  <a:pt x="452" y="186"/>
                </a:lnTo>
                <a:lnTo>
                  <a:pt x="445" y="192"/>
                </a:lnTo>
                <a:lnTo>
                  <a:pt x="438" y="197"/>
                </a:lnTo>
                <a:lnTo>
                  <a:pt x="432" y="203"/>
                </a:lnTo>
                <a:lnTo>
                  <a:pt x="424" y="207"/>
                </a:lnTo>
                <a:lnTo>
                  <a:pt x="415" y="211"/>
                </a:lnTo>
                <a:lnTo>
                  <a:pt x="407" y="214"/>
                </a:lnTo>
                <a:lnTo>
                  <a:pt x="400" y="216"/>
                </a:lnTo>
                <a:lnTo>
                  <a:pt x="391" y="218"/>
                </a:lnTo>
                <a:lnTo>
                  <a:pt x="382" y="220"/>
                </a:lnTo>
                <a:lnTo>
                  <a:pt x="373" y="220"/>
                </a:lnTo>
                <a:lnTo>
                  <a:pt x="364" y="220"/>
                </a:lnTo>
                <a:lnTo>
                  <a:pt x="356" y="218"/>
                </a:lnTo>
                <a:lnTo>
                  <a:pt x="348" y="217"/>
                </a:lnTo>
                <a:lnTo>
                  <a:pt x="339" y="215"/>
                </a:lnTo>
                <a:lnTo>
                  <a:pt x="330" y="213"/>
                </a:lnTo>
                <a:lnTo>
                  <a:pt x="323" y="208"/>
                </a:lnTo>
                <a:lnTo>
                  <a:pt x="315" y="204"/>
                </a:lnTo>
                <a:lnTo>
                  <a:pt x="307" y="200"/>
                </a:lnTo>
                <a:lnTo>
                  <a:pt x="299" y="194"/>
                </a:lnTo>
                <a:lnTo>
                  <a:pt x="293" y="187"/>
                </a:lnTo>
                <a:lnTo>
                  <a:pt x="286" y="180"/>
                </a:lnTo>
                <a:lnTo>
                  <a:pt x="281" y="172"/>
                </a:lnTo>
                <a:lnTo>
                  <a:pt x="275" y="163"/>
                </a:lnTo>
                <a:close/>
              </a:path>
            </a:pathLst>
          </a:custGeom>
          <a:solidFill>
            <a:schemeClr val="tx1"/>
          </a:solidFill>
          <a:ln w="28575">
            <a:solidFill>
              <a:schemeClr val="tx1"/>
            </a:solidFill>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46" name="Freeform 26">
            <a:extLst>
              <a:ext uri="{FF2B5EF4-FFF2-40B4-BE49-F238E27FC236}">
                <a16:creationId xmlns:a16="http://schemas.microsoft.com/office/drawing/2014/main" id="{6AA4FF74-C403-D64F-3C39-F034A1D879B5}"/>
              </a:ext>
            </a:extLst>
          </p:cNvPr>
          <p:cNvSpPr>
            <a:spLocks noEditPoints="1"/>
          </p:cNvSpPr>
          <p:nvPr/>
        </p:nvSpPr>
        <p:spPr bwMode="auto">
          <a:xfrm>
            <a:off x="4659337" y="4479849"/>
            <a:ext cx="391405" cy="378713"/>
          </a:xfrm>
          <a:custGeom>
            <a:avLst/>
            <a:gdLst>
              <a:gd name="T0" fmla="*/ 933 w 1705"/>
              <a:gd name="T1" fmla="*/ 29 h 1602"/>
              <a:gd name="T2" fmla="*/ 912 w 1705"/>
              <a:gd name="T3" fmla="*/ 157 h 1602"/>
              <a:gd name="T4" fmla="*/ 957 w 1705"/>
              <a:gd name="T5" fmla="*/ 183 h 1602"/>
              <a:gd name="T6" fmla="*/ 1034 w 1705"/>
              <a:gd name="T7" fmla="*/ 92 h 1602"/>
              <a:gd name="T8" fmla="*/ 1152 w 1705"/>
              <a:gd name="T9" fmla="*/ 77 h 1602"/>
              <a:gd name="T10" fmla="*/ 1569 w 1705"/>
              <a:gd name="T11" fmla="*/ 209 h 1602"/>
              <a:gd name="T12" fmla="*/ 1650 w 1705"/>
              <a:gd name="T13" fmla="*/ 300 h 1602"/>
              <a:gd name="T14" fmla="*/ 1144 w 1705"/>
              <a:gd name="T15" fmla="*/ 388 h 1602"/>
              <a:gd name="T16" fmla="*/ 927 w 1705"/>
              <a:gd name="T17" fmla="*/ 679 h 1602"/>
              <a:gd name="T18" fmla="*/ 1067 w 1705"/>
              <a:gd name="T19" fmla="*/ 642 h 1602"/>
              <a:gd name="T20" fmla="*/ 1074 w 1705"/>
              <a:gd name="T21" fmla="*/ 585 h 1602"/>
              <a:gd name="T22" fmla="*/ 955 w 1705"/>
              <a:gd name="T23" fmla="*/ 519 h 1602"/>
              <a:gd name="T24" fmla="*/ 988 w 1705"/>
              <a:gd name="T25" fmla="*/ 455 h 1602"/>
              <a:gd name="T26" fmla="*/ 1094 w 1705"/>
              <a:gd name="T27" fmla="*/ 453 h 1602"/>
              <a:gd name="T28" fmla="*/ 1170 w 1705"/>
              <a:gd name="T29" fmla="*/ 541 h 1602"/>
              <a:gd name="T30" fmla="*/ 1143 w 1705"/>
              <a:gd name="T31" fmla="*/ 677 h 1602"/>
              <a:gd name="T32" fmla="*/ 1018 w 1705"/>
              <a:gd name="T33" fmla="*/ 766 h 1602"/>
              <a:gd name="T34" fmla="*/ 1005 w 1705"/>
              <a:gd name="T35" fmla="*/ 861 h 1602"/>
              <a:gd name="T36" fmla="*/ 1029 w 1705"/>
              <a:gd name="T37" fmla="*/ 973 h 1602"/>
              <a:gd name="T38" fmla="*/ 977 w 1705"/>
              <a:gd name="T39" fmla="*/ 1076 h 1602"/>
              <a:gd name="T40" fmla="*/ 986 w 1705"/>
              <a:gd name="T41" fmla="*/ 1178 h 1602"/>
              <a:gd name="T42" fmla="*/ 958 w 1705"/>
              <a:gd name="T43" fmla="*/ 1321 h 1602"/>
              <a:gd name="T44" fmla="*/ 980 w 1705"/>
              <a:gd name="T45" fmla="*/ 1403 h 1602"/>
              <a:gd name="T46" fmla="*/ 958 w 1705"/>
              <a:gd name="T47" fmla="*/ 1506 h 1602"/>
              <a:gd name="T48" fmla="*/ 891 w 1705"/>
              <a:gd name="T49" fmla="*/ 1598 h 1602"/>
              <a:gd name="T50" fmla="*/ 778 w 1705"/>
              <a:gd name="T51" fmla="*/ 1574 h 1602"/>
              <a:gd name="T52" fmla="*/ 753 w 1705"/>
              <a:gd name="T53" fmla="*/ 1450 h 1602"/>
              <a:gd name="T54" fmla="*/ 728 w 1705"/>
              <a:gd name="T55" fmla="*/ 1365 h 1602"/>
              <a:gd name="T56" fmla="*/ 713 w 1705"/>
              <a:gd name="T57" fmla="*/ 1264 h 1602"/>
              <a:gd name="T58" fmla="*/ 759 w 1705"/>
              <a:gd name="T59" fmla="*/ 1127 h 1602"/>
              <a:gd name="T60" fmla="*/ 690 w 1705"/>
              <a:gd name="T61" fmla="*/ 1029 h 1602"/>
              <a:gd name="T62" fmla="*/ 673 w 1705"/>
              <a:gd name="T63" fmla="*/ 918 h 1602"/>
              <a:gd name="T64" fmla="*/ 737 w 1705"/>
              <a:gd name="T65" fmla="*/ 817 h 1602"/>
              <a:gd name="T66" fmla="*/ 587 w 1705"/>
              <a:gd name="T67" fmla="*/ 698 h 1602"/>
              <a:gd name="T68" fmla="*/ 546 w 1705"/>
              <a:gd name="T69" fmla="*/ 537 h 1602"/>
              <a:gd name="T70" fmla="*/ 656 w 1705"/>
              <a:gd name="T71" fmla="*/ 446 h 1602"/>
              <a:gd name="T72" fmla="*/ 757 w 1705"/>
              <a:gd name="T73" fmla="*/ 507 h 1602"/>
              <a:gd name="T74" fmla="*/ 648 w 1705"/>
              <a:gd name="T75" fmla="*/ 583 h 1602"/>
              <a:gd name="T76" fmla="*/ 628 w 1705"/>
              <a:gd name="T77" fmla="*/ 633 h 1602"/>
              <a:gd name="T78" fmla="*/ 721 w 1705"/>
              <a:gd name="T79" fmla="*/ 706 h 1602"/>
              <a:gd name="T80" fmla="*/ 767 w 1705"/>
              <a:gd name="T81" fmla="*/ 436 h 1602"/>
              <a:gd name="T82" fmla="*/ 266 w 1705"/>
              <a:gd name="T83" fmla="*/ 335 h 1602"/>
              <a:gd name="T84" fmla="*/ 51 w 1705"/>
              <a:gd name="T85" fmla="*/ 253 h 1602"/>
              <a:gd name="T86" fmla="*/ 448 w 1705"/>
              <a:gd name="T87" fmla="*/ 108 h 1602"/>
              <a:gd name="T88" fmla="*/ 657 w 1705"/>
              <a:gd name="T89" fmla="*/ 93 h 1602"/>
              <a:gd name="T90" fmla="*/ 748 w 1705"/>
              <a:gd name="T91" fmla="*/ 186 h 1602"/>
              <a:gd name="T92" fmla="*/ 795 w 1705"/>
              <a:gd name="T93" fmla="*/ 164 h 1602"/>
              <a:gd name="T94" fmla="*/ 773 w 1705"/>
              <a:gd name="T95" fmla="*/ 38 h 1602"/>
              <a:gd name="T96" fmla="*/ 837 w 1705"/>
              <a:gd name="T97" fmla="*/ 0 h 1602"/>
              <a:gd name="T98" fmla="*/ 944 w 1705"/>
              <a:gd name="T99" fmla="*/ 1003 h 1602"/>
              <a:gd name="T100" fmla="*/ 946 w 1705"/>
              <a:gd name="T101" fmla="*/ 901 h 1602"/>
              <a:gd name="T102" fmla="*/ 903 w 1705"/>
              <a:gd name="T103" fmla="*/ 1259 h 1602"/>
              <a:gd name="T104" fmla="*/ 931 w 1705"/>
              <a:gd name="T105" fmla="*/ 1225 h 1602"/>
              <a:gd name="T106" fmla="*/ 805 w 1705"/>
              <a:gd name="T107" fmla="*/ 1234 h 1602"/>
              <a:gd name="T108" fmla="*/ 778 w 1705"/>
              <a:gd name="T109" fmla="*/ 1234 h 1602"/>
              <a:gd name="T110" fmla="*/ 794 w 1705"/>
              <a:gd name="T111" fmla="*/ 1000 h 1602"/>
              <a:gd name="T112" fmla="*/ 750 w 1705"/>
              <a:gd name="T113" fmla="*/ 947 h 1602"/>
              <a:gd name="T114" fmla="*/ 673 w 1705"/>
              <a:gd name="T115" fmla="*/ 499 h 1602"/>
              <a:gd name="T116" fmla="*/ 640 w 1705"/>
              <a:gd name="T117" fmla="*/ 500 h 1602"/>
              <a:gd name="T118" fmla="*/ 669 w 1705"/>
              <a:gd name="T119" fmla="*/ 486 h 1602"/>
              <a:gd name="T120" fmla="*/ 1064 w 1705"/>
              <a:gd name="T121" fmla="*/ 518 h 1602"/>
              <a:gd name="T122" fmla="*/ 1053 w 1705"/>
              <a:gd name="T123" fmla="*/ 482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5" h="1602">
                <a:moveTo>
                  <a:pt x="850" y="0"/>
                </a:moveTo>
                <a:lnTo>
                  <a:pt x="866" y="0"/>
                </a:lnTo>
                <a:lnTo>
                  <a:pt x="881" y="1"/>
                </a:lnTo>
                <a:lnTo>
                  <a:pt x="893" y="4"/>
                </a:lnTo>
                <a:lnTo>
                  <a:pt x="903" y="6"/>
                </a:lnTo>
                <a:lnTo>
                  <a:pt x="912" y="9"/>
                </a:lnTo>
                <a:lnTo>
                  <a:pt x="919" y="13"/>
                </a:lnTo>
                <a:lnTo>
                  <a:pt x="925" y="18"/>
                </a:lnTo>
                <a:lnTo>
                  <a:pt x="929" y="23"/>
                </a:lnTo>
                <a:lnTo>
                  <a:pt x="933" y="29"/>
                </a:lnTo>
                <a:lnTo>
                  <a:pt x="935" y="34"/>
                </a:lnTo>
                <a:lnTo>
                  <a:pt x="936" y="41"/>
                </a:lnTo>
                <a:lnTo>
                  <a:pt x="936" y="48"/>
                </a:lnTo>
                <a:lnTo>
                  <a:pt x="934" y="62"/>
                </a:lnTo>
                <a:lnTo>
                  <a:pt x="930" y="76"/>
                </a:lnTo>
                <a:lnTo>
                  <a:pt x="919" y="107"/>
                </a:lnTo>
                <a:lnTo>
                  <a:pt x="912" y="137"/>
                </a:lnTo>
                <a:lnTo>
                  <a:pt x="910" y="144"/>
                </a:lnTo>
                <a:lnTo>
                  <a:pt x="910" y="150"/>
                </a:lnTo>
                <a:lnTo>
                  <a:pt x="912" y="157"/>
                </a:lnTo>
                <a:lnTo>
                  <a:pt x="914" y="162"/>
                </a:lnTo>
                <a:lnTo>
                  <a:pt x="916" y="168"/>
                </a:lnTo>
                <a:lnTo>
                  <a:pt x="920" y="172"/>
                </a:lnTo>
                <a:lnTo>
                  <a:pt x="926" y="177"/>
                </a:lnTo>
                <a:lnTo>
                  <a:pt x="933" y="181"/>
                </a:lnTo>
                <a:lnTo>
                  <a:pt x="937" y="182"/>
                </a:lnTo>
                <a:lnTo>
                  <a:pt x="942" y="184"/>
                </a:lnTo>
                <a:lnTo>
                  <a:pt x="947" y="184"/>
                </a:lnTo>
                <a:lnTo>
                  <a:pt x="952" y="184"/>
                </a:lnTo>
                <a:lnTo>
                  <a:pt x="957" y="183"/>
                </a:lnTo>
                <a:lnTo>
                  <a:pt x="960" y="182"/>
                </a:lnTo>
                <a:lnTo>
                  <a:pt x="965" y="180"/>
                </a:lnTo>
                <a:lnTo>
                  <a:pt x="969" y="177"/>
                </a:lnTo>
                <a:lnTo>
                  <a:pt x="977" y="170"/>
                </a:lnTo>
                <a:lnTo>
                  <a:pt x="983" y="161"/>
                </a:lnTo>
                <a:lnTo>
                  <a:pt x="991" y="152"/>
                </a:lnTo>
                <a:lnTo>
                  <a:pt x="998" y="141"/>
                </a:lnTo>
                <a:lnTo>
                  <a:pt x="1011" y="120"/>
                </a:lnTo>
                <a:lnTo>
                  <a:pt x="1026" y="101"/>
                </a:lnTo>
                <a:lnTo>
                  <a:pt x="1034" y="92"/>
                </a:lnTo>
                <a:lnTo>
                  <a:pt x="1043" y="84"/>
                </a:lnTo>
                <a:lnTo>
                  <a:pt x="1047" y="82"/>
                </a:lnTo>
                <a:lnTo>
                  <a:pt x="1053" y="80"/>
                </a:lnTo>
                <a:lnTo>
                  <a:pt x="1057" y="77"/>
                </a:lnTo>
                <a:lnTo>
                  <a:pt x="1063" y="76"/>
                </a:lnTo>
                <a:lnTo>
                  <a:pt x="1078" y="74"/>
                </a:lnTo>
                <a:lnTo>
                  <a:pt x="1095" y="73"/>
                </a:lnTo>
                <a:lnTo>
                  <a:pt x="1112" y="74"/>
                </a:lnTo>
                <a:lnTo>
                  <a:pt x="1132" y="75"/>
                </a:lnTo>
                <a:lnTo>
                  <a:pt x="1152" y="77"/>
                </a:lnTo>
                <a:lnTo>
                  <a:pt x="1174" y="81"/>
                </a:lnTo>
                <a:lnTo>
                  <a:pt x="1197" y="85"/>
                </a:lnTo>
                <a:lnTo>
                  <a:pt x="1221" y="90"/>
                </a:lnTo>
                <a:lnTo>
                  <a:pt x="1270" y="102"/>
                </a:lnTo>
                <a:lnTo>
                  <a:pt x="1322" y="116"/>
                </a:lnTo>
                <a:lnTo>
                  <a:pt x="1374" y="133"/>
                </a:lnTo>
                <a:lnTo>
                  <a:pt x="1426" y="150"/>
                </a:lnTo>
                <a:lnTo>
                  <a:pt x="1477" y="169"/>
                </a:lnTo>
                <a:lnTo>
                  <a:pt x="1525" y="189"/>
                </a:lnTo>
                <a:lnTo>
                  <a:pt x="1569" y="209"/>
                </a:lnTo>
                <a:lnTo>
                  <a:pt x="1610" y="229"/>
                </a:lnTo>
                <a:lnTo>
                  <a:pt x="1628" y="239"/>
                </a:lnTo>
                <a:lnTo>
                  <a:pt x="1645" y="247"/>
                </a:lnTo>
                <a:lnTo>
                  <a:pt x="1660" y="256"/>
                </a:lnTo>
                <a:lnTo>
                  <a:pt x="1673" y="265"/>
                </a:lnTo>
                <a:lnTo>
                  <a:pt x="1684" y="274"/>
                </a:lnTo>
                <a:lnTo>
                  <a:pt x="1694" y="282"/>
                </a:lnTo>
                <a:lnTo>
                  <a:pt x="1701" y="289"/>
                </a:lnTo>
                <a:lnTo>
                  <a:pt x="1705" y="296"/>
                </a:lnTo>
                <a:lnTo>
                  <a:pt x="1650" y="300"/>
                </a:lnTo>
                <a:lnTo>
                  <a:pt x="1600" y="305"/>
                </a:lnTo>
                <a:lnTo>
                  <a:pt x="1555" y="311"/>
                </a:lnTo>
                <a:lnTo>
                  <a:pt x="1514" y="319"/>
                </a:lnTo>
                <a:lnTo>
                  <a:pt x="1439" y="335"/>
                </a:lnTo>
                <a:lnTo>
                  <a:pt x="1367" y="352"/>
                </a:lnTo>
                <a:lnTo>
                  <a:pt x="1330" y="360"/>
                </a:lnTo>
                <a:lnTo>
                  <a:pt x="1289" y="369"/>
                </a:lnTo>
                <a:lnTo>
                  <a:pt x="1246" y="375"/>
                </a:lnTo>
                <a:lnTo>
                  <a:pt x="1197" y="382"/>
                </a:lnTo>
                <a:lnTo>
                  <a:pt x="1144" y="388"/>
                </a:lnTo>
                <a:lnTo>
                  <a:pt x="1084" y="392"/>
                </a:lnTo>
                <a:lnTo>
                  <a:pt x="1016" y="394"/>
                </a:lnTo>
                <a:lnTo>
                  <a:pt x="940" y="395"/>
                </a:lnTo>
                <a:lnTo>
                  <a:pt x="938" y="436"/>
                </a:lnTo>
                <a:lnTo>
                  <a:pt x="936" y="476"/>
                </a:lnTo>
                <a:lnTo>
                  <a:pt x="935" y="517"/>
                </a:lnTo>
                <a:lnTo>
                  <a:pt x="933" y="557"/>
                </a:lnTo>
                <a:lnTo>
                  <a:pt x="930" y="598"/>
                </a:lnTo>
                <a:lnTo>
                  <a:pt x="929" y="638"/>
                </a:lnTo>
                <a:lnTo>
                  <a:pt x="927" y="679"/>
                </a:lnTo>
                <a:lnTo>
                  <a:pt x="925" y="720"/>
                </a:lnTo>
                <a:lnTo>
                  <a:pt x="946" y="715"/>
                </a:lnTo>
                <a:lnTo>
                  <a:pt x="966" y="711"/>
                </a:lnTo>
                <a:lnTo>
                  <a:pt x="984" y="703"/>
                </a:lnTo>
                <a:lnTo>
                  <a:pt x="1002" y="695"/>
                </a:lnTo>
                <a:lnTo>
                  <a:pt x="1020" y="685"/>
                </a:lnTo>
                <a:lnTo>
                  <a:pt x="1035" y="674"/>
                </a:lnTo>
                <a:lnTo>
                  <a:pt x="1050" y="663"/>
                </a:lnTo>
                <a:lnTo>
                  <a:pt x="1062" y="650"/>
                </a:lnTo>
                <a:lnTo>
                  <a:pt x="1067" y="642"/>
                </a:lnTo>
                <a:lnTo>
                  <a:pt x="1073" y="635"/>
                </a:lnTo>
                <a:lnTo>
                  <a:pt x="1076" y="628"/>
                </a:lnTo>
                <a:lnTo>
                  <a:pt x="1079" y="621"/>
                </a:lnTo>
                <a:lnTo>
                  <a:pt x="1080" y="615"/>
                </a:lnTo>
                <a:lnTo>
                  <a:pt x="1082" y="609"/>
                </a:lnTo>
                <a:lnTo>
                  <a:pt x="1082" y="604"/>
                </a:lnTo>
                <a:lnTo>
                  <a:pt x="1080" y="599"/>
                </a:lnTo>
                <a:lnTo>
                  <a:pt x="1079" y="594"/>
                </a:lnTo>
                <a:lnTo>
                  <a:pt x="1077" y="589"/>
                </a:lnTo>
                <a:lnTo>
                  <a:pt x="1074" y="585"/>
                </a:lnTo>
                <a:lnTo>
                  <a:pt x="1070" y="582"/>
                </a:lnTo>
                <a:lnTo>
                  <a:pt x="1062" y="574"/>
                </a:lnTo>
                <a:lnTo>
                  <a:pt x="1052" y="567"/>
                </a:lnTo>
                <a:lnTo>
                  <a:pt x="1027" y="555"/>
                </a:lnTo>
                <a:lnTo>
                  <a:pt x="1001" y="545"/>
                </a:lnTo>
                <a:lnTo>
                  <a:pt x="989" y="540"/>
                </a:lnTo>
                <a:lnTo>
                  <a:pt x="977" y="534"/>
                </a:lnTo>
                <a:lnTo>
                  <a:pt x="966" y="528"/>
                </a:lnTo>
                <a:lnTo>
                  <a:pt x="957" y="522"/>
                </a:lnTo>
                <a:lnTo>
                  <a:pt x="955" y="519"/>
                </a:lnTo>
                <a:lnTo>
                  <a:pt x="952" y="517"/>
                </a:lnTo>
                <a:lnTo>
                  <a:pt x="951" y="512"/>
                </a:lnTo>
                <a:lnTo>
                  <a:pt x="951" y="509"/>
                </a:lnTo>
                <a:lnTo>
                  <a:pt x="952" y="500"/>
                </a:lnTo>
                <a:lnTo>
                  <a:pt x="956" y="492"/>
                </a:lnTo>
                <a:lnTo>
                  <a:pt x="960" y="484"/>
                </a:lnTo>
                <a:lnTo>
                  <a:pt x="966" y="475"/>
                </a:lnTo>
                <a:lnTo>
                  <a:pt x="972" y="468"/>
                </a:lnTo>
                <a:lnTo>
                  <a:pt x="978" y="463"/>
                </a:lnTo>
                <a:lnTo>
                  <a:pt x="988" y="455"/>
                </a:lnTo>
                <a:lnTo>
                  <a:pt x="998" y="449"/>
                </a:lnTo>
                <a:lnTo>
                  <a:pt x="1008" y="445"/>
                </a:lnTo>
                <a:lnTo>
                  <a:pt x="1019" y="442"/>
                </a:lnTo>
                <a:lnTo>
                  <a:pt x="1029" y="441"/>
                </a:lnTo>
                <a:lnTo>
                  <a:pt x="1040" y="439"/>
                </a:lnTo>
                <a:lnTo>
                  <a:pt x="1051" y="439"/>
                </a:lnTo>
                <a:lnTo>
                  <a:pt x="1062" y="442"/>
                </a:lnTo>
                <a:lnTo>
                  <a:pt x="1073" y="444"/>
                </a:lnTo>
                <a:lnTo>
                  <a:pt x="1083" y="448"/>
                </a:lnTo>
                <a:lnTo>
                  <a:pt x="1094" y="453"/>
                </a:lnTo>
                <a:lnTo>
                  <a:pt x="1104" y="458"/>
                </a:lnTo>
                <a:lnTo>
                  <a:pt x="1114" y="465"/>
                </a:lnTo>
                <a:lnTo>
                  <a:pt x="1122" y="471"/>
                </a:lnTo>
                <a:lnTo>
                  <a:pt x="1131" y="479"/>
                </a:lnTo>
                <a:lnTo>
                  <a:pt x="1140" y="488"/>
                </a:lnTo>
                <a:lnTo>
                  <a:pt x="1147" y="498"/>
                </a:lnTo>
                <a:lnTo>
                  <a:pt x="1154" y="508"/>
                </a:lnTo>
                <a:lnTo>
                  <a:pt x="1160" y="519"/>
                </a:lnTo>
                <a:lnTo>
                  <a:pt x="1165" y="530"/>
                </a:lnTo>
                <a:lnTo>
                  <a:pt x="1170" y="541"/>
                </a:lnTo>
                <a:lnTo>
                  <a:pt x="1173" y="553"/>
                </a:lnTo>
                <a:lnTo>
                  <a:pt x="1175" y="566"/>
                </a:lnTo>
                <a:lnTo>
                  <a:pt x="1175" y="580"/>
                </a:lnTo>
                <a:lnTo>
                  <a:pt x="1175" y="593"/>
                </a:lnTo>
                <a:lnTo>
                  <a:pt x="1174" y="606"/>
                </a:lnTo>
                <a:lnTo>
                  <a:pt x="1171" y="619"/>
                </a:lnTo>
                <a:lnTo>
                  <a:pt x="1166" y="634"/>
                </a:lnTo>
                <a:lnTo>
                  <a:pt x="1161" y="648"/>
                </a:lnTo>
                <a:lnTo>
                  <a:pt x="1153" y="662"/>
                </a:lnTo>
                <a:lnTo>
                  <a:pt x="1143" y="677"/>
                </a:lnTo>
                <a:lnTo>
                  <a:pt x="1132" y="691"/>
                </a:lnTo>
                <a:lnTo>
                  <a:pt x="1123" y="701"/>
                </a:lnTo>
                <a:lnTo>
                  <a:pt x="1114" y="711"/>
                </a:lnTo>
                <a:lnTo>
                  <a:pt x="1102" y="720"/>
                </a:lnTo>
                <a:lnTo>
                  <a:pt x="1091" y="729"/>
                </a:lnTo>
                <a:lnTo>
                  <a:pt x="1080" y="735"/>
                </a:lnTo>
                <a:lnTo>
                  <a:pt x="1068" y="743"/>
                </a:lnTo>
                <a:lnTo>
                  <a:pt x="1056" y="749"/>
                </a:lnTo>
                <a:lnTo>
                  <a:pt x="1043" y="755"/>
                </a:lnTo>
                <a:lnTo>
                  <a:pt x="1018" y="766"/>
                </a:lnTo>
                <a:lnTo>
                  <a:pt x="991" y="775"/>
                </a:lnTo>
                <a:lnTo>
                  <a:pt x="965" y="784"/>
                </a:lnTo>
                <a:lnTo>
                  <a:pt x="938" y="791"/>
                </a:lnTo>
                <a:lnTo>
                  <a:pt x="950" y="801"/>
                </a:lnTo>
                <a:lnTo>
                  <a:pt x="961" y="810"/>
                </a:lnTo>
                <a:lnTo>
                  <a:pt x="972" y="820"/>
                </a:lnTo>
                <a:lnTo>
                  <a:pt x="981" y="830"/>
                </a:lnTo>
                <a:lnTo>
                  <a:pt x="990" y="840"/>
                </a:lnTo>
                <a:lnTo>
                  <a:pt x="998" y="851"/>
                </a:lnTo>
                <a:lnTo>
                  <a:pt x="1005" y="861"/>
                </a:lnTo>
                <a:lnTo>
                  <a:pt x="1011" y="872"/>
                </a:lnTo>
                <a:lnTo>
                  <a:pt x="1016" y="883"/>
                </a:lnTo>
                <a:lnTo>
                  <a:pt x="1021" y="894"/>
                </a:lnTo>
                <a:lnTo>
                  <a:pt x="1024" y="905"/>
                </a:lnTo>
                <a:lnTo>
                  <a:pt x="1027" y="917"/>
                </a:lnTo>
                <a:lnTo>
                  <a:pt x="1029" y="928"/>
                </a:lnTo>
                <a:lnTo>
                  <a:pt x="1031" y="939"/>
                </a:lnTo>
                <a:lnTo>
                  <a:pt x="1031" y="950"/>
                </a:lnTo>
                <a:lnTo>
                  <a:pt x="1030" y="962"/>
                </a:lnTo>
                <a:lnTo>
                  <a:pt x="1029" y="973"/>
                </a:lnTo>
                <a:lnTo>
                  <a:pt x="1027" y="985"/>
                </a:lnTo>
                <a:lnTo>
                  <a:pt x="1024" y="996"/>
                </a:lnTo>
                <a:lnTo>
                  <a:pt x="1021" y="1007"/>
                </a:lnTo>
                <a:lnTo>
                  <a:pt x="1016" y="1017"/>
                </a:lnTo>
                <a:lnTo>
                  <a:pt x="1012" y="1028"/>
                </a:lnTo>
                <a:lnTo>
                  <a:pt x="1006" y="1037"/>
                </a:lnTo>
                <a:lnTo>
                  <a:pt x="1000" y="1047"/>
                </a:lnTo>
                <a:lnTo>
                  <a:pt x="993" y="1057"/>
                </a:lnTo>
                <a:lnTo>
                  <a:pt x="984" y="1067"/>
                </a:lnTo>
                <a:lnTo>
                  <a:pt x="977" y="1076"/>
                </a:lnTo>
                <a:lnTo>
                  <a:pt x="968" y="1085"/>
                </a:lnTo>
                <a:lnTo>
                  <a:pt x="958" y="1094"/>
                </a:lnTo>
                <a:lnTo>
                  <a:pt x="947" y="1101"/>
                </a:lnTo>
                <a:lnTo>
                  <a:pt x="936" y="1109"/>
                </a:lnTo>
                <a:lnTo>
                  <a:pt x="925" y="1117"/>
                </a:lnTo>
                <a:lnTo>
                  <a:pt x="940" y="1127"/>
                </a:lnTo>
                <a:lnTo>
                  <a:pt x="955" y="1138"/>
                </a:lnTo>
                <a:lnTo>
                  <a:pt x="968" y="1151"/>
                </a:lnTo>
                <a:lnTo>
                  <a:pt x="978" y="1164"/>
                </a:lnTo>
                <a:lnTo>
                  <a:pt x="986" y="1178"/>
                </a:lnTo>
                <a:lnTo>
                  <a:pt x="992" y="1192"/>
                </a:lnTo>
                <a:lnTo>
                  <a:pt x="997" y="1206"/>
                </a:lnTo>
                <a:lnTo>
                  <a:pt x="999" y="1221"/>
                </a:lnTo>
                <a:lnTo>
                  <a:pt x="999" y="1236"/>
                </a:lnTo>
                <a:lnTo>
                  <a:pt x="997" y="1250"/>
                </a:lnTo>
                <a:lnTo>
                  <a:pt x="993" y="1266"/>
                </a:lnTo>
                <a:lnTo>
                  <a:pt x="987" y="1280"/>
                </a:lnTo>
                <a:lnTo>
                  <a:pt x="979" y="1295"/>
                </a:lnTo>
                <a:lnTo>
                  <a:pt x="970" y="1308"/>
                </a:lnTo>
                <a:lnTo>
                  <a:pt x="958" y="1321"/>
                </a:lnTo>
                <a:lnTo>
                  <a:pt x="945" y="1333"/>
                </a:lnTo>
                <a:lnTo>
                  <a:pt x="952" y="1338"/>
                </a:lnTo>
                <a:lnTo>
                  <a:pt x="960" y="1343"/>
                </a:lnTo>
                <a:lnTo>
                  <a:pt x="966" y="1350"/>
                </a:lnTo>
                <a:lnTo>
                  <a:pt x="971" y="1357"/>
                </a:lnTo>
                <a:lnTo>
                  <a:pt x="976" y="1366"/>
                </a:lnTo>
                <a:lnTo>
                  <a:pt x="978" y="1375"/>
                </a:lnTo>
                <a:lnTo>
                  <a:pt x="980" y="1384"/>
                </a:lnTo>
                <a:lnTo>
                  <a:pt x="981" y="1393"/>
                </a:lnTo>
                <a:lnTo>
                  <a:pt x="980" y="1403"/>
                </a:lnTo>
                <a:lnTo>
                  <a:pt x="979" y="1412"/>
                </a:lnTo>
                <a:lnTo>
                  <a:pt x="977" y="1420"/>
                </a:lnTo>
                <a:lnTo>
                  <a:pt x="973" y="1429"/>
                </a:lnTo>
                <a:lnTo>
                  <a:pt x="968" y="1437"/>
                </a:lnTo>
                <a:lnTo>
                  <a:pt x="962" y="1444"/>
                </a:lnTo>
                <a:lnTo>
                  <a:pt x="956" y="1450"/>
                </a:lnTo>
                <a:lnTo>
                  <a:pt x="948" y="1455"/>
                </a:lnTo>
                <a:lnTo>
                  <a:pt x="954" y="1473"/>
                </a:lnTo>
                <a:lnTo>
                  <a:pt x="957" y="1490"/>
                </a:lnTo>
                <a:lnTo>
                  <a:pt x="958" y="1506"/>
                </a:lnTo>
                <a:lnTo>
                  <a:pt x="958" y="1521"/>
                </a:lnTo>
                <a:lnTo>
                  <a:pt x="955" y="1534"/>
                </a:lnTo>
                <a:lnTo>
                  <a:pt x="951" y="1546"/>
                </a:lnTo>
                <a:lnTo>
                  <a:pt x="946" y="1557"/>
                </a:lnTo>
                <a:lnTo>
                  <a:pt x="939" y="1567"/>
                </a:lnTo>
                <a:lnTo>
                  <a:pt x="930" y="1575"/>
                </a:lnTo>
                <a:lnTo>
                  <a:pt x="922" y="1583"/>
                </a:lnTo>
                <a:lnTo>
                  <a:pt x="912" y="1589"/>
                </a:lnTo>
                <a:lnTo>
                  <a:pt x="902" y="1594"/>
                </a:lnTo>
                <a:lnTo>
                  <a:pt x="891" y="1598"/>
                </a:lnTo>
                <a:lnTo>
                  <a:pt x="878" y="1600"/>
                </a:lnTo>
                <a:lnTo>
                  <a:pt x="866" y="1602"/>
                </a:lnTo>
                <a:lnTo>
                  <a:pt x="854" y="1602"/>
                </a:lnTo>
                <a:lnTo>
                  <a:pt x="842" y="1601"/>
                </a:lnTo>
                <a:lnTo>
                  <a:pt x="831" y="1600"/>
                </a:lnTo>
                <a:lnTo>
                  <a:pt x="819" y="1597"/>
                </a:lnTo>
                <a:lnTo>
                  <a:pt x="808" y="1593"/>
                </a:lnTo>
                <a:lnTo>
                  <a:pt x="797" y="1587"/>
                </a:lnTo>
                <a:lnTo>
                  <a:pt x="788" y="1581"/>
                </a:lnTo>
                <a:lnTo>
                  <a:pt x="778" y="1574"/>
                </a:lnTo>
                <a:lnTo>
                  <a:pt x="770" y="1565"/>
                </a:lnTo>
                <a:lnTo>
                  <a:pt x="764" y="1555"/>
                </a:lnTo>
                <a:lnTo>
                  <a:pt x="758" y="1544"/>
                </a:lnTo>
                <a:lnTo>
                  <a:pt x="755" y="1532"/>
                </a:lnTo>
                <a:lnTo>
                  <a:pt x="752" y="1519"/>
                </a:lnTo>
                <a:lnTo>
                  <a:pt x="752" y="1505"/>
                </a:lnTo>
                <a:lnTo>
                  <a:pt x="753" y="1490"/>
                </a:lnTo>
                <a:lnTo>
                  <a:pt x="756" y="1473"/>
                </a:lnTo>
                <a:lnTo>
                  <a:pt x="762" y="1456"/>
                </a:lnTo>
                <a:lnTo>
                  <a:pt x="753" y="1450"/>
                </a:lnTo>
                <a:lnTo>
                  <a:pt x="745" y="1444"/>
                </a:lnTo>
                <a:lnTo>
                  <a:pt x="739" y="1436"/>
                </a:lnTo>
                <a:lnTo>
                  <a:pt x="734" y="1428"/>
                </a:lnTo>
                <a:lnTo>
                  <a:pt x="729" y="1419"/>
                </a:lnTo>
                <a:lnTo>
                  <a:pt x="727" y="1410"/>
                </a:lnTo>
                <a:lnTo>
                  <a:pt x="725" y="1402"/>
                </a:lnTo>
                <a:lnTo>
                  <a:pt x="724" y="1392"/>
                </a:lnTo>
                <a:lnTo>
                  <a:pt x="725" y="1383"/>
                </a:lnTo>
                <a:lnTo>
                  <a:pt x="726" y="1373"/>
                </a:lnTo>
                <a:lnTo>
                  <a:pt x="728" y="1365"/>
                </a:lnTo>
                <a:lnTo>
                  <a:pt x="732" y="1356"/>
                </a:lnTo>
                <a:lnTo>
                  <a:pt x="737" y="1349"/>
                </a:lnTo>
                <a:lnTo>
                  <a:pt x="743" y="1342"/>
                </a:lnTo>
                <a:lnTo>
                  <a:pt x="749" y="1337"/>
                </a:lnTo>
                <a:lnTo>
                  <a:pt x="757" y="1331"/>
                </a:lnTo>
                <a:lnTo>
                  <a:pt x="744" y="1319"/>
                </a:lnTo>
                <a:lnTo>
                  <a:pt x="733" y="1306"/>
                </a:lnTo>
                <a:lnTo>
                  <a:pt x="724" y="1292"/>
                </a:lnTo>
                <a:lnTo>
                  <a:pt x="717" y="1278"/>
                </a:lnTo>
                <a:lnTo>
                  <a:pt x="713" y="1264"/>
                </a:lnTo>
                <a:lnTo>
                  <a:pt x="710" y="1249"/>
                </a:lnTo>
                <a:lnTo>
                  <a:pt x="709" y="1234"/>
                </a:lnTo>
                <a:lnTo>
                  <a:pt x="710" y="1218"/>
                </a:lnTo>
                <a:lnTo>
                  <a:pt x="712" y="1204"/>
                </a:lnTo>
                <a:lnTo>
                  <a:pt x="716" y="1190"/>
                </a:lnTo>
                <a:lnTo>
                  <a:pt x="723" y="1175"/>
                </a:lnTo>
                <a:lnTo>
                  <a:pt x="729" y="1162"/>
                </a:lnTo>
                <a:lnTo>
                  <a:pt x="738" y="1149"/>
                </a:lnTo>
                <a:lnTo>
                  <a:pt x="748" y="1137"/>
                </a:lnTo>
                <a:lnTo>
                  <a:pt x="759" y="1127"/>
                </a:lnTo>
                <a:lnTo>
                  <a:pt x="773" y="1117"/>
                </a:lnTo>
                <a:lnTo>
                  <a:pt x="760" y="1108"/>
                </a:lnTo>
                <a:lnTo>
                  <a:pt x="748" y="1099"/>
                </a:lnTo>
                <a:lnTo>
                  <a:pt x="737" y="1089"/>
                </a:lnTo>
                <a:lnTo>
                  <a:pt x="727" y="1079"/>
                </a:lnTo>
                <a:lnTo>
                  <a:pt x="718" y="1071"/>
                </a:lnTo>
                <a:lnTo>
                  <a:pt x="711" y="1060"/>
                </a:lnTo>
                <a:lnTo>
                  <a:pt x="703" y="1050"/>
                </a:lnTo>
                <a:lnTo>
                  <a:pt x="696" y="1040"/>
                </a:lnTo>
                <a:lnTo>
                  <a:pt x="690" y="1029"/>
                </a:lnTo>
                <a:lnTo>
                  <a:pt x="684" y="1018"/>
                </a:lnTo>
                <a:lnTo>
                  <a:pt x="680" y="1007"/>
                </a:lnTo>
                <a:lnTo>
                  <a:pt x="677" y="996"/>
                </a:lnTo>
                <a:lnTo>
                  <a:pt x="674" y="985"/>
                </a:lnTo>
                <a:lnTo>
                  <a:pt x="672" y="973"/>
                </a:lnTo>
                <a:lnTo>
                  <a:pt x="671" y="962"/>
                </a:lnTo>
                <a:lnTo>
                  <a:pt x="670" y="951"/>
                </a:lnTo>
                <a:lnTo>
                  <a:pt x="671" y="940"/>
                </a:lnTo>
                <a:lnTo>
                  <a:pt x="672" y="929"/>
                </a:lnTo>
                <a:lnTo>
                  <a:pt x="673" y="918"/>
                </a:lnTo>
                <a:lnTo>
                  <a:pt x="677" y="907"/>
                </a:lnTo>
                <a:lnTo>
                  <a:pt x="680" y="896"/>
                </a:lnTo>
                <a:lnTo>
                  <a:pt x="684" y="886"/>
                </a:lnTo>
                <a:lnTo>
                  <a:pt x="690" y="875"/>
                </a:lnTo>
                <a:lnTo>
                  <a:pt x="695" y="865"/>
                </a:lnTo>
                <a:lnTo>
                  <a:pt x="702" y="855"/>
                </a:lnTo>
                <a:lnTo>
                  <a:pt x="710" y="845"/>
                </a:lnTo>
                <a:lnTo>
                  <a:pt x="718" y="836"/>
                </a:lnTo>
                <a:lnTo>
                  <a:pt x="727" y="826"/>
                </a:lnTo>
                <a:lnTo>
                  <a:pt x="737" y="817"/>
                </a:lnTo>
                <a:lnTo>
                  <a:pt x="748" y="808"/>
                </a:lnTo>
                <a:lnTo>
                  <a:pt x="759" y="800"/>
                </a:lnTo>
                <a:lnTo>
                  <a:pt x="773" y="791"/>
                </a:lnTo>
                <a:lnTo>
                  <a:pt x="736" y="781"/>
                </a:lnTo>
                <a:lnTo>
                  <a:pt x="703" y="769"/>
                </a:lnTo>
                <a:lnTo>
                  <a:pt x="674" y="756"/>
                </a:lnTo>
                <a:lnTo>
                  <a:pt x="648" y="743"/>
                </a:lnTo>
                <a:lnTo>
                  <a:pt x="625" y="729"/>
                </a:lnTo>
                <a:lnTo>
                  <a:pt x="605" y="713"/>
                </a:lnTo>
                <a:lnTo>
                  <a:pt x="587" y="698"/>
                </a:lnTo>
                <a:lnTo>
                  <a:pt x="573" y="681"/>
                </a:lnTo>
                <a:lnTo>
                  <a:pt x="562" y="666"/>
                </a:lnTo>
                <a:lnTo>
                  <a:pt x="552" y="649"/>
                </a:lnTo>
                <a:lnTo>
                  <a:pt x="545" y="631"/>
                </a:lnTo>
                <a:lnTo>
                  <a:pt x="540" y="615"/>
                </a:lnTo>
                <a:lnTo>
                  <a:pt x="537" y="598"/>
                </a:lnTo>
                <a:lnTo>
                  <a:pt x="537" y="583"/>
                </a:lnTo>
                <a:lnTo>
                  <a:pt x="539" y="566"/>
                </a:lnTo>
                <a:lnTo>
                  <a:pt x="541" y="551"/>
                </a:lnTo>
                <a:lnTo>
                  <a:pt x="546" y="537"/>
                </a:lnTo>
                <a:lnTo>
                  <a:pt x="552" y="522"/>
                </a:lnTo>
                <a:lnTo>
                  <a:pt x="560" y="509"/>
                </a:lnTo>
                <a:lnTo>
                  <a:pt x="568" y="497"/>
                </a:lnTo>
                <a:lnTo>
                  <a:pt x="578" y="486"/>
                </a:lnTo>
                <a:lnTo>
                  <a:pt x="589" y="476"/>
                </a:lnTo>
                <a:lnTo>
                  <a:pt x="601" y="467"/>
                </a:lnTo>
                <a:lnTo>
                  <a:pt x="614" y="459"/>
                </a:lnTo>
                <a:lnTo>
                  <a:pt x="627" y="453"/>
                </a:lnTo>
                <a:lnTo>
                  <a:pt x="641" y="448"/>
                </a:lnTo>
                <a:lnTo>
                  <a:pt x="656" y="446"/>
                </a:lnTo>
                <a:lnTo>
                  <a:pt x="670" y="445"/>
                </a:lnTo>
                <a:lnTo>
                  <a:pt x="684" y="446"/>
                </a:lnTo>
                <a:lnTo>
                  <a:pt x="700" y="448"/>
                </a:lnTo>
                <a:lnTo>
                  <a:pt x="714" y="454"/>
                </a:lnTo>
                <a:lnTo>
                  <a:pt x="728" y="461"/>
                </a:lnTo>
                <a:lnTo>
                  <a:pt x="736" y="467"/>
                </a:lnTo>
                <a:lnTo>
                  <a:pt x="743" y="476"/>
                </a:lnTo>
                <a:lnTo>
                  <a:pt x="749" y="486"/>
                </a:lnTo>
                <a:lnTo>
                  <a:pt x="754" y="496"/>
                </a:lnTo>
                <a:lnTo>
                  <a:pt x="757" y="507"/>
                </a:lnTo>
                <a:lnTo>
                  <a:pt x="757" y="517"/>
                </a:lnTo>
                <a:lnTo>
                  <a:pt x="757" y="521"/>
                </a:lnTo>
                <a:lnTo>
                  <a:pt x="755" y="525"/>
                </a:lnTo>
                <a:lnTo>
                  <a:pt x="753" y="529"/>
                </a:lnTo>
                <a:lnTo>
                  <a:pt x="750" y="531"/>
                </a:lnTo>
                <a:lnTo>
                  <a:pt x="732" y="542"/>
                </a:lnTo>
                <a:lnTo>
                  <a:pt x="707" y="552"/>
                </a:lnTo>
                <a:lnTo>
                  <a:pt x="682" y="563"/>
                </a:lnTo>
                <a:lnTo>
                  <a:pt x="659" y="575"/>
                </a:lnTo>
                <a:lnTo>
                  <a:pt x="648" y="583"/>
                </a:lnTo>
                <a:lnTo>
                  <a:pt x="639" y="591"/>
                </a:lnTo>
                <a:lnTo>
                  <a:pt x="636" y="594"/>
                </a:lnTo>
                <a:lnTo>
                  <a:pt x="632" y="598"/>
                </a:lnTo>
                <a:lnTo>
                  <a:pt x="629" y="603"/>
                </a:lnTo>
                <a:lnTo>
                  <a:pt x="627" y="607"/>
                </a:lnTo>
                <a:lnTo>
                  <a:pt x="626" y="612"/>
                </a:lnTo>
                <a:lnTo>
                  <a:pt x="625" y="617"/>
                </a:lnTo>
                <a:lnTo>
                  <a:pt x="626" y="621"/>
                </a:lnTo>
                <a:lnTo>
                  <a:pt x="626" y="627"/>
                </a:lnTo>
                <a:lnTo>
                  <a:pt x="628" y="633"/>
                </a:lnTo>
                <a:lnTo>
                  <a:pt x="630" y="639"/>
                </a:lnTo>
                <a:lnTo>
                  <a:pt x="635" y="645"/>
                </a:lnTo>
                <a:lnTo>
                  <a:pt x="639" y="651"/>
                </a:lnTo>
                <a:lnTo>
                  <a:pt x="646" y="659"/>
                </a:lnTo>
                <a:lnTo>
                  <a:pt x="652" y="666"/>
                </a:lnTo>
                <a:lnTo>
                  <a:pt x="660" y="672"/>
                </a:lnTo>
                <a:lnTo>
                  <a:pt x="668" y="679"/>
                </a:lnTo>
                <a:lnTo>
                  <a:pt x="684" y="690"/>
                </a:lnTo>
                <a:lnTo>
                  <a:pt x="702" y="699"/>
                </a:lnTo>
                <a:lnTo>
                  <a:pt x="721" y="706"/>
                </a:lnTo>
                <a:lnTo>
                  <a:pt x="741" y="713"/>
                </a:lnTo>
                <a:lnTo>
                  <a:pt x="760" y="717"/>
                </a:lnTo>
                <a:lnTo>
                  <a:pt x="780" y="720"/>
                </a:lnTo>
                <a:lnTo>
                  <a:pt x="778" y="679"/>
                </a:lnTo>
                <a:lnTo>
                  <a:pt x="777" y="639"/>
                </a:lnTo>
                <a:lnTo>
                  <a:pt x="775" y="598"/>
                </a:lnTo>
                <a:lnTo>
                  <a:pt x="773" y="557"/>
                </a:lnTo>
                <a:lnTo>
                  <a:pt x="770" y="517"/>
                </a:lnTo>
                <a:lnTo>
                  <a:pt x="769" y="477"/>
                </a:lnTo>
                <a:lnTo>
                  <a:pt x="767" y="436"/>
                </a:lnTo>
                <a:lnTo>
                  <a:pt x="765" y="395"/>
                </a:lnTo>
                <a:lnTo>
                  <a:pt x="688" y="394"/>
                </a:lnTo>
                <a:lnTo>
                  <a:pt x="619" y="392"/>
                </a:lnTo>
                <a:lnTo>
                  <a:pt x="560" y="388"/>
                </a:lnTo>
                <a:lnTo>
                  <a:pt x="505" y="382"/>
                </a:lnTo>
                <a:lnTo>
                  <a:pt x="457" y="376"/>
                </a:lnTo>
                <a:lnTo>
                  <a:pt x="414" y="369"/>
                </a:lnTo>
                <a:lnTo>
                  <a:pt x="374" y="361"/>
                </a:lnTo>
                <a:lnTo>
                  <a:pt x="337" y="352"/>
                </a:lnTo>
                <a:lnTo>
                  <a:pt x="266" y="335"/>
                </a:lnTo>
                <a:lnTo>
                  <a:pt x="192" y="318"/>
                </a:lnTo>
                <a:lnTo>
                  <a:pt x="150" y="311"/>
                </a:lnTo>
                <a:lnTo>
                  <a:pt x="106" y="305"/>
                </a:lnTo>
                <a:lnTo>
                  <a:pt x="56" y="298"/>
                </a:lnTo>
                <a:lnTo>
                  <a:pt x="0" y="295"/>
                </a:lnTo>
                <a:lnTo>
                  <a:pt x="6" y="287"/>
                </a:lnTo>
                <a:lnTo>
                  <a:pt x="13" y="279"/>
                </a:lnTo>
                <a:lnTo>
                  <a:pt x="23" y="271"/>
                </a:lnTo>
                <a:lnTo>
                  <a:pt x="35" y="262"/>
                </a:lnTo>
                <a:lnTo>
                  <a:pt x="51" y="253"/>
                </a:lnTo>
                <a:lnTo>
                  <a:pt x="67" y="244"/>
                </a:lnTo>
                <a:lnTo>
                  <a:pt x="86" y="234"/>
                </a:lnTo>
                <a:lnTo>
                  <a:pt x="106" y="224"/>
                </a:lnTo>
                <a:lnTo>
                  <a:pt x="151" y="204"/>
                </a:lnTo>
                <a:lnTo>
                  <a:pt x="201" y="184"/>
                </a:lnTo>
                <a:lnTo>
                  <a:pt x="254" y="165"/>
                </a:lnTo>
                <a:lnTo>
                  <a:pt x="309" y="146"/>
                </a:lnTo>
                <a:lnTo>
                  <a:pt x="365" y="129"/>
                </a:lnTo>
                <a:lnTo>
                  <a:pt x="421" y="115"/>
                </a:lnTo>
                <a:lnTo>
                  <a:pt x="448" y="108"/>
                </a:lnTo>
                <a:lnTo>
                  <a:pt x="475" y="103"/>
                </a:lnTo>
                <a:lnTo>
                  <a:pt x="500" y="97"/>
                </a:lnTo>
                <a:lnTo>
                  <a:pt x="525" y="93"/>
                </a:lnTo>
                <a:lnTo>
                  <a:pt x="549" y="90"/>
                </a:lnTo>
                <a:lnTo>
                  <a:pt x="571" y="87"/>
                </a:lnTo>
                <a:lnTo>
                  <a:pt x="592" y="86"/>
                </a:lnTo>
                <a:lnTo>
                  <a:pt x="611" y="86"/>
                </a:lnTo>
                <a:lnTo>
                  <a:pt x="628" y="87"/>
                </a:lnTo>
                <a:lnTo>
                  <a:pt x="643" y="88"/>
                </a:lnTo>
                <a:lnTo>
                  <a:pt x="657" y="93"/>
                </a:lnTo>
                <a:lnTo>
                  <a:pt x="668" y="97"/>
                </a:lnTo>
                <a:lnTo>
                  <a:pt x="677" y="103"/>
                </a:lnTo>
                <a:lnTo>
                  <a:pt x="685" y="111"/>
                </a:lnTo>
                <a:lnTo>
                  <a:pt x="693" y="119"/>
                </a:lnTo>
                <a:lnTo>
                  <a:pt x="701" y="129"/>
                </a:lnTo>
                <a:lnTo>
                  <a:pt x="714" y="149"/>
                </a:lnTo>
                <a:lnTo>
                  <a:pt x="727" y="167"/>
                </a:lnTo>
                <a:lnTo>
                  <a:pt x="734" y="176"/>
                </a:lnTo>
                <a:lnTo>
                  <a:pt x="742" y="181"/>
                </a:lnTo>
                <a:lnTo>
                  <a:pt x="748" y="186"/>
                </a:lnTo>
                <a:lnTo>
                  <a:pt x="756" y="189"/>
                </a:lnTo>
                <a:lnTo>
                  <a:pt x="760" y="189"/>
                </a:lnTo>
                <a:lnTo>
                  <a:pt x="764" y="188"/>
                </a:lnTo>
                <a:lnTo>
                  <a:pt x="768" y="187"/>
                </a:lnTo>
                <a:lnTo>
                  <a:pt x="773" y="184"/>
                </a:lnTo>
                <a:lnTo>
                  <a:pt x="777" y="182"/>
                </a:lnTo>
                <a:lnTo>
                  <a:pt x="782" y="178"/>
                </a:lnTo>
                <a:lnTo>
                  <a:pt x="787" y="173"/>
                </a:lnTo>
                <a:lnTo>
                  <a:pt x="792" y="168"/>
                </a:lnTo>
                <a:lnTo>
                  <a:pt x="795" y="164"/>
                </a:lnTo>
                <a:lnTo>
                  <a:pt x="797" y="160"/>
                </a:lnTo>
                <a:lnTo>
                  <a:pt x="798" y="155"/>
                </a:lnTo>
                <a:lnTo>
                  <a:pt x="798" y="149"/>
                </a:lnTo>
                <a:lnTo>
                  <a:pt x="796" y="138"/>
                </a:lnTo>
                <a:lnTo>
                  <a:pt x="794" y="126"/>
                </a:lnTo>
                <a:lnTo>
                  <a:pt x="784" y="98"/>
                </a:lnTo>
                <a:lnTo>
                  <a:pt x="775" y="70"/>
                </a:lnTo>
                <a:lnTo>
                  <a:pt x="771" y="56"/>
                </a:lnTo>
                <a:lnTo>
                  <a:pt x="771" y="43"/>
                </a:lnTo>
                <a:lnTo>
                  <a:pt x="773" y="38"/>
                </a:lnTo>
                <a:lnTo>
                  <a:pt x="774" y="32"/>
                </a:lnTo>
                <a:lnTo>
                  <a:pt x="776" y="27"/>
                </a:lnTo>
                <a:lnTo>
                  <a:pt x="779" y="21"/>
                </a:lnTo>
                <a:lnTo>
                  <a:pt x="784" y="17"/>
                </a:lnTo>
                <a:lnTo>
                  <a:pt x="789" y="12"/>
                </a:lnTo>
                <a:lnTo>
                  <a:pt x="796" y="9"/>
                </a:lnTo>
                <a:lnTo>
                  <a:pt x="803" y="6"/>
                </a:lnTo>
                <a:lnTo>
                  <a:pt x="813" y="4"/>
                </a:lnTo>
                <a:lnTo>
                  <a:pt x="823" y="1"/>
                </a:lnTo>
                <a:lnTo>
                  <a:pt x="837" y="0"/>
                </a:lnTo>
                <a:lnTo>
                  <a:pt x="850" y="0"/>
                </a:lnTo>
                <a:close/>
                <a:moveTo>
                  <a:pt x="916" y="880"/>
                </a:moveTo>
                <a:lnTo>
                  <a:pt x="915" y="918"/>
                </a:lnTo>
                <a:lnTo>
                  <a:pt x="914" y="958"/>
                </a:lnTo>
                <a:lnTo>
                  <a:pt x="914" y="998"/>
                </a:lnTo>
                <a:lnTo>
                  <a:pt x="913" y="1035"/>
                </a:lnTo>
                <a:lnTo>
                  <a:pt x="922" y="1030"/>
                </a:lnTo>
                <a:lnTo>
                  <a:pt x="929" y="1022"/>
                </a:lnTo>
                <a:lnTo>
                  <a:pt x="937" y="1013"/>
                </a:lnTo>
                <a:lnTo>
                  <a:pt x="944" y="1003"/>
                </a:lnTo>
                <a:lnTo>
                  <a:pt x="949" y="992"/>
                </a:lnTo>
                <a:lnTo>
                  <a:pt x="954" y="981"/>
                </a:lnTo>
                <a:lnTo>
                  <a:pt x="957" y="969"/>
                </a:lnTo>
                <a:lnTo>
                  <a:pt x="959" y="957"/>
                </a:lnTo>
                <a:lnTo>
                  <a:pt x="959" y="944"/>
                </a:lnTo>
                <a:lnTo>
                  <a:pt x="959" y="933"/>
                </a:lnTo>
                <a:lnTo>
                  <a:pt x="956" y="921"/>
                </a:lnTo>
                <a:lnTo>
                  <a:pt x="951" y="909"/>
                </a:lnTo>
                <a:lnTo>
                  <a:pt x="949" y="905"/>
                </a:lnTo>
                <a:lnTo>
                  <a:pt x="946" y="901"/>
                </a:lnTo>
                <a:lnTo>
                  <a:pt x="942" y="896"/>
                </a:lnTo>
                <a:lnTo>
                  <a:pt x="938" y="892"/>
                </a:lnTo>
                <a:lnTo>
                  <a:pt x="934" y="889"/>
                </a:lnTo>
                <a:lnTo>
                  <a:pt x="928" y="885"/>
                </a:lnTo>
                <a:lnTo>
                  <a:pt x="923" y="882"/>
                </a:lnTo>
                <a:lnTo>
                  <a:pt x="916" y="880"/>
                </a:lnTo>
                <a:close/>
                <a:moveTo>
                  <a:pt x="904" y="1179"/>
                </a:moveTo>
                <a:lnTo>
                  <a:pt x="903" y="1205"/>
                </a:lnTo>
                <a:lnTo>
                  <a:pt x="903" y="1232"/>
                </a:lnTo>
                <a:lnTo>
                  <a:pt x="903" y="1259"/>
                </a:lnTo>
                <a:lnTo>
                  <a:pt x="903" y="1286"/>
                </a:lnTo>
                <a:lnTo>
                  <a:pt x="908" y="1282"/>
                </a:lnTo>
                <a:lnTo>
                  <a:pt x="914" y="1278"/>
                </a:lnTo>
                <a:lnTo>
                  <a:pt x="918" y="1273"/>
                </a:lnTo>
                <a:lnTo>
                  <a:pt x="923" y="1267"/>
                </a:lnTo>
                <a:lnTo>
                  <a:pt x="926" y="1259"/>
                </a:lnTo>
                <a:lnTo>
                  <a:pt x="928" y="1252"/>
                </a:lnTo>
                <a:lnTo>
                  <a:pt x="930" y="1243"/>
                </a:lnTo>
                <a:lnTo>
                  <a:pt x="931" y="1234"/>
                </a:lnTo>
                <a:lnTo>
                  <a:pt x="931" y="1225"/>
                </a:lnTo>
                <a:lnTo>
                  <a:pt x="931" y="1216"/>
                </a:lnTo>
                <a:lnTo>
                  <a:pt x="929" y="1209"/>
                </a:lnTo>
                <a:lnTo>
                  <a:pt x="926" y="1201"/>
                </a:lnTo>
                <a:lnTo>
                  <a:pt x="923" y="1193"/>
                </a:lnTo>
                <a:lnTo>
                  <a:pt x="917" y="1188"/>
                </a:lnTo>
                <a:lnTo>
                  <a:pt x="912" y="1183"/>
                </a:lnTo>
                <a:lnTo>
                  <a:pt x="904" y="1179"/>
                </a:lnTo>
                <a:close/>
                <a:moveTo>
                  <a:pt x="807" y="1284"/>
                </a:moveTo>
                <a:lnTo>
                  <a:pt x="806" y="1259"/>
                </a:lnTo>
                <a:lnTo>
                  <a:pt x="805" y="1234"/>
                </a:lnTo>
                <a:lnTo>
                  <a:pt x="803" y="1209"/>
                </a:lnTo>
                <a:lnTo>
                  <a:pt x="802" y="1183"/>
                </a:lnTo>
                <a:lnTo>
                  <a:pt x="797" y="1186"/>
                </a:lnTo>
                <a:lnTo>
                  <a:pt x="791" y="1192"/>
                </a:lnTo>
                <a:lnTo>
                  <a:pt x="787" y="1197"/>
                </a:lnTo>
                <a:lnTo>
                  <a:pt x="784" y="1204"/>
                </a:lnTo>
                <a:lnTo>
                  <a:pt x="780" y="1211"/>
                </a:lnTo>
                <a:lnTo>
                  <a:pt x="779" y="1218"/>
                </a:lnTo>
                <a:lnTo>
                  <a:pt x="778" y="1226"/>
                </a:lnTo>
                <a:lnTo>
                  <a:pt x="778" y="1234"/>
                </a:lnTo>
                <a:lnTo>
                  <a:pt x="779" y="1243"/>
                </a:lnTo>
                <a:lnTo>
                  <a:pt x="780" y="1250"/>
                </a:lnTo>
                <a:lnTo>
                  <a:pt x="784" y="1257"/>
                </a:lnTo>
                <a:lnTo>
                  <a:pt x="786" y="1265"/>
                </a:lnTo>
                <a:lnTo>
                  <a:pt x="790" y="1270"/>
                </a:lnTo>
                <a:lnTo>
                  <a:pt x="795" y="1276"/>
                </a:lnTo>
                <a:lnTo>
                  <a:pt x="800" y="1280"/>
                </a:lnTo>
                <a:lnTo>
                  <a:pt x="807" y="1284"/>
                </a:lnTo>
                <a:close/>
                <a:moveTo>
                  <a:pt x="795" y="1040"/>
                </a:moveTo>
                <a:lnTo>
                  <a:pt x="794" y="1000"/>
                </a:lnTo>
                <a:lnTo>
                  <a:pt x="791" y="960"/>
                </a:lnTo>
                <a:lnTo>
                  <a:pt x="789" y="919"/>
                </a:lnTo>
                <a:lnTo>
                  <a:pt x="788" y="880"/>
                </a:lnTo>
                <a:lnTo>
                  <a:pt x="777" y="886"/>
                </a:lnTo>
                <a:lnTo>
                  <a:pt x="769" y="895"/>
                </a:lnTo>
                <a:lnTo>
                  <a:pt x="763" y="904"/>
                </a:lnTo>
                <a:lnTo>
                  <a:pt x="757" y="914"/>
                </a:lnTo>
                <a:lnTo>
                  <a:pt x="754" y="925"/>
                </a:lnTo>
                <a:lnTo>
                  <a:pt x="752" y="936"/>
                </a:lnTo>
                <a:lnTo>
                  <a:pt x="750" y="947"/>
                </a:lnTo>
                <a:lnTo>
                  <a:pt x="752" y="959"/>
                </a:lnTo>
                <a:lnTo>
                  <a:pt x="753" y="971"/>
                </a:lnTo>
                <a:lnTo>
                  <a:pt x="756" y="982"/>
                </a:lnTo>
                <a:lnTo>
                  <a:pt x="760" y="993"/>
                </a:lnTo>
                <a:lnTo>
                  <a:pt x="766" y="1004"/>
                </a:lnTo>
                <a:lnTo>
                  <a:pt x="771" y="1014"/>
                </a:lnTo>
                <a:lnTo>
                  <a:pt x="779" y="1024"/>
                </a:lnTo>
                <a:lnTo>
                  <a:pt x="787" y="1033"/>
                </a:lnTo>
                <a:lnTo>
                  <a:pt x="795" y="1040"/>
                </a:lnTo>
                <a:close/>
                <a:moveTo>
                  <a:pt x="673" y="499"/>
                </a:moveTo>
                <a:lnTo>
                  <a:pt x="673" y="507"/>
                </a:lnTo>
                <a:lnTo>
                  <a:pt x="671" y="512"/>
                </a:lnTo>
                <a:lnTo>
                  <a:pt x="668" y="516"/>
                </a:lnTo>
                <a:lnTo>
                  <a:pt x="664" y="517"/>
                </a:lnTo>
                <a:lnTo>
                  <a:pt x="660" y="517"/>
                </a:lnTo>
                <a:lnTo>
                  <a:pt x="654" y="514"/>
                </a:lnTo>
                <a:lnTo>
                  <a:pt x="650" y="512"/>
                </a:lnTo>
                <a:lnTo>
                  <a:pt x="646" y="509"/>
                </a:lnTo>
                <a:lnTo>
                  <a:pt x="642" y="505"/>
                </a:lnTo>
                <a:lnTo>
                  <a:pt x="640" y="500"/>
                </a:lnTo>
                <a:lnTo>
                  <a:pt x="638" y="495"/>
                </a:lnTo>
                <a:lnTo>
                  <a:pt x="638" y="490"/>
                </a:lnTo>
                <a:lnTo>
                  <a:pt x="639" y="487"/>
                </a:lnTo>
                <a:lnTo>
                  <a:pt x="642" y="484"/>
                </a:lnTo>
                <a:lnTo>
                  <a:pt x="648" y="481"/>
                </a:lnTo>
                <a:lnTo>
                  <a:pt x="656" y="481"/>
                </a:lnTo>
                <a:lnTo>
                  <a:pt x="660" y="481"/>
                </a:lnTo>
                <a:lnTo>
                  <a:pt x="663" y="482"/>
                </a:lnTo>
                <a:lnTo>
                  <a:pt x="665" y="484"/>
                </a:lnTo>
                <a:lnTo>
                  <a:pt x="669" y="486"/>
                </a:lnTo>
                <a:lnTo>
                  <a:pt x="671" y="489"/>
                </a:lnTo>
                <a:lnTo>
                  <a:pt x="672" y="491"/>
                </a:lnTo>
                <a:lnTo>
                  <a:pt x="673" y="495"/>
                </a:lnTo>
                <a:lnTo>
                  <a:pt x="673" y="499"/>
                </a:lnTo>
                <a:close/>
                <a:moveTo>
                  <a:pt x="1078" y="499"/>
                </a:moveTo>
                <a:lnTo>
                  <a:pt x="1078" y="507"/>
                </a:lnTo>
                <a:lnTo>
                  <a:pt x="1076" y="513"/>
                </a:lnTo>
                <a:lnTo>
                  <a:pt x="1073" y="517"/>
                </a:lnTo>
                <a:lnTo>
                  <a:pt x="1068" y="518"/>
                </a:lnTo>
                <a:lnTo>
                  <a:pt x="1064" y="518"/>
                </a:lnTo>
                <a:lnTo>
                  <a:pt x="1059" y="516"/>
                </a:lnTo>
                <a:lnTo>
                  <a:pt x="1055" y="513"/>
                </a:lnTo>
                <a:lnTo>
                  <a:pt x="1051" y="509"/>
                </a:lnTo>
                <a:lnTo>
                  <a:pt x="1047" y="505"/>
                </a:lnTo>
                <a:lnTo>
                  <a:pt x="1044" y="500"/>
                </a:lnTo>
                <a:lnTo>
                  <a:pt x="1042" y="496"/>
                </a:lnTo>
                <a:lnTo>
                  <a:pt x="1042" y="491"/>
                </a:lnTo>
                <a:lnTo>
                  <a:pt x="1044" y="487"/>
                </a:lnTo>
                <a:lnTo>
                  <a:pt x="1047" y="485"/>
                </a:lnTo>
                <a:lnTo>
                  <a:pt x="1053" y="482"/>
                </a:lnTo>
                <a:lnTo>
                  <a:pt x="1061" y="481"/>
                </a:lnTo>
                <a:lnTo>
                  <a:pt x="1065" y="481"/>
                </a:lnTo>
                <a:lnTo>
                  <a:pt x="1068" y="482"/>
                </a:lnTo>
                <a:lnTo>
                  <a:pt x="1070" y="485"/>
                </a:lnTo>
                <a:lnTo>
                  <a:pt x="1074" y="487"/>
                </a:lnTo>
                <a:lnTo>
                  <a:pt x="1076" y="489"/>
                </a:lnTo>
                <a:lnTo>
                  <a:pt x="1077" y="492"/>
                </a:lnTo>
                <a:lnTo>
                  <a:pt x="1078" y="496"/>
                </a:lnTo>
                <a:lnTo>
                  <a:pt x="1078" y="499"/>
                </a:lnTo>
                <a:close/>
              </a:path>
            </a:pathLst>
          </a:custGeom>
          <a:solidFill>
            <a:schemeClr val="tx1"/>
          </a:solidFill>
          <a:ln>
            <a:solidFill>
              <a:schemeClr val="tx1"/>
            </a:solidFill>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grpSp>
        <p:nvGrpSpPr>
          <p:cNvPr id="47" name="Group 41">
            <a:extLst>
              <a:ext uri="{FF2B5EF4-FFF2-40B4-BE49-F238E27FC236}">
                <a16:creationId xmlns:a16="http://schemas.microsoft.com/office/drawing/2014/main" id="{2D1746E5-6CEF-01B3-C653-C5A5BC41AAB7}"/>
              </a:ext>
            </a:extLst>
          </p:cNvPr>
          <p:cNvGrpSpPr/>
          <p:nvPr/>
        </p:nvGrpSpPr>
        <p:grpSpPr>
          <a:xfrm>
            <a:off x="5302314" y="4765617"/>
            <a:ext cx="524382" cy="499018"/>
            <a:chOff x="3690938" y="1601788"/>
            <a:chExt cx="606426" cy="520700"/>
          </a:xfrm>
          <a:solidFill>
            <a:schemeClr val="tx1"/>
          </a:solidFill>
        </p:grpSpPr>
        <p:sp>
          <p:nvSpPr>
            <p:cNvPr id="48" name="Freeform 110">
              <a:extLst>
                <a:ext uri="{FF2B5EF4-FFF2-40B4-BE49-F238E27FC236}">
                  <a16:creationId xmlns:a16="http://schemas.microsoft.com/office/drawing/2014/main" id="{E65051B9-D861-6FAB-2A42-705837B6BB5C}"/>
                </a:ext>
              </a:extLst>
            </p:cNvPr>
            <p:cNvSpPr/>
            <p:nvPr/>
          </p:nvSpPr>
          <p:spPr bwMode="auto">
            <a:xfrm>
              <a:off x="3954463" y="1601788"/>
              <a:ext cx="96838" cy="117475"/>
            </a:xfrm>
            <a:custGeom>
              <a:avLst/>
              <a:gdLst>
                <a:gd name="T0" fmla="*/ 8 w 244"/>
                <a:gd name="T1" fmla="*/ 119 h 296"/>
                <a:gd name="T2" fmla="*/ 5 w 244"/>
                <a:gd name="T3" fmla="*/ 125 h 296"/>
                <a:gd name="T4" fmla="*/ 1 w 244"/>
                <a:gd name="T5" fmla="*/ 141 h 296"/>
                <a:gd name="T6" fmla="*/ 1 w 244"/>
                <a:gd name="T7" fmla="*/ 171 h 296"/>
                <a:gd name="T8" fmla="*/ 5 w 244"/>
                <a:gd name="T9" fmla="*/ 188 h 296"/>
                <a:gd name="T10" fmla="*/ 8 w 244"/>
                <a:gd name="T11" fmla="*/ 193 h 296"/>
                <a:gd name="T12" fmla="*/ 11 w 244"/>
                <a:gd name="T13" fmla="*/ 193 h 296"/>
                <a:gd name="T14" fmla="*/ 14 w 244"/>
                <a:gd name="T15" fmla="*/ 189 h 296"/>
                <a:gd name="T16" fmla="*/ 20 w 244"/>
                <a:gd name="T17" fmla="*/ 196 h 296"/>
                <a:gd name="T18" fmla="*/ 30 w 244"/>
                <a:gd name="T19" fmla="*/ 218 h 296"/>
                <a:gd name="T20" fmla="*/ 43 w 244"/>
                <a:gd name="T21" fmla="*/ 239 h 296"/>
                <a:gd name="T22" fmla="*/ 57 w 244"/>
                <a:gd name="T23" fmla="*/ 256 h 296"/>
                <a:gd name="T24" fmla="*/ 72 w 244"/>
                <a:gd name="T25" fmla="*/ 271 h 296"/>
                <a:gd name="T26" fmla="*/ 88 w 244"/>
                <a:gd name="T27" fmla="*/ 283 h 296"/>
                <a:gd name="T28" fmla="*/ 103 w 244"/>
                <a:gd name="T29" fmla="*/ 291 h 296"/>
                <a:gd name="T30" fmla="*/ 117 w 244"/>
                <a:gd name="T31" fmla="*/ 296 h 296"/>
                <a:gd name="T32" fmla="*/ 131 w 244"/>
                <a:gd name="T33" fmla="*/ 296 h 296"/>
                <a:gd name="T34" fmla="*/ 147 w 244"/>
                <a:gd name="T35" fmla="*/ 291 h 296"/>
                <a:gd name="T36" fmla="*/ 163 w 244"/>
                <a:gd name="T37" fmla="*/ 284 h 296"/>
                <a:gd name="T38" fmla="*/ 180 w 244"/>
                <a:gd name="T39" fmla="*/ 272 h 296"/>
                <a:gd name="T40" fmla="*/ 195 w 244"/>
                <a:gd name="T41" fmla="*/ 257 h 296"/>
                <a:gd name="T42" fmla="*/ 208 w 244"/>
                <a:gd name="T43" fmla="*/ 239 h 296"/>
                <a:gd name="T44" fmla="*/ 219 w 244"/>
                <a:gd name="T45" fmla="*/ 217 h 296"/>
                <a:gd name="T46" fmla="*/ 225 w 244"/>
                <a:gd name="T47" fmla="*/ 193 h 296"/>
                <a:gd name="T48" fmla="*/ 229 w 244"/>
                <a:gd name="T49" fmla="*/ 186 h 296"/>
                <a:gd name="T50" fmla="*/ 233 w 244"/>
                <a:gd name="T51" fmla="*/ 191 h 296"/>
                <a:gd name="T52" fmla="*/ 237 w 244"/>
                <a:gd name="T53" fmla="*/ 191 h 296"/>
                <a:gd name="T54" fmla="*/ 240 w 244"/>
                <a:gd name="T55" fmla="*/ 186 h 296"/>
                <a:gd name="T56" fmla="*/ 243 w 244"/>
                <a:gd name="T57" fmla="*/ 169 h 296"/>
                <a:gd name="T58" fmla="*/ 243 w 244"/>
                <a:gd name="T59" fmla="*/ 139 h 296"/>
                <a:gd name="T60" fmla="*/ 240 w 244"/>
                <a:gd name="T61" fmla="*/ 123 h 296"/>
                <a:gd name="T62" fmla="*/ 237 w 244"/>
                <a:gd name="T63" fmla="*/ 118 h 296"/>
                <a:gd name="T64" fmla="*/ 233 w 244"/>
                <a:gd name="T65" fmla="*/ 117 h 296"/>
                <a:gd name="T66" fmla="*/ 233 w 244"/>
                <a:gd name="T67" fmla="*/ 104 h 296"/>
                <a:gd name="T68" fmla="*/ 227 w 244"/>
                <a:gd name="T69" fmla="*/ 88 h 296"/>
                <a:gd name="T70" fmla="*/ 219 w 244"/>
                <a:gd name="T71" fmla="*/ 91 h 296"/>
                <a:gd name="T72" fmla="*/ 204 w 244"/>
                <a:gd name="T73" fmla="*/ 90 h 296"/>
                <a:gd name="T74" fmla="*/ 168 w 244"/>
                <a:gd name="T75" fmla="*/ 77 h 296"/>
                <a:gd name="T76" fmla="*/ 147 w 244"/>
                <a:gd name="T77" fmla="*/ 67 h 296"/>
                <a:gd name="T78" fmla="*/ 166 w 244"/>
                <a:gd name="T79" fmla="*/ 74 h 296"/>
                <a:gd name="T80" fmla="*/ 185 w 244"/>
                <a:gd name="T81" fmla="*/ 79 h 296"/>
                <a:gd name="T82" fmla="*/ 202 w 244"/>
                <a:gd name="T83" fmla="*/ 77 h 296"/>
                <a:gd name="T84" fmla="*/ 215 w 244"/>
                <a:gd name="T85" fmla="*/ 71 h 296"/>
                <a:gd name="T86" fmla="*/ 229 w 244"/>
                <a:gd name="T87" fmla="*/ 58 h 296"/>
                <a:gd name="T88" fmla="*/ 240 w 244"/>
                <a:gd name="T89" fmla="*/ 44 h 296"/>
                <a:gd name="T90" fmla="*/ 237 w 244"/>
                <a:gd name="T91" fmla="*/ 38 h 296"/>
                <a:gd name="T92" fmla="*/ 220 w 244"/>
                <a:gd name="T93" fmla="*/ 25 h 296"/>
                <a:gd name="T94" fmla="*/ 200 w 244"/>
                <a:gd name="T95" fmla="*/ 14 h 296"/>
                <a:gd name="T96" fmla="*/ 174 w 244"/>
                <a:gd name="T97" fmla="*/ 5 h 296"/>
                <a:gd name="T98" fmla="*/ 143 w 244"/>
                <a:gd name="T99" fmla="*/ 0 h 296"/>
                <a:gd name="T100" fmla="*/ 106 w 244"/>
                <a:gd name="T101" fmla="*/ 1 h 296"/>
                <a:gd name="T102" fmla="*/ 76 w 244"/>
                <a:gd name="T103" fmla="*/ 9 h 296"/>
                <a:gd name="T104" fmla="*/ 54 w 244"/>
                <a:gd name="T105" fmla="*/ 17 h 296"/>
                <a:gd name="T106" fmla="*/ 34 w 244"/>
                <a:gd name="T107" fmla="*/ 27 h 296"/>
                <a:gd name="T108" fmla="*/ 14 w 244"/>
                <a:gd name="T109" fmla="*/ 42 h 296"/>
                <a:gd name="T110" fmla="*/ 11 w 244"/>
                <a:gd name="T111" fmla="*/ 46 h 296"/>
                <a:gd name="T112" fmla="*/ 25 w 244"/>
                <a:gd name="T113" fmla="*/ 50 h 296"/>
                <a:gd name="T114" fmla="*/ 18 w 244"/>
                <a:gd name="T115" fmla="*/ 59 h 296"/>
                <a:gd name="T116" fmla="*/ 13 w 244"/>
                <a:gd name="T117" fmla="*/ 72 h 296"/>
                <a:gd name="T118" fmla="*/ 12 w 244"/>
                <a:gd name="T119" fmla="*/ 90 h 296"/>
                <a:gd name="T120" fmla="*/ 11 w 244"/>
                <a:gd name="T121" fmla="*/ 109 h 296"/>
                <a:gd name="T122" fmla="*/ 10 w 244"/>
                <a:gd name="T123" fmla="*/ 11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 h="296">
                  <a:moveTo>
                    <a:pt x="10" y="119"/>
                  </a:moveTo>
                  <a:lnTo>
                    <a:pt x="8" y="119"/>
                  </a:lnTo>
                  <a:lnTo>
                    <a:pt x="6" y="121"/>
                  </a:lnTo>
                  <a:lnTo>
                    <a:pt x="5" y="125"/>
                  </a:lnTo>
                  <a:lnTo>
                    <a:pt x="3" y="129"/>
                  </a:lnTo>
                  <a:lnTo>
                    <a:pt x="1" y="141"/>
                  </a:lnTo>
                  <a:lnTo>
                    <a:pt x="0" y="156"/>
                  </a:lnTo>
                  <a:lnTo>
                    <a:pt x="1" y="171"/>
                  </a:lnTo>
                  <a:lnTo>
                    <a:pt x="3" y="182"/>
                  </a:lnTo>
                  <a:lnTo>
                    <a:pt x="5" y="188"/>
                  </a:lnTo>
                  <a:lnTo>
                    <a:pt x="6" y="191"/>
                  </a:lnTo>
                  <a:lnTo>
                    <a:pt x="8" y="193"/>
                  </a:lnTo>
                  <a:lnTo>
                    <a:pt x="10" y="194"/>
                  </a:lnTo>
                  <a:lnTo>
                    <a:pt x="11" y="193"/>
                  </a:lnTo>
                  <a:lnTo>
                    <a:pt x="13" y="191"/>
                  </a:lnTo>
                  <a:lnTo>
                    <a:pt x="14" y="189"/>
                  </a:lnTo>
                  <a:lnTo>
                    <a:pt x="17" y="185"/>
                  </a:lnTo>
                  <a:lnTo>
                    <a:pt x="20" y="196"/>
                  </a:lnTo>
                  <a:lnTo>
                    <a:pt x="24" y="207"/>
                  </a:lnTo>
                  <a:lnTo>
                    <a:pt x="30" y="218"/>
                  </a:lnTo>
                  <a:lnTo>
                    <a:pt x="36" y="229"/>
                  </a:lnTo>
                  <a:lnTo>
                    <a:pt x="43" y="239"/>
                  </a:lnTo>
                  <a:lnTo>
                    <a:pt x="49" y="248"/>
                  </a:lnTo>
                  <a:lnTo>
                    <a:pt x="57" y="256"/>
                  </a:lnTo>
                  <a:lnTo>
                    <a:pt x="64" y="264"/>
                  </a:lnTo>
                  <a:lnTo>
                    <a:pt x="72" y="271"/>
                  </a:lnTo>
                  <a:lnTo>
                    <a:pt x="80" y="277"/>
                  </a:lnTo>
                  <a:lnTo>
                    <a:pt x="88" y="283"/>
                  </a:lnTo>
                  <a:lnTo>
                    <a:pt x="95" y="287"/>
                  </a:lnTo>
                  <a:lnTo>
                    <a:pt x="103" y="291"/>
                  </a:lnTo>
                  <a:lnTo>
                    <a:pt x="111" y="294"/>
                  </a:lnTo>
                  <a:lnTo>
                    <a:pt x="117" y="296"/>
                  </a:lnTo>
                  <a:lnTo>
                    <a:pt x="123" y="296"/>
                  </a:lnTo>
                  <a:lnTo>
                    <a:pt x="131" y="296"/>
                  </a:lnTo>
                  <a:lnTo>
                    <a:pt x="140" y="294"/>
                  </a:lnTo>
                  <a:lnTo>
                    <a:pt x="147" y="291"/>
                  </a:lnTo>
                  <a:lnTo>
                    <a:pt x="156" y="288"/>
                  </a:lnTo>
                  <a:lnTo>
                    <a:pt x="163" y="284"/>
                  </a:lnTo>
                  <a:lnTo>
                    <a:pt x="172" y="279"/>
                  </a:lnTo>
                  <a:lnTo>
                    <a:pt x="180" y="272"/>
                  </a:lnTo>
                  <a:lnTo>
                    <a:pt x="187" y="264"/>
                  </a:lnTo>
                  <a:lnTo>
                    <a:pt x="195" y="257"/>
                  </a:lnTo>
                  <a:lnTo>
                    <a:pt x="201" y="248"/>
                  </a:lnTo>
                  <a:lnTo>
                    <a:pt x="208" y="239"/>
                  </a:lnTo>
                  <a:lnTo>
                    <a:pt x="213" y="228"/>
                  </a:lnTo>
                  <a:lnTo>
                    <a:pt x="219" y="217"/>
                  </a:lnTo>
                  <a:lnTo>
                    <a:pt x="223" y="205"/>
                  </a:lnTo>
                  <a:lnTo>
                    <a:pt x="225" y="193"/>
                  </a:lnTo>
                  <a:lnTo>
                    <a:pt x="227" y="180"/>
                  </a:lnTo>
                  <a:lnTo>
                    <a:pt x="229" y="186"/>
                  </a:lnTo>
                  <a:lnTo>
                    <a:pt x="230" y="189"/>
                  </a:lnTo>
                  <a:lnTo>
                    <a:pt x="233" y="191"/>
                  </a:lnTo>
                  <a:lnTo>
                    <a:pt x="235" y="192"/>
                  </a:lnTo>
                  <a:lnTo>
                    <a:pt x="237" y="191"/>
                  </a:lnTo>
                  <a:lnTo>
                    <a:pt x="238" y="189"/>
                  </a:lnTo>
                  <a:lnTo>
                    <a:pt x="240" y="186"/>
                  </a:lnTo>
                  <a:lnTo>
                    <a:pt x="241" y="181"/>
                  </a:lnTo>
                  <a:lnTo>
                    <a:pt x="243" y="169"/>
                  </a:lnTo>
                  <a:lnTo>
                    <a:pt x="244" y="154"/>
                  </a:lnTo>
                  <a:lnTo>
                    <a:pt x="243" y="139"/>
                  </a:lnTo>
                  <a:lnTo>
                    <a:pt x="241" y="127"/>
                  </a:lnTo>
                  <a:lnTo>
                    <a:pt x="240" y="123"/>
                  </a:lnTo>
                  <a:lnTo>
                    <a:pt x="238" y="120"/>
                  </a:lnTo>
                  <a:lnTo>
                    <a:pt x="237" y="118"/>
                  </a:lnTo>
                  <a:lnTo>
                    <a:pt x="235" y="117"/>
                  </a:lnTo>
                  <a:lnTo>
                    <a:pt x="233" y="117"/>
                  </a:lnTo>
                  <a:lnTo>
                    <a:pt x="231" y="119"/>
                  </a:lnTo>
                  <a:lnTo>
                    <a:pt x="233" y="104"/>
                  </a:lnTo>
                  <a:lnTo>
                    <a:pt x="230" y="86"/>
                  </a:lnTo>
                  <a:lnTo>
                    <a:pt x="227" y="88"/>
                  </a:lnTo>
                  <a:lnTo>
                    <a:pt x="223" y="90"/>
                  </a:lnTo>
                  <a:lnTo>
                    <a:pt x="219" y="91"/>
                  </a:lnTo>
                  <a:lnTo>
                    <a:pt x="214" y="91"/>
                  </a:lnTo>
                  <a:lnTo>
                    <a:pt x="204" y="90"/>
                  </a:lnTo>
                  <a:lnTo>
                    <a:pt x="193" y="87"/>
                  </a:lnTo>
                  <a:lnTo>
                    <a:pt x="168" y="77"/>
                  </a:lnTo>
                  <a:lnTo>
                    <a:pt x="141" y="65"/>
                  </a:lnTo>
                  <a:lnTo>
                    <a:pt x="147" y="67"/>
                  </a:lnTo>
                  <a:lnTo>
                    <a:pt x="155" y="70"/>
                  </a:lnTo>
                  <a:lnTo>
                    <a:pt x="166" y="74"/>
                  </a:lnTo>
                  <a:lnTo>
                    <a:pt x="175" y="78"/>
                  </a:lnTo>
                  <a:lnTo>
                    <a:pt x="185" y="79"/>
                  </a:lnTo>
                  <a:lnTo>
                    <a:pt x="194" y="79"/>
                  </a:lnTo>
                  <a:lnTo>
                    <a:pt x="202" y="77"/>
                  </a:lnTo>
                  <a:lnTo>
                    <a:pt x="209" y="74"/>
                  </a:lnTo>
                  <a:lnTo>
                    <a:pt x="215" y="71"/>
                  </a:lnTo>
                  <a:lnTo>
                    <a:pt x="221" y="67"/>
                  </a:lnTo>
                  <a:lnTo>
                    <a:pt x="229" y="58"/>
                  </a:lnTo>
                  <a:lnTo>
                    <a:pt x="236" y="51"/>
                  </a:lnTo>
                  <a:lnTo>
                    <a:pt x="240" y="44"/>
                  </a:lnTo>
                  <a:lnTo>
                    <a:pt x="241" y="42"/>
                  </a:lnTo>
                  <a:lnTo>
                    <a:pt x="237" y="38"/>
                  </a:lnTo>
                  <a:lnTo>
                    <a:pt x="227" y="30"/>
                  </a:lnTo>
                  <a:lnTo>
                    <a:pt x="220" y="25"/>
                  </a:lnTo>
                  <a:lnTo>
                    <a:pt x="210" y="19"/>
                  </a:lnTo>
                  <a:lnTo>
                    <a:pt x="200" y="14"/>
                  </a:lnTo>
                  <a:lnTo>
                    <a:pt x="187" y="10"/>
                  </a:lnTo>
                  <a:lnTo>
                    <a:pt x="174" y="5"/>
                  </a:lnTo>
                  <a:lnTo>
                    <a:pt x="159" y="2"/>
                  </a:lnTo>
                  <a:lnTo>
                    <a:pt x="143" y="0"/>
                  </a:lnTo>
                  <a:lnTo>
                    <a:pt x="125" y="0"/>
                  </a:lnTo>
                  <a:lnTo>
                    <a:pt x="106" y="1"/>
                  </a:lnTo>
                  <a:lnTo>
                    <a:pt x="86" y="5"/>
                  </a:lnTo>
                  <a:lnTo>
                    <a:pt x="76" y="9"/>
                  </a:lnTo>
                  <a:lnTo>
                    <a:pt x="65" y="12"/>
                  </a:lnTo>
                  <a:lnTo>
                    <a:pt x="54" y="17"/>
                  </a:lnTo>
                  <a:lnTo>
                    <a:pt x="43" y="23"/>
                  </a:lnTo>
                  <a:lnTo>
                    <a:pt x="34" y="27"/>
                  </a:lnTo>
                  <a:lnTo>
                    <a:pt x="24" y="34"/>
                  </a:lnTo>
                  <a:lnTo>
                    <a:pt x="14" y="42"/>
                  </a:lnTo>
                  <a:lnTo>
                    <a:pt x="4" y="47"/>
                  </a:lnTo>
                  <a:lnTo>
                    <a:pt x="11" y="46"/>
                  </a:lnTo>
                  <a:lnTo>
                    <a:pt x="31" y="46"/>
                  </a:lnTo>
                  <a:lnTo>
                    <a:pt x="25" y="50"/>
                  </a:lnTo>
                  <a:lnTo>
                    <a:pt x="21" y="54"/>
                  </a:lnTo>
                  <a:lnTo>
                    <a:pt x="18" y="59"/>
                  </a:lnTo>
                  <a:lnTo>
                    <a:pt x="16" y="66"/>
                  </a:lnTo>
                  <a:lnTo>
                    <a:pt x="13" y="72"/>
                  </a:lnTo>
                  <a:lnTo>
                    <a:pt x="12" y="81"/>
                  </a:lnTo>
                  <a:lnTo>
                    <a:pt x="12" y="90"/>
                  </a:lnTo>
                  <a:lnTo>
                    <a:pt x="13" y="100"/>
                  </a:lnTo>
                  <a:lnTo>
                    <a:pt x="11" y="109"/>
                  </a:lnTo>
                  <a:lnTo>
                    <a:pt x="11" y="119"/>
                  </a:lnTo>
                  <a:lnTo>
                    <a:pt x="10" y="119"/>
                  </a:lnTo>
                  <a:lnTo>
                    <a:pt x="10" y="119"/>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49" name="Freeform 111">
              <a:extLst>
                <a:ext uri="{FF2B5EF4-FFF2-40B4-BE49-F238E27FC236}">
                  <a16:creationId xmlns:a16="http://schemas.microsoft.com/office/drawing/2014/main" id="{8EE0D535-5800-457C-57B1-B7BD7EA24C33}"/>
                </a:ext>
              </a:extLst>
            </p:cNvPr>
            <p:cNvSpPr>
              <a:spLocks noEditPoints="1"/>
            </p:cNvSpPr>
            <p:nvPr/>
          </p:nvSpPr>
          <p:spPr bwMode="auto">
            <a:xfrm>
              <a:off x="3894138" y="1717675"/>
              <a:ext cx="217488" cy="179388"/>
            </a:xfrm>
            <a:custGeom>
              <a:avLst/>
              <a:gdLst>
                <a:gd name="T0" fmla="*/ 503 w 548"/>
                <a:gd name="T1" fmla="*/ 262 h 451"/>
                <a:gd name="T2" fmla="*/ 524 w 548"/>
                <a:gd name="T3" fmla="*/ 206 h 451"/>
                <a:gd name="T4" fmla="*/ 540 w 548"/>
                <a:gd name="T5" fmla="*/ 152 h 451"/>
                <a:gd name="T6" fmla="*/ 547 w 548"/>
                <a:gd name="T7" fmla="*/ 116 h 451"/>
                <a:gd name="T8" fmla="*/ 548 w 548"/>
                <a:gd name="T9" fmla="*/ 96 h 451"/>
                <a:gd name="T10" fmla="*/ 544 w 548"/>
                <a:gd name="T11" fmla="*/ 81 h 451"/>
                <a:gd name="T12" fmla="*/ 536 w 548"/>
                <a:gd name="T13" fmla="*/ 67 h 451"/>
                <a:gd name="T14" fmla="*/ 518 w 548"/>
                <a:gd name="T15" fmla="*/ 50 h 451"/>
                <a:gd name="T16" fmla="*/ 496 w 548"/>
                <a:gd name="T17" fmla="*/ 35 h 451"/>
                <a:gd name="T18" fmla="*/ 469 w 548"/>
                <a:gd name="T19" fmla="*/ 21 h 451"/>
                <a:gd name="T20" fmla="*/ 439 w 548"/>
                <a:gd name="T21" fmla="*/ 9 h 451"/>
                <a:gd name="T22" fmla="*/ 407 w 548"/>
                <a:gd name="T23" fmla="*/ 2 h 451"/>
                <a:gd name="T24" fmla="*/ 376 w 548"/>
                <a:gd name="T25" fmla="*/ 0 h 451"/>
                <a:gd name="T26" fmla="*/ 359 w 548"/>
                <a:gd name="T27" fmla="*/ 2 h 451"/>
                <a:gd name="T28" fmla="*/ 309 w 548"/>
                <a:gd name="T29" fmla="*/ 180 h 451"/>
                <a:gd name="T30" fmla="*/ 297 w 548"/>
                <a:gd name="T31" fmla="*/ 37 h 451"/>
                <a:gd name="T32" fmla="*/ 267 w 548"/>
                <a:gd name="T33" fmla="*/ 21 h 451"/>
                <a:gd name="T34" fmla="*/ 261 w 548"/>
                <a:gd name="T35" fmla="*/ 49 h 451"/>
                <a:gd name="T36" fmla="*/ 243 w 548"/>
                <a:gd name="T37" fmla="*/ 178 h 451"/>
                <a:gd name="T38" fmla="*/ 189 w 548"/>
                <a:gd name="T39" fmla="*/ 0 h 451"/>
                <a:gd name="T40" fmla="*/ 155 w 548"/>
                <a:gd name="T41" fmla="*/ 5 h 451"/>
                <a:gd name="T42" fmla="*/ 107 w 548"/>
                <a:gd name="T43" fmla="*/ 16 h 451"/>
                <a:gd name="T44" fmla="*/ 78 w 548"/>
                <a:gd name="T45" fmla="*/ 24 h 451"/>
                <a:gd name="T46" fmla="*/ 51 w 548"/>
                <a:gd name="T47" fmla="*/ 36 h 451"/>
                <a:gd name="T48" fmla="*/ 28 w 548"/>
                <a:gd name="T49" fmla="*/ 49 h 451"/>
                <a:gd name="T50" fmla="*/ 12 w 548"/>
                <a:gd name="T51" fmla="*/ 64 h 451"/>
                <a:gd name="T52" fmla="*/ 4 w 548"/>
                <a:gd name="T53" fmla="*/ 77 h 451"/>
                <a:gd name="T54" fmla="*/ 1 w 548"/>
                <a:gd name="T55" fmla="*/ 87 h 451"/>
                <a:gd name="T56" fmla="*/ 0 w 548"/>
                <a:gd name="T57" fmla="*/ 108 h 451"/>
                <a:gd name="T58" fmla="*/ 7 w 548"/>
                <a:gd name="T59" fmla="*/ 163 h 451"/>
                <a:gd name="T60" fmla="*/ 17 w 548"/>
                <a:gd name="T61" fmla="*/ 235 h 451"/>
                <a:gd name="T62" fmla="*/ 29 w 548"/>
                <a:gd name="T63" fmla="*/ 304 h 451"/>
                <a:gd name="T64" fmla="*/ 41 w 548"/>
                <a:gd name="T65" fmla="*/ 332 h 451"/>
                <a:gd name="T66" fmla="*/ 56 w 548"/>
                <a:gd name="T67" fmla="*/ 334 h 451"/>
                <a:gd name="T68" fmla="*/ 83 w 548"/>
                <a:gd name="T69" fmla="*/ 330 h 451"/>
                <a:gd name="T70" fmla="*/ 105 w 548"/>
                <a:gd name="T71" fmla="*/ 371 h 451"/>
                <a:gd name="T72" fmla="*/ 111 w 548"/>
                <a:gd name="T73" fmla="*/ 436 h 451"/>
                <a:gd name="T74" fmla="*/ 425 w 548"/>
                <a:gd name="T75" fmla="*/ 451 h 451"/>
                <a:gd name="T76" fmla="*/ 428 w 548"/>
                <a:gd name="T77" fmla="*/ 418 h 451"/>
                <a:gd name="T78" fmla="*/ 434 w 548"/>
                <a:gd name="T79" fmla="*/ 353 h 451"/>
                <a:gd name="T80" fmla="*/ 479 w 548"/>
                <a:gd name="T81" fmla="*/ 330 h 451"/>
                <a:gd name="T82" fmla="*/ 441 w 548"/>
                <a:gd name="T83" fmla="*/ 140 h 451"/>
                <a:gd name="T84" fmla="*/ 443 w 548"/>
                <a:gd name="T85" fmla="*/ 140 h 451"/>
                <a:gd name="T86" fmla="*/ 444 w 548"/>
                <a:gd name="T87" fmla="*/ 145 h 451"/>
                <a:gd name="T88" fmla="*/ 441 w 548"/>
                <a:gd name="T89" fmla="*/ 143 h 451"/>
                <a:gd name="T90" fmla="*/ 441 w 548"/>
                <a:gd name="T91" fmla="*/ 140 h 451"/>
                <a:gd name="T92" fmla="*/ 240 w 548"/>
                <a:gd name="T93" fmla="*/ 220 h 451"/>
                <a:gd name="T94" fmla="*/ 273 w 548"/>
                <a:gd name="T95" fmla="*/ 218 h 451"/>
                <a:gd name="T96" fmla="*/ 300 w 548"/>
                <a:gd name="T97" fmla="*/ 222 h 451"/>
                <a:gd name="T98" fmla="*/ 271 w 548"/>
                <a:gd name="T99" fmla="*/ 226 h 451"/>
                <a:gd name="T100" fmla="*/ 101 w 548"/>
                <a:gd name="T101" fmla="*/ 235 h 451"/>
                <a:gd name="T102" fmla="*/ 271 w 548"/>
                <a:gd name="T103" fmla="*/ 278 h 451"/>
                <a:gd name="T104" fmla="*/ 233 w 548"/>
                <a:gd name="T105" fmla="*/ 283 h 451"/>
                <a:gd name="T106" fmla="*/ 277 w 548"/>
                <a:gd name="T107" fmla="*/ 266 h 451"/>
                <a:gd name="T108" fmla="*/ 440 w 548"/>
                <a:gd name="T109" fmla="*/ 244 h 451"/>
                <a:gd name="T110" fmla="*/ 476 w 548"/>
                <a:gd name="T111" fmla="*/ 250 h 451"/>
                <a:gd name="T112" fmla="*/ 271 w 548"/>
                <a:gd name="T113" fmla="*/ 27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8" h="451">
                  <a:moveTo>
                    <a:pt x="491" y="290"/>
                  </a:moveTo>
                  <a:lnTo>
                    <a:pt x="503" y="262"/>
                  </a:lnTo>
                  <a:lnTo>
                    <a:pt x="514" y="234"/>
                  </a:lnTo>
                  <a:lnTo>
                    <a:pt x="524" y="206"/>
                  </a:lnTo>
                  <a:lnTo>
                    <a:pt x="532" y="179"/>
                  </a:lnTo>
                  <a:lnTo>
                    <a:pt x="540" y="152"/>
                  </a:lnTo>
                  <a:lnTo>
                    <a:pt x="545" y="128"/>
                  </a:lnTo>
                  <a:lnTo>
                    <a:pt x="547" y="116"/>
                  </a:lnTo>
                  <a:lnTo>
                    <a:pt x="548" y="105"/>
                  </a:lnTo>
                  <a:lnTo>
                    <a:pt x="548" y="96"/>
                  </a:lnTo>
                  <a:lnTo>
                    <a:pt x="547" y="87"/>
                  </a:lnTo>
                  <a:lnTo>
                    <a:pt x="544" y="81"/>
                  </a:lnTo>
                  <a:lnTo>
                    <a:pt x="541" y="73"/>
                  </a:lnTo>
                  <a:lnTo>
                    <a:pt x="536" y="67"/>
                  </a:lnTo>
                  <a:lnTo>
                    <a:pt x="528" y="59"/>
                  </a:lnTo>
                  <a:lnTo>
                    <a:pt x="518" y="50"/>
                  </a:lnTo>
                  <a:lnTo>
                    <a:pt x="508" y="43"/>
                  </a:lnTo>
                  <a:lnTo>
                    <a:pt x="496" y="35"/>
                  </a:lnTo>
                  <a:lnTo>
                    <a:pt x="483" y="28"/>
                  </a:lnTo>
                  <a:lnTo>
                    <a:pt x="469" y="21"/>
                  </a:lnTo>
                  <a:lnTo>
                    <a:pt x="455" y="15"/>
                  </a:lnTo>
                  <a:lnTo>
                    <a:pt x="439" y="9"/>
                  </a:lnTo>
                  <a:lnTo>
                    <a:pt x="423" y="5"/>
                  </a:lnTo>
                  <a:lnTo>
                    <a:pt x="407" y="2"/>
                  </a:lnTo>
                  <a:lnTo>
                    <a:pt x="392" y="0"/>
                  </a:lnTo>
                  <a:lnTo>
                    <a:pt x="376" y="0"/>
                  </a:lnTo>
                  <a:lnTo>
                    <a:pt x="361" y="1"/>
                  </a:lnTo>
                  <a:lnTo>
                    <a:pt x="359" y="2"/>
                  </a:lnTo>
                  <a:lnTo>
                    <a:pt x="350" y="6"/>
                  </a:lnTo>
                  <a:lnTo>
                    <a:pt x="309" y="180"/>
                  </a:lnTo>
                  <a:lnTo>
                    <a:pt x="293" y="51"/>
                  </a:lnTo>
                  <a:lnTo>
                    <a:pt x="297" y="37"/>
                  </a:lnTo>
                  <a:lnTo>
                    <a:pt x="288" y="21"/>
                  </a:lnTo>
                  <a:lnTo>
                    <a:pt x="267" y="21"/>
                  </a:lnTo>
                  <a:lnTo>
                    <a:pt x="257" y="37"/>
                  </a:lnTo>
                  <a:lnTo>
                    <a:pt x="261" y="49"/>
                  </a:lnTo>
                  <a:lnTo>
                    <a:pt x="244" y="171"/>
                  </a:lnTo>
                  <a:lnTo>
                    <a:pt x="243" y="178"/>
                  </a:lnTo>
                  <a:lnTo>
                    <a:pt x="193" y="1"/>
                  </a:lnTo>
                  <a:lnTo>
                    <a:pt x="189" y="0"/>
                  </a:lnTo>
                  <a:lnTo>
                    <a:pt x="186" y="1"/>
                  </a:lnTo>
                  <a:lnTo>
                    <a:pt x="155" y="5"/>
                  </a:lnTo>
                  <a:lnTo>
                    <a:pt x="123" y="11"/>
                  </a:lnTo>
                  <a:lnTo>
                    <a:pt x="107" y="16"/>
                  </a:lnTo>
                  <a:lnTo>
                    <a:pt x="92" y="20"/>
                  </a:lnTo>
                  <a:lnTo>
                    <a:pt x="78" y="24"/>
                  </a:lnTo>
                  <a:lnTo>
                    <a:pt x="64" y="30"/>
                  </a:lnTo>
                  <a:lnTo>
                    <a:pt x="51" y="36"/>
                  </a:lnTo>
                  <a:lnTo>
                    <a:pt x="39" y="43"/>
                  </a:lnTo>
                  <a:lnTo>
                    <a:pt x="28" y="49"/>
                  </a:lnTo>
                  <a:lnTo>
                    <a:pt x="20" y="57"/>
                  </a:lnTo>
                  <a:lnTo>
                    <a:pt x="12" y="64"/>
                  </a:lnTo>
                  <a:lnTo>
                    <a:pt x="7" y="73"/>
                  </a:lnTo>
                  <a:lnTo>
                    <a:pt x="4" y="77"/>
                  </a:lnTo>
                  <a:lnTo>
                    <a:pt x="2" y="83"/>
                  </a:lnTo>
                  <a:lnTo>
                    <a:pt x="1" y="87"/>
                  </a:lnTo>
                  <a:lnTo>
                    <a:pt x="1" y="92"/>
                  </a:lnTo>
                  <a:lnTo>
                    <a:pt x="0" y="108"/>
                  </a:lnTo>
                  <a:lnTo>
                    <a:pt x="2" y="131"/>
                  </a:lnTo>
                  <a:lnTo>
                    <a:pt x="7" y="163"/>
                  </a:lnTo>
                  <a:lnTo>
                    <a:pt x="11" y="198"/>
                  </a:lnTo>
                  <a:lnTo>
                    <a:pt x="17" y="235"/>
                  </a:lnTo>
                  <a:lnTo>
                    <a:pt x="24" y="272"/>
                  </a:lnTo>
                  <a:lnTo>
                    <a:pt x="29" y="304"/>
                  </a:lnTo>
                  <a:lnTo>
                    <a:pt x="35" y="330"/>
                  </a:lnTo>
                  <a:lnTo>
                    <a:pt x="41" y="332"/>
                  </a:lnTo>
                  <a:lnTo>
                    <a:pt x="48" y="333"/>
                  </a:lnTo>
                  <a:lnTo>
                    <a:pt x="56" y="334"/>
                  </a:lnTo>
                  <a:lnTo>
                    <a:pt x="65" y="333"/>
                  </a:lnTo>
                  <a:lnTo>
                    <a:pt x="83" y="330"/>
                  </a:lnTo>
                  <a:lnTo>
                    <a:pt x="101" y="326"/>
                  </a:lnTo>
                  <a:lnTo>
                    <a:pt x="105" y="371"/>
                  </a:lnTo>
                  <a:lnTo>
                    <a:pt x="108" y="408"/>
                  </a:lnTo>
                  <a:lnTo>
                    <a:pt x="111" y="436"/>
                  </a:lnTo>
                  <a:lnTo>
                    <a:pt x="112" y="451"/>
                  </a:lnTo>
                  <a:lnTo>
                    <a:pt x="425" y="451"/>
                  </a:lnTo>
                  <a:lnTo>
                    <a:pt x="426" y="439"/>
                  </a:lnTo>
                  <a:lnTo>
                    <a:pt x="428" y="418"/>
                  </a:lnTo>
                  <a:lnTo>
                    <a:pt x="431" y="388"/>
                  </a:lnTo>
                  <a:lnTo>
                    <a:pt x="434" y="353"/>
                  </a:lnTo>
                  <a:lnTo>
                    <a:pt x="436" y="321"/>
                  </a:lnTo>
                  <a:lnTo>
                    <a:pt x="479" y="330"/>
                  </a:lnTo>
                  <a:lnTo>
                    <a:pt x="491" y="290"/>
                  </a:lnTo>
                  <a:close/>
                  <a:moveTo>
                    <a:pt x="441" y="140"/>
                  </a:moveTo>
                  <a:lnTo>
                    <a:pt x="442" y="139"/>
                  </a:lnTo>
                  <a:lnTo>
                    <a:pt x="443" y="140"/>
                  </a:lnTo>
                  <a:lnTo>
                    <a:pt x="443" y="142"/>
                  </a:lnTo>
                  <a:lnTo>
                    <a:pt x="444" y="145"/>
                  </a:lnTo>
                  <a:lnTo>
                    <a:pt x="442" y="144"/>
                  </a:lnTo>
                  <a:lnTo>
                    <a:pt x="441" y="143"/>
                  </a:lnTo>
                  <a:lnTo>
                    <a:pt x="440" y="141"/>
                  </a:lnTo>
                  <a:lnTo>
                    <a:pt x="441" y="140"/>
                  </a:lnTo>
                  <a:close/>
                  <a:moveTo>
                    <a:pt x="107" y="232"/>
                  </a:moveTo>
                  <a:lnTo>
                    <a:pt x="240" y="220"/>
                  </a:lnTo>
                  <a:lnTo>
                    <a:pt x="252" y="219"/>
                  </a:lnTo>
                  <a:lnTo>
                    <a:pt x="273" y="218"/>
                  </a:lnTo>
                  <a:lnTo>
                    <a:pt x="349" y="214"/>
                  </a:lnTo>
                  <a:lnTo>
                    <a:pt x="300" y="222"/>
                  </a:lnTo>
                  <a:lnTo>
                    <a:pt x="296" y="222"/>
                  </a:lnTo>
                  <a:lnTo>
                    <a:pt x="271" y="226"/>
                  </a:lnTo>
                  <a:lnTo>
                    <a:pt x="61" y="258"/>
                  </a:lnTo>
                  <a:lnTo>
                    <a:pt x="101" y="235"/>
                  </a:lnTo>
                  <a:lnTo>
                    <a:pt x="107" y="232"/>
                  </a:lnTo>
                  <a:close/>
                  <a:moveTo>
                    <a:pt x="271" y="278"/>
                  </a:moveTo>
                  <a:lnTo>
                    <a:pt x="259" y="279"/>
                  </a:lnTo>
                  <a:lnTo>
                    <a:pt x="233" y="283"/>
                  </a:lnTo>
                  <a:lnTo>
                    <a:pt x="261" y="272"/>
                  </a:lnTo>
                  <a:lnTo>
                    <a:pt x="277" y="266"/>
                  </a:lnTo>
                  <a:lnTo>
                    <a:pt x="284" y="263"/>
                  </a:lnTo>
                  <a:lnTo>
                    <a:pt x="440" y="244"/>
                  </a:lnTo>
                  <a:lnTo>
                    <a:pt x="468" y="240"/>
                  </a:lnTo>
                  <a:lnTo>
                    <a:pt x="476" y="250"/>
                  </a:lnTo>
                  <a:lnTo>
                    <a:pt x="479" y="252"/>
                  </a:lnTo>
                  <a:lnTo>
                    <a:pt x="271" y="278"/>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50" name="Freeform 112">
              <a:extLst>
                <a:ext uri="{FF2B5EF4-FFF2-40B4-BE49-F238E27FC236}">
                  <a16:creationId xmlns:a16="http://schemas.microsoft.com/office/drawing/2014/main" id="{E6B92ED7-B1D5-370C-62A4-7CF8BD1DE577}"/>
                </a:ext>
              </a:extLst>
            </p:cNvPr>
            <p:cNvSpPr>
              <a:spLocks noEditPoints="1"/>
            </p:cNvSpPr>
            <p:nvPr/>
          </p:nvSpPr>
          <p:spPr bwMode="auto">
            <a:xfrm>
              <a:off x="3690938" y="1943100"/>
              <a:ext cx="217488" cy="179388"/>
            </a:xfrm>
            <a:custGeom>
              <a:avLst/>
              <a:gdLst>
                <a:gd name="T0" fmla="*/ 427 w 548"/>
                <a:gd name="T1" fmla="*/ 439 h 452"/>
                <a:gd name="T2" fmla="*/ 431 w 548"/>
                <a:gd name="T3" fmla="*/ 389 h 452"/>
                <a:gd name="T4" fmla="*/ 437 w 548"/>
                <a:gd name="T5" fmla="*/ 322 h 452"/>
                <a:gd name="T6" fmla="*/ 493 w 548"/>
                <a:gd name="T7" fmla="*/ 291 h 452"/>
                <a:gd name="T8" fmla="*/ 514 w 548"/>
                <a:gd name="T9" fmla="*/ 235 h 452"/>
                <a:gd name="T10" fmla="*/ 534 w 548"/>
                <a:gd name="T11" fmla="*/ 179 h 452"/>
                <a:gd name="T12" fmla="*/ 546 w 548"/>
                <a:gd name="T13" fmla="*/ 129 h 452"/>
                <a:gd name="T14" fmla="*/ 548 w 548"/>
                <a:gd name="T15" fmla="*/ 107 h 452"/>
                <a:gd name="T16" fmla="*/ 547 w 548"/>
                <a:gd name="T17" fmla="*/ 87 h 452"/>
                <a:gd name="T18" fmla="*/ 541 w 548"/>
                <a:gd name="T19" fmla="*/ 74 h 452"/>
                <a:gd name="T20" fmla="*/ 528 w 548"/>
                <a:gd name="T21" fmla="*/ 59 h 452"/>
                <a:gd name="T22" fmla="*/ 508 w 548"/>
                <a:gd name="T23" fmla="*/ 44 h 452"/>
                <a:gd name="T24" fmla="*/ 483 w 548"/>
                <a:gd name="T25" fmla="*/ 29 h 452"/>
                <a:gd name="T26" fmla="*/ 455 w 548"/>
                <a:gd name="T27" fmla="*/ 16 h 452"/>
                <a:gd name="T28" fmla="*/ 424 w 548"/>
                <a:gd name="T29" fmla="*/ 6 h 452"/>
                <a:gd name="T30" fmla="*/ 392 w 548"/>
                <a:gd name="T31" fmla="*/ 1 h 452"/>
                <a:gd name="T32" fmla="*/ 361 w 548"/>
                <a:gd name="T33" fmla="*/ 1 h 452"/>
                <a:gd name="T34" fmla="*/ 350 w 548"/>
                <a:gd name="T35" fmla="*/ 7 h 452"/>
                <a:gd name="T36" fmla="*/ 294 w 548"/>
                <a:gd name="T37" fmla="*/ 53 h 452"/>
                <a:gd name="T38" fmla="*/ 289 w 548"/>
                <a:gd name="T39" fmla="*/ 21 h 452"/>
                <a:gd name="T40" fmla="*/ 257 w 548"/>
                <a:gd name="T41" fmla="*/ 38 h 452"/>
                <a:gd name="T42" fmla="*/ 244 w 548"/>
                <a:gd name="T43" fmla="*/ 173 h 452"/>
                <a:gd name="T44" fmla="*/ 194 w 548"/>
                <a:gd name="T45" fmla="*/ 1 h 452"/>
                <a:gd name="T46" fmla="*/ 186 w 548"/>
                <a:gd name="T47" fmla="*/ 1 h 452"/>
                <a:gd name="T48" fmla="*/ 123 w 548"/>
                <a:gd name="T49" fmla="*/ 13 h 452"/>
                <a:gd name="T50" fmla="*/ 92 w 548"/>
                <a:gd name="T51" fmla="*/ 21 h 452"/>
                <a:gd name="T52" fmla="*/ 64 w 548"/>
                <a:gd name="T53" fmla="*/ 31 h 452"/>
                <a:gd name="T54" fmla="*/ 39 w 548"/>
                <a:gd name="T55" fmla="*/ 43 h 452"/>
                <a:gd name="T56" fmla="*/ 20 w 548"/>
                <a:gd name="T57" fmla="*/ 57 h 452"/>
                <a:gd name="T58" fmla="*/ 7 w 548"/>
                <a:gd name="T59" fmla="*/ 74 h 452"/>
                <a:gd name="T60" fmla="*/ 3 w 548"/>
                <a:gd name="T61" fmla="*/ 83 h 452"/>
                <a:gd name="T62" fmla="*/ 1 w 548"/>
                <a:gd name="T63" fmla="*/ 93 h 452"/>
                <a:gd name="T64" fmla="*/ 3 w 548"/>
                <a:gd name="T65" fmla="*/ 133 h 452"/>
                <a:gd name="T66" fmla="*/ 12 w 548"/>
                <a:gd name="T67" fmla="*/ 200 h 452"/>
                <a:gd name="T68" fmla="*/ 24 w 548"/>
                <a:gd name="T69" fmla="*/ 272 h 452"/>
                <a:gd name="T70" fmla="*/ 35 w 548"/>
                <a:gd name="T71" fmla="*/ 330 h 452"/>
                <a:gd name="T72" fmla="*/ 49 w 548"/>
                <a:gd name="T73" fmla="*/ 335 h 452"/>
                <a:gd name="T74" fmla="*/ 65 w 548"/>
                <a:gd name="T75" fmla="*/ 335 h 452"/>
                <a:gd name="T76" fmla="*/ 101 w 548"/>
                <a:gd name="T77" fmla="*/ 326 h 452"/>
                <a:gd name="T78" fmla="*/ 108 w 548"/>
                <a:gd name="T79" fmla="*/ 409 h 452"/>
                <a:gd name="T80" fmla="*/ 113 w 548"/>
                <a:gd name="T81" fmla="*/ 452 h 452"/>
                <a:gd name="T82" fmla="*/ 441 w 548"/>
                <a:gd name="T83" fmla="*/ 141 h 452"/>
                <a:gd name="T84" fmla="*/ 443 w 548"/>
                <a:gd name="T85" fmla="*/ 141 h 452"/>
                <a:gd name="T86" fmla="*/ 444 w 548"/>
                <a:gd name="T87" fmla="*/ 147 h 452"/>
                <a:gd name="T88" fmla="*/ 441 w 548"/>
                <a:gd name="T89" fmla="*/ 143 h 452"/>
                <a:gd name="T90" fmla="*/ 441 w 548"/>
                <a:gd name="T91" fmla="*/ 141 h 452"/>
                <a:gd name="T92" fmla="*/ 477 w 548"/>
                <a:gd name="T93" fmla="*/ 251 h 452"/>
                <a:gd name="T94" fmla="*/ 271 w 548"/>
                <a:gd name="T95" fmla="*/ 278 h 452"/>
                <a:gd name="T96" fmla="*/ 234 w 548"/>
                <a:gd name="T97" fmla="*/ 284 h 452"/>
                <a:gd name="T98" fmla="*/ 277 w 548"/>
                <a:gd name="T99" fmla="*/ 266 h 452"/>
                <a:gd name="T100" fmla="*/ 440 w 548"/>
                <a:gd name="T101" fmla="*/ 245 h 452"/>
                <a:gd name="T102" fmla="*/ 107 w 548"/>
                <a:gd name="T103" fmla="*/ 232 h 452"/>
                <a:gd name="T104" fmla="*/ 252 w 548"/>
                <a:gd name="T105" fmla="*/ 220 h 452"/>
                <a:gd name="T106" fmla="*/ 349 w 548"/>
                <a:gd name="T107" fmla="*/ 216 h 452"/>
                <a:gd name="T108" fmla="*/ 296 w 548"/>
                <a:gd name="T109" fmla="*/ 223 h 452"/>
                <a:gd name="T110" fmla="*/ 61 w 548"/>
                <a:gd name="T111" fmla="*/ 259 h 452"/>
                <a:gd name="T112" fmla="*/ 107 w 548"/>
                <a:gd name="T113" fmla="*/ 2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8" h="452">
                  <a:moveTo>
                    <a:pt x="425" y="452"/>
                  </a:moveTo>
                  <a:lnTo>
                    <a:pt x="427" y="439"/>
                  </a:lnTo>
                  <a:lnTo>
                    <a:pt x="429" y="418"/>
                  </a:lnTo>
                  <a:lnTo>
                    <a:pt x="431" y="389"/>
                  </a:lnTo>
                  <a:lnTo>
                    <a:pt x="434" y="353"/>
                  </a:lnTo>
                  <a:lnTo>
                    <a:pt x="437" y="322"/>
                  </a:lnTo>
                  <a:lnTo>
                    <a:pt x="479" y="330"/>
                  </a:lnTo>
                  <a:lnTo>
                    <a:pt x="493" y="291"/>
                  </a:lnTo>
                  <a:lnTo>
                    <a:pt x="504" y="263"/>
                  </a:lnTo>
                  <a:lnTo>
                    <a:pt x="514" y="235"/>
                  </a:lnTo>
                  <a:lnTo>
                    <a:pt x="524" y="207"/>
                  </a:lnTo>
                  <a:lnTo>
                    <a:pt x="534" y="179"/>
                  </a:lnTo>
                  <a:lnTo>
                    <a:pt x="540" y="153"/>
                  </a:lnTo>
                  <a:lnTo>
                    <a:pt x="546" y="129"/>
                  </a:lnTo>
                  <a:lnTo>
                    <a:pt x="547" y="117"/>
                  </a:lnTo>
                  <a:lnTo>
                    <a:pt x="548" y="107"/>
                  </a:lnTo>
                  <a:lnTo>
                    <a:pt x="548" y="97"/>
                  </a:lnTo>
                  <a:lnTo>
                    <a:pt x="547" y="87"/>
                  </a:lnTo>
                  <a:lnTo>
                    <a:pt x="545" y="82"/>
                  </a:lnTo>
                  <a:lnTo>
                    <a:pt x="541" y="74"/>
                  </a:lnTo>
                  <a:lnTo>
                    <a:pt x="536" y="67"/>
                  </a:lnTo>
                  <a:lnTo>
                    <a:pt x="528" y="59"/>
                  </a:lnTo>
                  <a:lnTo>
                    <a:pt x="519" y="52"/>
                  </a:lnTo>
                  <a:lnTo>
                    <a:pt x="508" y="44"/>
                  </a:lnTo>
                  <a:lnTo>
                    <a:pt x="496" y="36"/>
                  </a:lnTo>
                  <a:lnTo>
                    <a:pt x="483" y="29"/>
                  </a:lnTo>
                  <a:lnTo>
                    <a:pt x="469" y="21"/>
                  </a:lnTo>
                  <a:lnTo>
                    <a:pt x="455" y="16"/>
                  </a:lnTo>
                  <a:lnTo>
                    <a:pt x="440" y="11"/>
                  </a:lnTo>
                  <a:lnTo>
                    <a:pt x="424" y="6"/>
                  </a:lnTo>
                  <a:lnTo>
                    <a:pt x="409" y="3"/>
                  </a:lnTo>
                  <a:lnTo>
                    <a:pt x="392" y="1"/>
                  </a:lnTo>
                  <a:lnTo>
                    <a:pt x="376" y="0"/>
                  </a:lnTo>
                  <a:lnTo>
                    <a:pt x="361" y="1"/>
                  </a:lnTo>
                  <a:lnTo>
                    <a:pt x="359" y="3"/>
                  </a:lnTo>
                  <a:lnTo>
                    <a:pt x="350" y="7"/>
                  </a:lnTo>
                  <a:lnTo>
                    <a:pt x="309" y="181"/>
                  </a:lnTo>
                  <a:lnTo>
                    <a:pt x="294" y="53"/>
                  </a:lnTo>
                  <a:lnTo>
                    <a:pt x="298" y="38"/>
                  </a:lnTo>
                  <a:lnTo>
                    <a:pt x="289" y="21"/>
                  </a:lnTo>
                  <a:lnTo>
                    <a:pt x="267" y="22"/>
                  </a:lnTo>
                  <a:lnTo>
                    <a:pt x="257" y="38"/>
                  </a:lnTo>
                  <a:lnTo>
                    <a:pt x="262" y="49"/>
                  </a:lnTo>
                  <a:lnTo>
                    <a:pt x="244" y="173"/>
                  </a:lnTo>
                  <a:lnTo>
                    <a:pt x="243" y="179"/>
                  </a:lnTo>
                  <a:lnTo>
                    <a:pt x="194" y="1"/>
                  </a:lnTo>
                  <a:lnTo>
                    <a:pt x="189" y="1"/>
                  </a:lnTo>
                  <a:lnTo>
                    <a:pt x="186" y="1"/>
                  </a:lnTo>
                  <a:lnTo>
                    <a:pt x="155" y="6"/>
                  </a:lnTo>
                  <a:lnTo>
                    <a:pt x="123" y="13"/>
                  </a:lnTo>
                  <a:lnTo>
                    <a:pt x="107" y="16"/>
                  </a:lnTo>
                  <a:lnTo>
                    <a:pt x="92" y="21"/>
                  </a:lnTo>
                  <a:lnTo>
                    <a:pt x="78" y="26"/>
                  </a:lnTo>
                  <a:lnTo>
                    <a:pt x="64" y="31"/>
                  </a:lnTo>
                  <a:lnTo>
                    <a:pt x="51" y="36"/>
                  </a:lnTo>
                  <a:lnTo>
                    <a:pt x="39" y="43"/>
                  </a:lnTo>
                  <a:lnTo>
                    <a:pt x="28" y="50"/>
                  </a:lnTo>
                  <a:lnTo>
                    <a:pt x="20" y="57"/>
                  </a:lnTo>
                  <a:lnTo>
                    <a:pt x="12" y="66"/>
                  </a:lnTo>
                  <a:lnTo>
                    <a:pt x="7" y="74"/>
                  </a:lnTo>
                  <a:lnTo>
                    <a:pt x="5" y="79"/>
                  </a:lnTo>
                  <a:lnTo>
                    <a:pt x="3" y="83"/>
                  </a:lnTo>
                  <a:lnTo>
                    <a:pt x="1" y="88"/>
                  </a:lnTo>
                  <a:lnTo>
                    <a:pt x="1" y="93"/>
                  </a:lnTo>
                  <a:lnTo>
                    <a:pt x="0" y="108"/>
                  </a:lnTo>
                  <a:lnTo>
                    <a:pt x="3" y="133"/>
                  </a:lnTo>
                  <a:lnTo>
                    <a:pt x="7" y="164"/>
                  </a:lnTo>
                  <a:lnTo>
                    <a:pt x="12" y="200"/>
                  </a:lnTo>
                  <a:lnTo>
                    <a:pt x="18" y="236"/>
                  </a:lnTo>
                  <a:lnTo>
                    <a:pt x="24" y="272"/>
                  </a:lnTo>
                  <a:lnTo>
                    <a:pt x="30" y="304"/>
                  </a:lnTo>
                  <a:lnTo>
                    <a:pt x="35" y="330"/>
                  </a:lnTo>
                  <a:lnTo>
                    <a:pt x="41" y="333"/>
                  </a:lnTo>
                  <a:lnTo>
                    <a:pt x="49" y="335"/>
                  </a:lnTo>
                  <a:lnTo>
                    <a:pt x="57" y="335"/>
                  </a:lnTo>
                  <a:lnTo>
                    <a:pt x="65" y="335"/>
                  </a:lnTo>
                  <a:lnTo>
                    <a:pt x="84" y="331"/>
                  </a:lnTo>
                  <a:lnTo>
                    <a:pt x="101" y="326"/>
                  </a:lnTo>
                  <a:lnTo>
                    <a:pt x="105" y="371"/>
                  </a:lnTo>
                  <a:lnTo>
                    <a:pt x="108" y="409"/>
                  </a:lnTo>
                  <a:lnTo>
                    <a:pt x="112" y="437"/>
                  </a:lnTo>
                  <a:lnTo>
                    <a:pt x="113" y="452"/>
                  </a:lnTo>
                  <a:lnTo>
                    <a:pt x="425" y="452"/>
                  </a:lnTo>
                  <a:close/>
                  <a:moveTo>
                    <a:pt x="441" y="141"/>
                  </a:moveTo>
                  <a:lnTo>
                    <a:pt x="442" y="140"/>
                  </a:lnTo>
                  <a:lnTo>
                    <a:pt x="443" y="141"/>
                  </a:lnTo>
                  <a:lnTo>
                    <a:pt x="443" y="143"/>
                  </a:lnTo>
                  <a:lnTo>
                    <a:pt x="444" y="147"/>
                  </a:lnTo>
                  <a:lnTo>
                    <a:pt x="442" y="146"/>
                  </a:lnTo>
                  <a:lnTo>
                    <a:pt x="441" y="143"/>
                  </a:lnTo>
                  <a:lnTo>
                    <a:pt x="440" y="142"/>
                  </a:lnTo>
                  <a:lnTo>
                    <a:pt x="441" y="141"/>
                  </a:lnTo>
                  <a:close/>
                  <a:moveTo>
                    <a:pt x="468" y="242"/>
                  </a:moveTo>
                  <a:lnTo>
                    <a:pt x="477" y="251"/>
                  </a:lnTo>
                  <a:lnTo>
                    <a:pt x="479" y="254"/>
                  </a:lnTo>
                  <a:lnTo>
                    <a:pt x="271" y="278"/>
                  </a:lnTo>
                  <a:lnTo>
                    <a:pt x="260" y="281"/>
                  </a:lnTo>
                  <a:lnTo>
                    <a:pt x="234" y="284"/>
                  </a:lnTo>
                  <a:lnTo>
                    <a:pt x="262" y="273"/>
                  </a:lnTo>
                  <a:lnTo>
                    <a:pt x="277" y="266"/>
                  </a:lnTo>
                  <a:lnTo>
                    <a:pt x="284" y="264"/>
                  </a:lnTo>
                  <a:lnTo>
                    <a:pt x="440" y="245"/>
                  </a:lnTo>
                  <a:lnTo>
                    <a:pt x="468" y="242"/>
                  </a:lnTo>
                  <a:close/>
                  <a:moveTo>
                    <a:pt x="107" y="232"/>
                  </a:moveTo>
                  <a:lnTo>
                    <a:pt x="241" y="220"/>
                  </a:lnTo>
                  <a:lnTo>
                    <a:pt x="252" y="220"/>
                  </a:lnTo>
                  <a:lnTo>
                    <a:pt x="274" y="219"/>
                  </a:lnTo>
                  <a:lnTo>
                    <a:pt x="349" y="216"/>
                  </a:lnTo>
                  <a:lnTo>
                    <a:pt x="301" y="222"/>
                  </a:lnTo>
                  <a:lnTo>
                    <a:pt x="296" y="223"/>
                  </a:lnTo>
                  <a:lnTo>
                    <a:pt x="272" y="227"/>
                  </a:lnTo>
                  <a:lnTo>
                    <a:pt x="61" y="259"/>
                  </a:lnTo>
                  <a:lnTo>
                    <a:pt x="101" y="236"/>
                  </a:lnTo>
                  <a:lnTo>
                    <a:pt x="107" y="232"/>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51" name="Freeform 113">
              <a:extLst>
                <a:ext uri="{FF2B5EF4-FFF2-40B4-BE49-F238E27FC236}">
                  <a16:creationId xmlns:a16="http://schemas.microsoft.com/office/drawing/2014/main" id="{6951F8C4-D903-7529-93AA-A793595D4FF6}"/>
                </a:ext>
              </a:extLst>
            </p:cNvPr>
            <p:cNvSpPr/>
            <p:nvPr/>
          </p:nvSpPr>
          <p:spPr bwMode="auto">
            <a:xfrm>
              <a:off x="3751263" y="1827213"/>
              <a:ext cx="96838" cy="117475"/>
            </a:xfrm>
            <a:custGeom>
              <a:avLst/>
              <a:gdLst>
                <a:gd name="T0" fmla="*/ 7 w 244"/>
                <a:gd name="T1" fmla="*/ 120 h 297"/>
                <a:gd name="T2" fmla="*/ 4 w 244"/>
                <a:gd name="T3" fmla="*/ 125 h 297"/>
                <a:gd name="T4" fmla="*/ 1 w 244"/>
                <a:gd name="T5" fmla="*/ 143 h 297"/>
                <a:gd name="T6" fmla="*/ 1 w 244"/>
                <a:gd name="T7" fmla="*/ 172 h 297"/>
                <a:gd name="T8" fmla="*/ 4 w 244"/>
                <a:gd name="T9" fmla="*/ 188 h 297"/>
                <a:gd name="T10" fmla="*/ 7 w 244"/>
                <a:gd name="T11" fmla="*/ 194 h 297"/>
                <a:gd name="T12" fmla="*/ 11 w 244"/>
                <a:gd name="T13" fmla="*/ 194 h 297"/>
                <a:gd name="T14" fmla="*/ 15 w 244"/>
                <a:gd name="T15" fmla="*/ 189 h 297"/>
                <a:gd name="T16" fmla="*/ 19 w 244"/>
                <a:gd name="T17" fmla="*/ 197 h 297"/>
                <a:gd name="T18" fmla="*/ 29 w 244"/>
                <a:gd name="T19" fmla="*/ 219 h 297"/>
                <a:gd name="T20" fmla="*/ 42 w 244"/>
                <a:gd name="T21" fmla="*/ 240 h 297"/>
                <a:gd name="T22" fmla="*/ 56 w 244"/>
                <a:gd name="T23" fmla="*/ 257 h 297"/>
                <a:gd name="T24" fmla="*/ 72 w 244"/>
                <a:gd name="T25" fmla="*/ 272 h 297"/>
                <a:gd name="T26" fmla="*/ 87 w 244"/>
                <a:gd name="T27" fmla="*/ 284 h 297"/>
                <a:gd name="T28" fmla="*/ 102 w 244"/>
                <a:gd name="T29" fmla="*/ 292 h 297"/>
                <a:gd name="T30" fmla="*/ 116 w 244"/>
                <a:gd name="T31" fmla="*/ 296 h 297"/>
                <a:gd name="T32" fmla="*/ 130 w 244"/>
                <a:gd name="T33" fmla="*/ 296 h 297"/>
                <a:gd name="T34" fmla="*/ 146 w 244"/>
                <a:gd name="T35" fmla="*/ 293 h 297"/>
                <a:gd name="T36" fmla="*/ 164 w 244"/>
                <a:gd name="T37" fmla="*/ 284 h 297"/>
                <a:gd name="T38" fmla="*/ 179 w 244"/>
                <a:gd name="T39" fmla="*/ 272 h 297"/>
                <a:gd name="T40" fmla="*/ 194 w 244"/>
                <a:gd name="T41" fmla="*/ 258 h 297"/>
                <a:gd name="T42" fmla="*/ 207 w 244"/>
                <a:gd name="T43" fmla="*/ 240 h 297"/>
                <a:gd name="T44" fmla="*/ 218 w 244"/>
                <a:gd name="T45" fmla="*/ 218 h 297"/>
                <a:gd name="T46" fmla="*/ 225 w 244"/>
                <a:gd name="T47" fmla="*/ 194 h 297"/>
                <a:gd name="T48" fmla="*/ 229 w 244"/>
                <a:gd name="T49" fmla="*/ 186 h 297"/>
                <a:gd name="T50" fmla="*/ 232 w 244"/>
                <a:gd name="T51" fmla="*/ 192 h 297"/>
                <a:gd name="T52" fmla="*/ 236 w 244"/>
                <a:gd name="T53" fmla="*/ 192 h 297"/>
                <a:gd name="T54" fmla="*/ 239 w 244"/>
                <a:gd name="T55" fmla="*/ 187 h 297"/>
                <a:gd name="T56" fmla="*/ 243 w 244"/>
                <a:gd name="T57" fmla="*/ 170 h 297"/>
                <a:gd name="T58" fmla="*/ 243 w 244"/>
                <a:gd name="T59" fmla="*/ 140 h 297"/>
                <a:gd name="T60" fmla="*/ 239 w 244"/>
                <a:gd name="T61" fmla="*/ 124 h 297"/>
                <a:gd name="T62" fmla="*/ 236 w 244"/>
                <a:gd name="T63" fmla="*/ 118 h 297"/>
                <a:gd name="T64" fmla="*/ 233 w 244"/>
                <a:gd name="T65" fmla="*/ 118 h 297"/>
                <a:gd name="T66" fmla="*/ 232 w 244"/>
                <a:gd name="T67" fmla="*/ 104 h 297"/>
                <a:gd name="T68" fmla="*/ 226 w 244"/>
                <a:gd name="T69" fmla="*/ 90 h 297"/>
                <a:gd name="T70" fmla="*/ 219 w 244"/>
                <a:gd name="T71" fmla="*/ 92 h 297"/>
                <a:gd name="T72" fmla="*/ 204 w 244"/>
                <a:gd name="T73" fmla="*/ 91 h 297"/>
                <a:gd name="T74" fmla="*/ 168 w 244"/>
                <a:gd name="T75" fmla="*/ 78 h 297"/>
                <a:gd name="T76" fmla="*/ 148 w 244"/>
                <a:gd name="T77" fmla="*/ 68 h 297"/>
                <a:gd name="T78" fmla="*/ 165 w 244"/>
                <a:gd name="T79" fmla="*/ 76 h 297"/>
                <a:gd name="T80" fmla="*/ 184 w 244"/>
                <a:gd name="T81" fmla="*/ 80 h 297"/>
                <a:gd name="T82" fmla="*/ 202 w 244"/>
                <a:gd name="T83" fmla="*/ 78 h 297"/>
                <a:gd name="T84" fmla="*/ 215 w 244"/>
                <a:gd name="T85" fmla="*/ 72 h 297"/>
                <a:gd name="T86" fmla="*/ 230 w 244"/>
                <a:gd name="T87" fmla="*/ 59 h 297"/>
                <a:gd name="T88" fmla="*/ 239 w 244"/>
                <a:gd name="T89" fmla="*/ 45 h 297"/>
                <a:gd name="T90" fmla="*/ 237 w 244"/>
                <a:gd name="T91" fmla="*/ 39 h 297"/>
                <a:gd name="T92" fmla="*/ 219 w 244"/>
                <a:gd name="T93" fmla="*/ 26 h 297"/>
                <a:gd name="T94" fmla="*/ 199 w 244"/>
                <a:gd name="T95" fmla="*/ 15 h 297"/>
                <a:gd name="T96" fmla="*/ 173 w 244"/>
                <a:gd name="T97" fmla="*/ 5 h 297"/>
                <a:gd name="T98" fmla="*/ 142 w 244"/>
                <a:gd name="T99" fmla="*/ 1 h 297"/>
                <a:gd name="T100" fmla="*/ 105 w 244"/>
                <a:gd name="T101" fmla="*/ 2 h 297"/>
                <a:gd name="T102" fmla="*/ 75 w 244"/>
                <a:gd name="T103" fmla="*/ 10 h 297"/>
                <a:gd name="T104" fmla="*/ 54 w 244"/>
                <a:gd name="T105" fmla="*/ 17 h 297"/>
                <a:gd name="T106" fmla="*/ 33 w 244"/>
                <a:gd name="T107" fmla="*/ 28 h 297"/>
                <a:gd name="T108" fmla="*/ 14 w 244"/>
                <a:gd name="T109" fmla="*/ 42 h 297"/>
                <a:gd name="T110" fmla="*/ 10 w 244"/>
                <a:gd name="T111" fmla="*/ 48 h 297"/>
                <a:gd name="T112" fmla="*/ 24 w 244"/>
                <a:gd name="T113" fmla="*/ 51 h 297"/>
                <a:gd name="T114" fmla="*/ 17 w 244"/>
                <a:gd name="T115" fmla="*/ 61 h 297"/>
                <a:gd name="T116" fmla="*/ 13 w 244"/>
                <a:gd name="T117" fmla="*/ 73 h 297"/>
                <a:gd name="T118" fmla="*/ 11 w 244"/>
                <a:gd name="T119" fmla="*/ 91 h 297"/>
                <a:gd name="T120" fmla="*/ 11 w 244"/>
                <a:gd name="T121" fmla="*/ 109 h 297"/>
                <a:gd name="T122" fmla="*/ 9 w 244"/>
                <a:gd name="T123" fmla="*/ 11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 h="297">
                  <a:moveTo>
                    <a:pt x="9" y="119"/>
                  </a:moveTo>
                  <a:lnTo>
                    <a:pt x="7" y="120"/>
                  </a:lnTo>
                  <a:lnTo>
                    <a:pt x="5" y="122"/>
                  </a:lnTo>
                  <a:lnTo>
                    <a:pt x="4" y="125"/>
                  </a:lnTo>
                  <a:lnTo>
                    <a:pt x="3" y="131"/>
                  </a:lnTo>
                  <a:lnTo>
                    <a:pt x="1" y="143"/>
                  </a:lnTo>
                  <a:lnTo>
                    <a:pt x="0" y="157"/>
                  </a:lnTo>
                  <a:lnTo>
                    <a:pt x="1" y="172"/>
                  </a:lnTo>
                  <a:lnTo>
                    <a:pt x="3" y="184"/>
                  </a:lnTo>
                  <a:lnTo>
                    <a:pt x="4" y="188"/>
                  </a:lnTo>
                  <a:lnTo>
                    <a:pt x="5" y="192"/>
                  </a:lnTo>
                  <a:lnTo>
                    <a:pt x="7" y="194"/>
                  </a:lnTo>
                  <a:lnTo>
                    <a:pt x="9" y="194"/>
                  </a:lnTo>
                  <a:lnTo>
                    <a:pt x="11" y="194"/>
                  </a:lnTo>
                  <a:lnTo>
                    <a:pt x="13" y="192"/>
                  </a:lnTo>
                  <a:lnTo>
                    <a:pt x="15" y="189"/>
                  </a:lnTo>
                  <a:lnTo>
                    <a:pt x="16" y="186"/>
                  </a:lnTo>
                  <a:lnTo>
                    <a:pt x="19" y="197"/>
                  </a:lnTo>
                  <a:lnTo>
                    <a:pt x="23" y="208"/>
                  </a:lnTo>
                  <a:lnTo>
                    <a:pt x="29" y="219"/>
                  </a:lnTo>
                  <a:lnTo>
                    <a:pt x="35" y="230"/>
                  </a:lnTo>
                  <a:lnTo>
                    <a:pt x="42" y="240"/>
                  </a:lnTo>
                  <a:lnTo>
                    <a:pt x="48" y="248"/>
                  </a:lnTo>
                  <a:lnTo>
                    <a:pt x="56" y="257"/>
                  </a:lnTo>
                  <a:lnTo>
                    <a:pt x="63" y="265"/>
                  </a:lnTo>
                  <a:lnTo>
                    <a:pt x="72" y="272"/>
                  </a:lnTo>
                  <a:lnTo>
                    <a:pt x="80" y="279"/>
                  </a:lnTo>
                  <a:lnTo>
                    <a:pt x="87" y="284"/>
                  </a:lnTo>
                  <a:lnTo>
                    <a:pt x="95" y="288"/>
                  </a:lnTo>
                  <a:lnTo>
                    <a:pt x="102" y="292"/>
                  </a:lnTo>
                  <a:lnTo>
                    <a:pt x="110" y="295"/>
                  </a:lnTo>
                  <a:lnTo>
                    <a:pt x="116" y="296"/>
                  </a:lnTo>
                  <a:lnTo>
                    <a:pt x="123" y="297"/>
                  </a:lnTo>
                  <a:lnTo>
                    <a:pt x="130" y="296"/>
                  </a:lnTo>
                  <a:lnTo>
                    <a:pt x="139" y="295"/>
                  </a:lnTo>
                  <a:lnTo>
                    <a:pt x="146" y="293"/>
                  </a:lnTo>
                  <a:lnTo>
                    <a:pt x="155" y="288"/>
                  </a:lnTo>
                  <a:lnTo>
                    <a:pt x="164" y="284"/>
                  </a:lnTo>
                  <a:lnTo>
                    <a:pt x="171" y="279"/>
                  </a:lnTo>
                  <a:lnTo>
                    <a:pt x="179" y="272"/>
                  </a:lnTo>
                  <a:lnTo>
                    <a:pt x="188" y="266"/>
                  </a:lnTo>
                  <a:lnTo>
                    <a:pt x="194" y="258"/>
                  </a:lnTo>
                  <a:lnTo>
                    <a:pt x="202" y="248"/>
                  </a:lnTo>
                  <a:lnTo>
                    <a:pt x="207" y="240"/>
                  </a:lnTo>
                  <a:lnTo>
                    <a:pt x="213" y="229"/>
                  </a:lnTo>
                  <a:lnTo>
                    <a:pt x="218" y="218"/>
                  </a:lnTo>
                  <a:lnTo>
                    <a:pt x="222" y="206"/>
                  </a:lnTo>
                  <a:lnTo>
                    <a:pt x="225" y="194"/>
                  </a:lnTo>
                  <a:lnTo>
                    <a:pt x="227" y="181"/>
                  </a:lnTo>
                  <a:lnTo>
                    <a:pt x="229" y="186"/>
                  </a:lnTo>
                  <a:lnTo>
                    <a:pt x="230" y="190"/>
                  </a:lnTo>
                  <a:lnTo>
                    <a:pt x="232" y="192"/>
                  </a:lnTo>
                  <a:lnTo>
                    <a:pt x="234" y="193"/>
                  </a:lnTo>
                  <a:lnTo>
                    <a:pt x="236" y="192"/>
                  </a:lnTo>
                  <a:lnTo>
                    <a:pt x="238" y="190"/>
                  </a:lnTo>
                  <a:lnTo>
                    <a:pt x="239" y="187"/>
                  </a:lnTo>
                  <a:lnTo>
                    <a:pt x="240" y="181"/>
                  </a:lnTo>
                  <a:lnTo>
                    <a:pt x="243" y="170"/>
                  </a:lnTo>
                  <a:lnTo>
                    <a:pt x="244" y="156"/>
                  </a:lnTo>
                  <a:lnTo>
                    <a:pt x="243" y="140"/>
                  </a:lnTo>
                  <a:lnTo>
                    <a:pt x="240" y="129"/>
                  </a:lnTo>
                  <a:lnTo>
                    <a:pt x="239" y="124"/>
                  </a:lnTo>
                  <a:lnTo>
                    <a:pt x="238" y="120"/>
                  </a:lnTo>
                  <a:lnTo>
                    <a:pt x="236" y="118"/>
                  </a:lnTo>
                  <a:lnTo>
                    <a:pt x="234" y="118"/>
                  </a:lnTo>
                  <a:lnTo>
                    <a:pt x="233" y="118"/>
                  </a:lnTo>
                  <a:lnTo>
                    <a:pt x="231" y="119"/>
                  </a:lnTo>
                  <a:lnTo>
                    <a:pt x="232" y="104"/>
                  </a:lnTo>
                  <a:lnTo>
                    <a:pt x="231" y="86"/>
                  </a:lnTo>
                  <a:lnTo>
                    <a:pt x="226" y="90"/>
                  </a:lnTo>
                  <a:lnTo>
                    <a:pt x="223" y="91"/>
                  </a:lnTo>
                  <a:lnTo>
                    <a:pt x="219" y="92"/>
                  </a:lnTo>
                  <a:lnTo>
                    <a:pt x="213" y="92"/>
                  </a:lnTo>
                  <a:lnTo>
                    <a:pt x="204" y="91"/>
                  </a:lnTo>
                  <a:lnTo>
                    <a:pt x="193" y="88"/>
                  </a:lnTo>
                  <a:lnTo>
                    <a:pt x="168" y="78"/>
                  </a:lnTo>
                  <a:lnTo>
                    <a:pt x="140" y="65"/>
                  </a:lnTo>
                  <a:lnTo>
                    <a:pt x="148" y="68"/>
                  </a:lnTo>
                  <a:lnTo>
                    <a:pt x="154" y="71"/>
                  </a:lnTo>
                  <a:lnTo>
                    <a:pt x="165" y="76"/>
                  </a:lnTo>
                  <a:lnTo>
                    <a:pt x="176" y="79"/>
                  </a:lnTo>
                  <a:lnTo>
                    <a:pt x="184" y="80"/>
                  </a:lnTo>
                  <a:lnTo>
                    <a:pt x="193" y="79"/>
                  </a:lnTo>
                  <a:lnTo>
                    <a:pt x="202" y="78"/>
                  </a:lnTo>
                  <a:lnTo>
                    <a:pt x="208" y="76"/>
                  </a:lnTo>
                  <a:lnTo>
                    <a:pt x="215" y="72"/>
                  </a:lnTo>
                  <a:lnTo>
                    <a:pt x="220" y="68"/>
                  </a:lnTo>
                  <a:lnTo>
                    <a:pt x="230" y="59"/>
                  </a:lnTo>
                  <a:lnTo>
                    <a:pt x="235" y="51"/>
                  </a:lnTo>
                  <a:lnTo>
                    <a:pt x="239" y="45"/>
                  </a:lnTo>
                  <a:lnTo>
                    <a:pt x="240" y="42"/>
                  </a:lnTo>
                  <a:lnTo>
                    <a:pt x="237" y="39"/>
                  </a:lnTo>
                  <a:lnTo>
                    <a:pt x="226" y="31"/>
                  </a:lnTo>
                  <a:lnTo>
                    <a:pt x="219" y="26"/>
                  </a:lnTo>
                  <a:lnTo>
                    <a:pt x="210" y="21"/>
                  </a:lnTo>
                  <a:lnTo>
                    <a:pt x="199" y="15"/>
                  </a:lnTo>
                  <a:lnTo>
                    <a:pt x="186" y="10"/>
                  </a:lnTo>
                  <a:lnTo>
                    <a:pt x="173" y="5"/>
                  </a:lnTo>
                  <a:lnTo>
                    <a:pt x="158" y="2"/>
                  </a:lnTo>
                  <a:lnTo>
                    <a:pt x="142" y="1"/>
                  </a:lnTo>
                  <a:lnTo>
                    <a:pt x="125" y="0"/>
                  </a:lnTo>
                  <a:lnTo>
                    <a:pt x="105" y="2"/>
                  </a:lnTo>
                  <a:lnTo>
                    <a:pt x="86" y="7"/>
                  </a:lnTo>
                  <a:lnTo>
                    <a:pt x="75" y="10"/>
                  </a:lnTo>
                  <a:lnTo>
                    <a:pt x="64" y="13"/>
                  </a:lnTo>
                  <a:lnTo>
                    <a:pt x="54" y="17"/>
                  </a:lnTo>
                  <a:lnTo>
                    <a:pt x="42" y="23"/>
                  </a:lnTo>
                  <a:lnTo>
                    <a:pt x="33" y="28"/>
                  </a:lnTo>
                  <a:lnTo>
                    <a:pt x="23" y="36"/>
                  </a:lnTo>
                  <a:lnTo>
                    <a:pt x="14" y="42"/>
                  </a:lnTo>
                  <a:lnTo>
                    <a:pt x="3" y="49"/>
                  </a:lnTo>
                  <a:lnTo>
                    <a:pt x="10" y="48"/>
                  </a:lnTo>
                  <a:lnTo>
                    <a:pt x="30" y="48"/>
                  </a:lnTo>
                  <a:lnTo>
                    <a:pt x="24" y="51"/>
                  </a:lnTo>
                  <a:lnTo>
                    <a:pt x="21" y="55"/>
                  </a:lnTo>
                  <a:lnTo>
                    <a:pt x="17" y="61"/>
                  </a:lnTo>
                  <a:lnTo>
                    <a:pt x="15" y="66"/>
                  </a:lnTo>
                  <a:lnTo>
                    <a:pt x="13" y="73"/>
                  </a:lnTo>
                  <a:lnTo>
                    <a:pt x="11" y="81"/>
                  </a:lnTo>
                  <a:lnTo>
                    <a:pt x="11" y="91"/>
                  </a:lnTo>
                  <a:lnTo>
                    <a:pt x="13" y="100"/>
                  </a:lnTo>
                  <a:lnTo>
                    <a:pt x="11" y="109"/>
                  </a:lnTo>
                  <a:lnTo>
                    <a:pt x="10" y="120"/>
                  </a:lnTo>
                  <a:lnTo>
                    <a:pt x="9" y="119"/>
                  </a:lnTo>
                  <a:lnTo>
                    <a:pt x="9" y="119"/>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52" name="Freeform 114">
              <a:extLst>
                <a:ext uri="{FF2B5EF4-FFF2-40B4-BE49-F238E27FC236}">
                  <a16:creationId xmlns:a16="http://schemas.microsoft.com/office/drawing/2014/main" id="{E62B425C-F715-9578-8AA6-CEDB389AAD68}"/>
                </a:ext>
              </a:extLst>
            </p:cNvPr>
            <p:cNvSpPr>
              <a:spLocks noEditPoints="1"/>
            </p:cNvSpPr>
            <p:nvPr/>
          </p:nvSpPr>
          <p:spPr bwMode="auto">
            <a:xfrm>
              <a:off x="4079876" y="1939925"/>
              <a:ext cx="217488" cy="179388"/>
            </a:xfrm>
            <a:custGeom>
              <a:avLst/>
              <a:gdLst>
                <a:gd name="T0" fmla="*/ 358 w 547"/>
                <a:gd name="T1" fmla="*/ 3 h 453"/>
                <a:gd name="T2" fmla="*/ 309 w 547"/>
                <a:gd name="T3" fmla="*/ 182 h 453"/>
                <a:gd name="T4" fmla="*/ 298 w 547"/>
                <a:gd name="T5" fmla="*/ 38 h 453"/>
                <a:gd name="T6" fmla="*/ 267 w 547"/>
                <a:gd name="T7" fmla="*/ 23 h 453"/>
                <a:gd name="T8" fmla="*/ 261 w 547"/>
                <a:gd name="T9" fmla="*/ 51 h 453"/>
                <a:gd name="T10" fmla="*/ 243 w 547"/>
                <a:gd name="T11" fmla="*/ 179 h 453"/>
                <a:gd name="T12" fmla="*/ 189 w 547"/>
                <a:gd name="T13" fmla="*/ 1 h 453"/>
                <a:gd name="T14" fmla="*/ 154 w 547"/>
                <a:gd name="T15" fmla="*/ 7 h 453"/>
                <a:gd name="T16" fmla="*/ 107 w 547"/>
                <a:gd name="T17" fmla="*/ 17 h 453"/>
                <a:gd name="T18" fmla="*/ 78 w 547"/>
                <a:gd name="T19" fmla="*/ 26 h 453"/>
                <a:gd name="T20" fmla="*/ 51 w 547"/>
                <a:gd name="T21" fmla="*/ 37 h 453"/>
                <a:gd name="T22" fmla="*/ 28 w 547"/>
                <a:gd name="T23" fmla="*/ 51 h 453"/>
                <a:gd name="T24" fmla="*/ 12 w 547"/>
                <a:gd name="T25" fmla="*/ 66 h 453"/>
                <a:gd name="T26" fmla="*/ 4 w 547"/>
                <a:gd name="T27" fmla="*/ 79 h 453"/>
                <a:gd name="T28" fmla="*/ 1 w 547"/>
                <a:gd name="T29" fmla="*/ 89 h 453"/>
                <a:gd name="T30" fmla="*/ 0 w 547"/>
                <a:gd name="T31" fmla="*/ 108 h 453"/>
                <a:gd name="T32" fmla="*/ 6 w 547"/>
                <a:gd name="T33" fmla="*/ 164 h 453"/>
                <a:gd name="T34" fmla="*/ 17 w 547"/>
                <a:gd name="T35" fmla="*/ 237 h 453"/>
                <a:gd name="T36" fmla="*/ 29 w 547"/>
                <a:gd name="T37" fmla="*/ 305 h 453"/>
                <a:gd name="T38" fmla="*/ 41 w 547"/>
                <a:gd name="T39" fmla="*/ 334 h 453"/>
                <a:gd name="T40" fmla="*/ 56 w 547"/>
                <a:gd name="T41" fmla="*/ 335 h 453"/>
                <a:gd name="T42" fmla="*/ 83 w 547"/>
                <a:gd name="T43" fmla="*/ 332 h 453"/>
                <a:gd name="T44" fmla="*/ 105 w 547"/>
                <a:gd name="T45" fmla="*/ 373 h 453"/>
                <a:gd name="T46" fmla="*/ 111 w 547"/>
                <a:gd name="T47" fmla="*/ 438 h 453"/>
                <a:gd name="T48" fmla="*/ 424 w 547"/>
                <a:gd name="T49" fmla="*/ 453 h 453"/>
                <a:gd name="T50" fmla="*/ 429 w 547"/>
                <a:gd name="T51" fmla="*/ 419 h 453"/>
                <a:gd name="T52" fmla="*/ 434 w 547"/>
                <a:gd name="T53" fmla="*/ 354 h 453"/>
                <a:gd name="T54" fmla="*/ 478 w 547"/>
                <a:gd name="T55" fmla="*/ 332 h 453"/>
                <a:gd name="T56" fmla="*/ 503 w 547"/>
                <a:gd name="T57" fmla="*/ 264 h 453"/>
                <a:gd name="T58" fmla="*/ 524 w 547"/>
                <a:gd name="T59" fmla="*/ 208 h 453"/>
                <a:gd name="T60" fmla="*/ 540 w 547"/>
                <a:gd name="T61" fmla="*/ 154 h 453"/>
                <a:gd name="T62" fmla="*/ 546 w 547"/>
                <a:gd name="T63" fmla="*/ 118 h 453"/>
                <a:gd name="T64" fmla="*/ 547 w 547"/>
                <a:gd name="T65" fmla="*/ 97 h 453"/>
                <a:gd name="T66" fmla="*/ 544 w 547"/>
                <a:gd name="T67" fmla="*/ 82 h 453"/>
                <a:gd name="T68" fmla="*/ 535 w 547"/>
                <a:gd name="T69" fmla="*/ 67 h 453"/>
                <a:gd name="T70" fmla="*/ 518 w 547"/>
                <a:gd name="T71" fmla="*/ 52 h 453"/>
                <a:gd name="T72" fmla="*/ 496 w 547"/>
                <a:gd name="T73" fmla="*/ 37 h 453"/>
                <a:gd name="T74" fmla="*/ 469 w 547"/>
                <a:gd name="T75" fmla="*/ 23 h 453"/>
                <a:gd name="T76" fmla="*/ 439 w 547"/>
                <a:gd name="T77" fmla="*/ 11 h 453"/>
                <a:gd name="T78" fmla="*/ 408 w 547"/>
                <a:gd name="T79" fmla="*/ 3 h 453"/>
                <a:gd name="T80" fmla="*/ 376 w 547"/>
                <a:gd name="T81" fmla="*/ 0 h 453"/>
                <a:gd name="T82" fmla="*/ 440 w 547"/>
                <a:gd name="T83" fmla="*/ 142 h 453"/>
                <a:gd name="T84" fmla="*/ 443 w 547"/>
                <a:gd name="T85" fmla="*/ 142 h 453"/>
                <a:gd name="T86" fmla="*/ 444 w 547"/>
                <a:gd name="T87" fmla="*/ 147 h 453"/>
                <a:gd name="T88" fmla="*/ 440 w 547"/>
                <a:gd name="T89" fmla="*/ 144 h 453"/>
                <a:gd name="T90" fmla="*/ 440 w 547"/>
                <a:gd name="T91" fmla="*/ 142 h 453"/>
                <a:gd name="T92" fmla="*/ 240 w 547"/>
                <a:gd name="T93" fmla="*/ 222 h 453"/>
                <a:gd name="T94" fmla="*/ 273 w 547"/>
                <a:gd name="T95" fmla="*/ 219 h 453"/>
                <a:gd name="T96" fmla="*/ 300 w 547"/>
                <a:gd name="T97" fmla="*/ 223 h 453"/>
                <a:gd name="T98" fmla="*/ 272 w 547"/>
                <a:gd name="T99" fmla="*/ 228 h 453"/>
                <a:gd name="T100" fmla="*/ 100 w 547"/>
                <a:gd name="T101" fmla="*/ 237 h 453"/>
                <a:gd name="T102" fmla="*/ 271 w 547"/>
                <a:gd name="T103" fmla="*/ 280 h 453"/>
                <a:gd name="T104" fmla="*/ 233 w 547"/>
                <a:gd name="T105" fmla="*/ 284 h 453"/>
                <a:gd name="T106" fmla="*/ 276 w 547"/>
                <a:gd name="T107" fmla="*/ 267 h 453"/>
                <a:gd name="T108" fmla="*/ 439 w 547"/>
                <a:gd name="T109" fmla="*/ 245 h 453"/>
                <a:gd name="T110" fmla="*/ 476 w 547"/>
                <a:gd name="T111" fmla="*/ 252 h 453"/>
                <a:gd name="T112" fmla="*/ 271 w 547"/>
                <a:gd name="T113" fmla="*/ 28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7" h="453">
                  <a:moveTo>
                    <a:pt x="361" y="2"/>
                  </a:moveTo>
                  <a:lnTo>
                    <a:pt x="358" y="3"/>
                  </a:lnTo>
                  <a:lnTo>
                    <a:pt x="350" y="8"/>
                  </a:lnTo>
                  <a:lnTo>
                    <a:pt x="309" y="182"/>
                  </a:lnTo>
                  <a:lnTo>
                    <a:pt x="294" y="53"/>
                  </a:lnTo>
                  <a:lnTo>
                    <a:pt x="298" y="38"/>
                  </a:lnTo>
                  <a:lnTo>
                    <a:pt x="288" y="23"/>
                  </a:lnTo>
                  <a:lnTo>
                    <a:pt x="267" y="23"/>
                  </a:lnTo>
                  <a:lnTo>
                    <a:pt x="257" y="38"/>
                  </a:lnTo>
                  <a:lnTo>
                    <a:pt x="261" y="51"/>
                  </a:lnTo>
                  <a:lnTo>
                    <a:pt x="244" y="173"/>
                  </a:lnTo>
                  <a:lnTo>
                    <a:pt x="243" y="179"/>
                  </a:lnTo>
                  <a:lnTo>
                    <a:pt x="193" y="1"/>
                  </a:lnTo>
                  <a:lnTo>
                    <a:pt x="189" y="1"/>
                  </a:lnTo>
                  <a:lnTo>
                    <a:pt x="186" y="2"/>
                  </a:lnTo>
                  <a:lnTo>
                    <a:pt x="154" y="7"/>
                  </a:lnTo>
                  <a:lnTo>
                    <a:pt x="123" y="13"/>
                  </a:lnTo>
                  <a:lnTo>
                    <a:pt x="107" y="17"/>
                  </a:lnTo>
                  <a:lnTo>
                    <a:pt x="92" y="22"/>
                  </a:lnTo>
                  <a:lnTo>
                    <a:pt x="78" y="26"/>
                  </a:lnTo>
                  <a:lnTo>
                    <a:pt x="64" y="31"/>
                  </a:lnTo>
                  <a:lnTo>
                    <a:pt x="51" y="37"/>
                  </a:lnTo>
                  <a:lnTo>
                    <a:pt x="39" y="43"/>
                  </a:lnTo>
                  <a:lnTo>
                    <a:pt x="28" y="51"/>
                  </a:lnTo>
                  <a:lnTo>
                    <a:pt x="19" y="58"/>
                  </a:lnTo>
                  <a:lnTo>
                    <a:pt x="12" y="66"/>
                  </a:lnTo>
                  <a:lnTo>
                    <a:pt x="6" y="75"/>
                  </a:lnTo>
                  <a:lnTo>
                    <a:pt x="4" y="79"/>
                  </a:lnTo>
                  <a:lnTo>
                    <a:pt x="2" y="83"/>
                  </a:lnTo>
                  <a:lnTo>
                    <a:pt x="1" y="89"/>
                  </a:lnTo>
                  <a:lnTo>
                    <a:pt x="1" y="93"/>
                  </a:lnTo>
                  <a:lnTo>
                    <a:pt x="0" y="108"/>
                  </a:lnTo>
                  <a:lnTo>
                    <a:pt x="2" y="133"/>
                  </a:lnTo>
                  <a:lnTo>
                    <a:pt x="6" y="164"/>
                  </a:lnTo>
                  <a:lnTo>
                    <a:pt x="12" y="200"/>
                  </a:lnTo>
                  <a:lnTo>
                    <a:pt x="17" y="237"/>
                  </a:lnTo>
                  <a:lnTo>
                    <a:pt x="24" y="272"/>
                  </a:lnTo>
                  <a:lnTo>
                    <a:pt x="29" y="305"/>
                  </a:lnTo>
                  <a:lnTo>
                    <a:pt x="34" y="332"/>
                  </a:lnTo>
                  <a:lnTo>
                    <a:pt x="41" y="334"/>
                  </a:lnTo>
                  <a:lnTo>
                    <a:pt x="48" y="335"/>
                  </a:lnTo>
                  <a:lnTo>
                    <a:pt x="56" y="335"/>
                  </a:lnTo>
                  <a:lnTo>
                    <a:pt x="65" y="335"/>
                  </a:lnTo>
                  <a:lnTo>
                    <a:pt x="83" y="332"/>
                  </a:lnTo>
                  <a:lnTo>
                    <a:pt x="100" y="327"/>
                  </a:lnTo>
                  <a:lnTo>
                    <a:pt x="105" y="373"/>
                  </a:lnTo>
                  <a:lnTo>
                    <a:pt x="108" y="409"/>
                  </a:lnTo>
                  <a:lnTo>
                    <a:pt x="111" y="438"/>
                  </a:lnTo>
                  <a:lnTo>
                    <a:pt x="112" y="453"/>
                  </a:lnTo>
                  <a:lnTo>
                    <a:pt x="424" y="453"/>
                  </a:lnTo>
                  <a:lnTo>
                    <a:pt x="426" y="441"/>
                  </a:lnTo>
                  <a:lnTo>
                    <a:pt x="429" y="419"/>
                  </a:lnTo>
                  <a:lnTo>
                    <a:pt x="431" y="390"/>
                  </a:lnTo>
                  <a:lnTo>
                    <a:pt x="434" y="354"/>
                  </a:lnTo>
                  <a:lnTo>
                    <a:pt x="436" y="322"/>
                  </a:lnTo>
                  <a:lnTo>
                    <a:pt x="478" y="332"/>
                  </a:lnTo>
                  <a:lnTo>
                    <a:pt x="492" y="292"/>
                  </a:lnTo>
                  <a:lnTo>
                    <a:pt x="503" y="264"/>
                  </a:lnTo>
                  <a:lnTo>
                    <a:pt x="514" y="236"/>
                  </a:lnTo>
                  <a:lnTo>
                    <a:pt x="524" y="208"/>
                  </a:lnTo>
                  <a:lnTo>
                    <a:pt x="533" y="181"/>
                  </a:lnTo>
                  <a:lnTo>
                    <a:pt x="540" y="154"/>
                  </a:lnTo>
                  <a:lnTo>
                    <a:pt x="545" y="130"/>
                  </a:lnTo>
                  <a:lnTo>
                    <a:pt x="546" y="118"/>
                  </a:lnTo>
                  <a:lnTo>
                    <a:pt x="547" y="107"/>
                  </a:lnTo>
                  <a:lnTo>
                    <a:pt x="547" y="97"/>
                  </a:lnTo>
                  <a:lnTo>
                    <a:pt x="546" y="89"/>
                  </a:lnTo>
                  <a:lnTo>
                    <a:pt x="544" y="82"/>
                  </a:lnTo>
                  <a:lnTo>
                    <a:pt x="541" y="75"/>
                  </a:lnTo>
                  <a:lnTo>
                    <a:pt x="535" y="67"/>
                  </a:lnTo>
                  <a:lnTo>
                    <a:pt x="528" y="60"/>
                  </a:lnTo>
                  <a:lnTo>
                    <a:pt x="518" y="52"/>
                  </a:lnTo>
                  <a:lnTo>
                    <a:pt x="507" y="44"/>
                  </a:lnTo>
                  <a:lnTo>
                    <a:pt x="496" y="37"/>
                  </a:lnTo>
                  <a:lnTo>
                    <a:pt x="483" y="29"/>
                  </a:lnTo>
                  <a:lnTo>
                    <a:pt x="469" y="23"/>
                  </a:lnTo>
                  <a:lnTo>
                    <a:pt x="454" y="16"/>
                  </a:lnTo>
                  <a:lnTo>
                    <a:pt x="439" y="11"/>
                  </a:lnTo>
                  <a:lnTo>
                    <a:pt x="423" y="7"/>
                  </a:lnTo>
                  <a:lnTo>
                    <a:pt x="408" y="3"/>
                  </a:lnTo>
                  <a:lnTo>
                    <a:pt x="392" y="1"/>
                  </a:lnTo>
                  <a:lnTo>
                    <a:pt x="376" y="0"/>
                  </a:lnTo>
                  <a:lnTo>
                    <a:pt x="361" y="2"/>
                  </a:lnTo>
                  <a:close/>
                  <a:moveTo>
                    <a:pt x="440" y="142"/>
                  </a:moveTo>
                  <a:lnTo>
                    <a:pt x="442" y="141"/>
                  </a:lnTo>
                  <a:lnTo>
                    <a:pt x="443" y="142"/>
                  </a:lnTo>
                  <a:lnTo>
                    <a:pt x="443" y="144"/>
                  </a:lnTo>
                  <a:lnTo>
                    <a:pt x="444" y="147"/>
                  </a:lnTo>
                  <a:lnTo>
                    <a:pt x="442" y="146"/>
                  </a:lnTo>
                  <a:lnTo>
                    <a:pt x="440" y="144"/>
                  </a:lnTo>
                  <a:lnTo>
                    <a:pt x="439" y="143"/>
                  </a:lnTo>
                  <a:lnTo>
                    <a:pt x="440" y="142"/>
                  </a:lnTo>
                  <a:close/>
                  <a:moveTo>
                    <a:pt x="107" y="232"/>
                  </a:moveTo>
                  <a:lnTo>
                    <a:pt x="240" y="222"/>
                  </a:lnTo>
                  <a:lnTo>
                    <a:pt x="251" y="220"/>
                  </a:lnTo>
                  <a:lnTo>
                    <a:pt x="273" y="219"/>
                  </a:lnTo>
                  <a:lnTo>
                    <a:pt x="349" y="216"/>
                  </a:lnTo>
                  <a:lnTo>
                    <a:pt x="300" y="223"/>
                  </a:lnTo>
                  <a:lnTo>
                    <a:pt x="296" y="224"/>
                  </a:lnTo>
                  <a:lnTo>
                    <a:pt x="272" y="228"/>
                  </a:lnTo>
                  <a:lnTo>
                    <a:pt x="60" y="259"/>
                  </a:lnTo>
                  <a:lnTo>
                    <a:pt x="100" y="237"/>
                  </a:lnTo>
                  <a:lnTo>
                    <a:pt x="107" y="232"/>
                  </a:lnTo>
                  <a:close/>
                  <a:moveTo>
                    <a:pt x="271" y="280"/>
                  </a:moveTo>
                  <a:lnTo>
                    <a:pt x="259" y="281"/>
                  </a:lnTo>
                  <a:lnTo>
                    <a:pt x="233" y="284"/>
                  </a:lnTo>
                  <a:lnTo>
                    <a:pt x="261" y="273"/>
                  </a:lnTo>
                  <a:lnTo>
                    <a:pt x="276" y="267"/>
                  </a:lnTo>
                  <a:lnTo>
                    <a:pt x="284" y="265"/>
                  </a:lnTo>
                  <a:lnTo>
                    <a:pt x="439" y="245"/>
                  </a:lnTo>
                  <a:lnTo>
                    <a:pt x="467" y="242"/>
                  </a:lnTo>
                  <a:lnTo>
                    <a:pt x="476" y="252"/>
                  </a:lnTo>
                  <a:lnTo>
                    <a:pt x="478" y="254"/>
                  </a:lnTo>
                  <a:lnTo>
                    <a:pt x="271" y="280"/>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53" name="Freeform 115">
              <a:extLst>
                <a:ext uri="{FF2B5EF4-FFF2-40B4-BE49-F238E27FC236}">
                  <a16:creationId xmlns:a16="http://schemas.microsoft.com/office/drawing/2014/main" id="{AA57324C-9FE9-988D-BFAD-9D3937F9D69B}"/>
                </a:ext>
              </a:extLst>
            </p:cNvPr>
            <p:cNvSpPr/>
            <p:nvPr/>
          </p:nvSpPr>
          <p:spPr bwMode="auto">
            <a:xfrm>
              <a:off x="4140201" y="1824038"/>
              <a:ext cx="96838" cy="117475"/>
            </a:xfrm>
            <a:custGeom>
              <a:avLst/>
              <a:gdLst>
                <a:gd name="T0" fmla="*/ 8 w 244"/>
                <a:gd name="T1" fmla="*/ 118 h 295"/>
                <a:gd name="T2" fmla="*/ 4 w 244"/>
                <a:gd name="T3" fmla="*/ 124 h 295"/>
                <a:gd name="T4" fmla="*/ 1 w 244"/>
                <a:gd name="T5" fmla="*/ 141 h 295"/>
                <a:gd name="T6" fmla="*/ 1 w 244"/>
                <a:gd name="T7" fmla="*/ 170 h 295"/>
                <a:gd name="T8" fmla="*/ 4 w 244"/>
                <a:gd name="T9" fmla="*/ 187 h 295"/>
                <a:gd name="T10" fmla="*/ 8 w 244"/>
                <a:gd name="T11" fmla="*/ 193 h 295"/>
                <a:gd name="T12" fmla="*/ 12 w 244"/>
                <a:gd name="T13" fmla="*/ 193 h 295"/>
                <a:gd name="T14" fmla="*/ 15 w 244"/>
                <a:gd name="T15" fmla="*/ 187 h 295"/>
                <a:gd name="T16" fmla="*/ 20 w 244"/>
                <a:gd name="T17" fmla="*/ 196 h 295"/>
                <a:gd name="T18" fmla="*/ 29 w 244"/>
                <a:gd name="T19" fmla="*/ 218 h 295"/>
                <a:gd name="T20" fmla="*/ 42 w 244"/>
                <a:gd name="T21" fmla="*/ 238 h 295"/>
                <a:gd name="T22" fmla="*/ 56 w 244"/>
                <a:gd name="T23" fmla="*/ 256 h 295"/>
                <a:gd name="T24" fmla="*/ 72 w 244"/>
                <a:gd name="T25" fmla="*/ 271 h 295"/>
                <a:gd name="T26" fmla="*/ 88 w 244"/>
                <a:gd name="T27" fmla="*/ 283 h 295"/>
                <a:gd name="T28" fmla="*/ 103 w 244"/>
                <a:gd name="T29" fmla="*/ 290 h 295"/>
                <a:gd name="T30" fmla="*/ 117 w 244"/>
                <a:gd name="T31" fmla="*/ 294 h 295"/>
                <a:gd name="T32" fmla="*/ 131 w 244"/>
                <a:gd name="T33" fmla="*/ 294 h 295"/>
                <a:gd name="T34" fmla="*/ 147 w 244"/>
                <a:gd name="T35" fmla="*/ 291 h 295"/>
                <a:gd name="T36" fmla="*/ 164 w 244"/>
                <a:gd name="T37" fmla="*/ 283 h 295"/>
                <a:gd name="T38" fmla="*/ 179 w 244"/>
                <a:gd name="T39" fmla="*/ 272 h 295"/>
                <a:gd name="T40" fmla="*/ 195 w 244"/>
                <a:gd name="T41" fmla="*/ 257 h 295"/>
                <a:gd name="T42" fmla="*/ 207 w 244"/>
                <a:gd name="T43" fmla="*/ 238 h 295"/>
                <a:gd name="T44" fmla="*/ 218 w 244"/>
                <a:gd name="T45" fmla="*/ 217 h 295"/>
                <a:gd name="T46" fmla="*/ 226 w 244"/>
                <a:gd name="T47" fmla="*/ 193 h 295"/>
                <a:gd name="T48" fmla="*/ 229 w 244"/>
                <a:gd name="T49" fmla="*/ 184 h 295"/>
                <a:gd name="T50" fmla="*/ 232 w 244"/>
                <a:gd name="T51" fmla="*/ 191 h 295"/>
                <a:gd name="T52" fmla="*/ 237 w 244"/>
                <a:gd name="T53" fmla="*/ 191 h 295"/>
                <a:gd name="T54" fmla="*/ 240 w 244"/>
                <a:gd name="T55" fmla="*/ 185 h 295"/>
                <a:gd name="T56" fmla="*/ 243 w 244"/>
                <a:gd name="T57" fmla="*/ 168 h 295"/>
                <a:gd name="T58" fmla="*/ 243 w 244"/>
                <a:gd name="T59" fmla="*/ 139 h 295"/>
                <a:gd name="T60" fmla="*/ 240 w 244"/>
                <a:gd name="T61" fmla="*/ 123 h 295"/>
                <a:gd name="T62" fmla="*/ 237 w 244"/>
                <a:gd name="T63" fmla="*/ 116 h 295"/>
                <a:gd name="T64" fmla="*/ 233 w 244"/>
                <a:gd name="T65" fmla="*/ 116 h 295"/>
                <a:gd name="T66" fmla="*/ 232 w 244"/>
                <a:gd name="T67" fmla="*/ 102 h 295"/>
                <a:gd name="T68" fmla="*/ 227 w 244"/>
                <a:gd name="T69" fmla="*/ 88 h 295"/>
                <a:gd name="T70" fmla="*/ 219 w 244"/>
                <a:gd name="T71" fmla="*/ 90 h 295"/>
                <a:gd name="T72" fmla="*/ 204 w 244"/>
                <a:gd name="T73" fmla="*/ 89 h 295"/>
                <a:gd name="T74" fmla="*/ 169 w 244"/>
                <a:gd name="T75" fmla="*/ 76 h 295"/>
                <a:gd name="T76" fmla="*/ 148 w 244"/>
                <a:gd name="T77" fmla="*/ 67 h 295"/>
                <a:gd name="T78" fmla="*/ 165 w 244"/>
                <a:gd name="T79" fmla="*/ 74 h 295"/>
                <a:gd name="T80" fmla="*/ 185 w 244"/>
                <a:gd name="T81" fmla="*/ 78 h 295"/>
                <a:gd name="T82" fmla="*/ 202 w 244"/>
                <a:gd name="T83" fmla="*/ 76 h 295"/>
                <a:gd name="T84" fmla="*/ 215 w 244"/>
                <a:gd name="T85" fmla="*/ 71 h 295"/>
                <a:gd name="T86" fmla="*/ 230 w 244"/>
                <a:gd name="T87" fmla="*/ 58 h 295"/>
                <a:gd name="T88" fmla="*/ 240 w 244"/>
                <a:gd name="T89" fmla="*/ 44 h 295"/>
                <a:gd name="T90" fmla="*/ 238 w 244"/>
                <a:gd name="T91" fmla="*/ 37 h 295"/>
                <a:gd name="T92" fmla="*/ 219 w 244"/>
                <a:gd name="T93" fmla="*/ 24 h 295"/>
                <a:gd name="T94" fmla="*/ 200 w 244"/>
                <a:gd name="T95" fmla="*/ 14 h 295"/>
                <a:gd name="T96" fmla="*/ 174 w 244"/>
                <a:gd name="T97" fmla="*/ 4 h 295"/>
                <a:gd name="T98" fmla="*/ 143 w 244"/>
                <a:gd name="T99" fmla="*/ 0 h 295"/>
                <a:gd name="T100" fmla="*/ 106 w 244"/>
                <a:gd name="T101" fmla="*/ 1 h 295"/>
                <a:gd name="T102" fmla="*/ 76 w 244"/>
                <a:gd name="T103" fmla="*/ 8 h 295"/>
                <a:gd name="T104" fmla="*/ 54 w 244"/>
                <a:gd name="T105" fmla="*/ 16 h 295"/>
                <a:gd name="T106" fmla="*/ 34 w 244"/>
                <a:gd name="T107" fmla="*/ 27 h 295"/>
                <a:gd name="T108" fmla="*/ 14 w 244"/>
                <a:gd name="T109" fmla="*/ 41 h 295"/>
                <a:gd name="T110" fmla="*/ 11 w 244"/>
                <a:gd name="T111" fmla="*/ 46 h 295"/>
                <a:gd name="T112" fmla="*/ 25 w 244"/>
                <a:gd name="T113" fmla="*/ 49 h 295"/>
                <a:gd name="T114" fmla="*/ 17 w 244"/>
                <a:gd name="T115" fmla="*/ 59 h 295"/>
                <a:gd name="T116" fmla="*/ 13 w 244"/>
                <a:gd name="T117" fmla="*/ 72 h 295"/>
                <a:gd name="T118" fmla="*/ 12 w 244"/>
                <a:gd name="T119" fmla="*/ 89 h 295"/>
                <a:gd name="T120" fmla="*/ 12 w 244"/>
                <a:gd name="T121" fmla="*/ 109 h 295"/>
                <a:gd name="T122" fmla="*/ 10 w 244"/>
                <a:gd name="T123" fmla="*/ 11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 h="295">
                  <a:moveTo>
                    <a:pt x="10" y="117"/>
                  </a:moveTo>
                  <a:lnTo>
                    <a:pt x="8" y="118"/>
                  </a:lnTo>
                  <a:lnTo>
                    <a:pt x="6" y="121"/>
                  </a:lnTo>
                  <a:lnTo>
                    <a:pt x="4" y="124"/>
                  </a:lnTo>
                  <a:lnTo>
                    <a:pt x="3" y="129"/>
                  </a:lnTo>
                  <a:lnTo>
                    <a:pt x="1" y="141"/>
                  </a:lnTo>
                  <a:lnTo>
                    <a:pt x="0" y="155"/>
                  </a:lnTo>
                  <a:lnTo>
                    <a:pt x="1" y="170"/>
                  </a:lnTo>
                  <a:lnTo>
                    <a:pt x="3" y="182"/>
                  </a:lnTo>
                  <a:lnTo>
                    <a:pt x="4" y="187"/>
                  </a:lnTo>
                  <a:lnTo>
                    <a:pt x="6" y="191"/>
                  </a:lnTo>
                  <a:lnTo>
                    <a:pt x="8" y="193"/>
                  </a:lnTo>
                  <a:lnTo>
                    <a:pt x="10" y="194"/>
                  </a:lnTo>
                  <a:lnTo>
                    <a:pt x="12" y="193"/>
                  </a:lnTo>
                  <a:lnTo>
                    <a:pt x="13" y="191"/>
                  </a:lnTo>
                  <a:lnTo>
                    <a:pt x="15" y="187"/>
                  </a:lnTo>
                  <a:lnTo>
                    <a:pt x="16" y="184"/>
                  </a:lnTo>
                  <a:lnTo>
                    <a:pt x="20" y="196"/>
                  </a:lnTo>
                  <a:lnTo>
                    <a:pt x="24" y="207"/>
                  </a:lnTo>
                  <a:lnTo>
                    <a:pt x="29" y="218"/>
                  </a:lnTo>
                  <a:lnTo>
                    <a:pt x="36" y="229"/>
                  </a:lnTo>
                  <a:lnTo>
                    <a:pt x="42" y="238"/>
                  </a:lnTo>
                  <a:lnTo>
                    <a:pt x="49" y="247"/>
                  </a:lnTo>
                  <a:lnTo>
                    <a:pt x="56" y="256"/>
                  </a:lnTo>
                  <a:lnTo>
                    <a:pt x="64" y="263"/>
                  </a:lnTo>
                  <a:lnTo>
                    <a:pt x="72" y="271"/>
                  </a:lnTo>
                  <a:lnTo>
                    <a:pt x="80" y="277"/>
                  </a:lnTo>
                  <a:lnTo>
                    <a:pt x="88" y="283"/>
                  </a:lnTo>
                  <a:lnTo>
                    <a:pt x="95" y="287"/>
                  </a:lnTo>
                  <a:lnTo>
                    <a:pt x="103" y="290"/>
                  </a:lnTo>
                  <a:lnTo>
                    <a:pt x="110" y="293"/>
                  </a:lnTo>
                  <a:lnTo>
                    <a:pt x="117" y="294"/>
                  </a:lnTo>
                  <a:lnTo>
                    <a:pt x="123" y="295"/>
                  </a:lnTo>
                  <a:lnTo>
                    <a:pt x="131" y="294"/>
                  </a:lnTo>
                  <a:lnTo>
                    <a:pt x="139" y="293"/>
                  </a:lnTo>
                  <a:lnTo>
                    <a:pt x="147" y="291"/>
                  </a:lnTo>
                  <a:lnTo>
                    <a:pt x="156" y="287"/>
                  </a:lnTo>
                  <a:lnTo>
                    <a:pt x="164" y="283"/>
                  </a:lnTo>
                  <a:lnTo>
                    <a:pt x="172" y="277"/>
                  </a:lnTo>
                  <a:lnTo>
                    <a:pt x="179" y="272"/>
                  </a:lnTo>
                  <a:lnTo>
                    <a:pt x="188" y="264"/>
                  </a:lnTo>
                  <a:lnTo>
                    <a:pt x="195" y="257"/>
                  </a:lnTo>
                  <a:lnTo>
                    <a:pt x="202" y="248"/>
                  </a:lnTo>
                  <a:lnTo>
                    <a:pt x="207" y="238"/>
                  </a:lnTo>
                  <a:lnTo>
                    <a:pt x="214" y="227"/>
                  </a:lnTo>
                  <a:lnTo>
                    <a:pt x="218" y="217"/>
                  </a:lnTo>
                  <a:lnTo>
                    <a:pt x="223" y="205"/>
                  </a:lnTo>
                  <a:lnTo>
                    <a:pt x="226" y="193"/>
                  </a:lnTo>
                  <a:lnTo>
                    <a:pt x="227" y="180"/>
                  </a:lnTo>
                  <a:lnTo>
                    <a:pt x="229" y="184"/>
                  </a:lnTo>
                  <a:lnTo>
                    <a:pt x="230" y="189"/>
                  </a:lnTo>
                  <a:lnTo>
                    <a:pt x="232" y="191"/>
                  </a:lnTo>
                  <a:lnTo>
                    <a:pt x="234" y="192"/>
                  </a:lnTo>
                  <a:lnTo>
                    <a:pt x="237" y="191"/>
                  </a:lnTo>
                  <a:lnTo>
                    <a:pt x="238" y="189"/>
                  </a:lnTo>
                  <a:lnTo>
                    <a:pt x="240" y="185"/>
                  </a:lnTo>
                  <a:lnTo>
                    <a:pt x="241" y="181"/>
                  </a:lnTo>
                  <a:lnTo>
                    <a:pt x="243" y="168"/>
                  </a:lnTo>
                  <a:lnTo>
                    <a:pt x="244" y="154"/>
                  </a:lnTo>
                  <a:lnTo>
                    <a:pt x="243" y="139"/>
                  </a:lnTo>
                  <a:lnTo>
                    <a:pt x="241" y="127"/>
                  </a:lnTo>
                  <a:lnTo>
                    <a:pt x="240" y="123"/>
                  </a:lnTo>
                  <a:lnTo>
                    <a:pt x="238" y="118"/>
                  </a:lnTo>
                  <a:lnTo>
                    <a:pt x="237" y="116"/>
                  </a:lnTo>
                  <a:lnTo>
                    <a:pt x="234" y="116"/>
                  </a:lnTo>
                  <a:lnTo>
                    <a:pt x="233" y="116"/>
                  </a:lnTo>
                  <a:lnTo>
                    <a:pt x="231" y="117"/>
                  </a:lnTo>
                  <a:lnTo>
                    <a:pt x="232" y="102"/>
                  </a:lnTo>
                  <a:lnTo>
                    <a:pt x="231" y="86"/>
                  </a:lnTo>
                  <a:lnTo>
                    <a:pt x="227" y="88"/>
                  </a:lnTo>
                  <a:lnTo>
                    <a:pt x="224" y="89"/>
                  </a:lnTo>
                  <a:lnTo>
                    <a:pt x="219" y="90"/>
                  </a:lnTo>
                  <a:lnTo>
                    <a:pt x="214" y="90"/>
                  </a:lnTo>
                  <a:lnTo>
                    <a:pt x="204" y="89"/>
                  </a:lnTo>
                  <a:lnTo>
                    <a:pt x="193" y="86"/>
                  </a:lnTo>
                  <a:lnTo>
                    <a:pt x="169" y="76"/>
                  </a:lnTo>
                  <a:lnTo>
                    <a:pt x="141" y="63"/>
                  </a:lnTo>
                  <a:lnTo>
                    <a:pt x="148" y="67"/>
                  </a:lnTo>
                  <a:lnTo>
                    <a:pt x="155" y="70"/>
                  </a:lnTo>
                  <a:lnTo>
                    <a:pt x="165" y="74"/>
                  </a:lnTo>
                  <a:lnTo>
                    <a:pt x="176" y="77"/>
                  </a:lnTo>
                  <a:lnTo>
                    <a:pt x="185" y="78"/>
                  </a:lnTo>
                  <a:lnTo>
                    <a:pt x="193" y="78"/>
                  </a:lnTo>
                  <a:lnTo>
                    <a:pt x="202" y="76"/>
                  </a:lnTo>
                  <a:lnTo>
                    <a:pt x="209" y="74"/>
                  </a:lnTo>
                  <a:lnTo>
                    <a:pt x="215" y="71"/>
                  </a:lnTo>
                  <a:lnTo>
                    <a:pt x="220" y="67"/>
                  </a:lnTo>
                  <a:lnTo>
                    <a:pt x="230" y="58"/>
                  </a:lnTo>
                  <a:lnTo>
                    <a:pt x="236" y="49"/>
                  </a:lnTo>
                  <a:lnTo>
                    <a:pt x="240" y="44"/>
                  </a:lnTo>
                  <a:lnTo>
                    <a:pt x="241" y="41"/>
                  </a:lnTo>
                  <a:lnTo>
                    <a:pt x="238" y="37"/>
                  </a:lnTo>
                  <a:lnTo>
                    <a:pt x="227" y="30"/>
                  </a:lnTo>
                  <a:lnTo>
                    <a:pt x="219" y="24"/>
                  </a:lnTo>
                  <a:lnTo>
                    <a:pt x="211" y="19"/>
                  </a:lnTo>
                  <a:lnTo>
                    <a:pt x="200" y="14"/>
                  </a:lnTo>
                  <a:lnTo>
                    <a:pt x="187" y="8"/>
                  </a:lnTo>
                  <a:lnTo>
                    <a:pt x="174" y="4"/>
                  </a:lnTo>
                  <a:lnTo>
                    <a:pt x="159" y="1"/>
                  </a:lnTo>
                  <a:lnTo>
                    <a:pt x="143" y="0"/>
                  </a:lnTo>
                  <a:lnTo>
                    <a:pt x="125" y="0"/>
                  </a:lnTo>
                  <a:lnTo>
                    <a:pt x="106" y="1"/>
                  </a:lnTo>
                  <a:lnTo>
                    <a:pt x="87" y="5"/>
                  </a:lnTo>
                  <a:lnTo>
                    <a:pt x="76" y="8"/>
                  </a:lnTo>
                  <a:lnTo>
                    <a:pt x="65" y="11"/>
                  </a:lnTo>
                  <a:lnTo>
                    <a:pt x="54" y="16"/>
                  </a:lnTo>
                  <a:lnTo>
                    <a:pt x="42" y="21"/>
                  </a:lnTo>
                  <a:lnTo>
                    <a:pt x="34" y="27"/>
                  </a:lnTo>
                  <a:lnTo>
                    <a:pt x="24" y="34"/>
                  </a:lnTo>
                  <a:lnTo>
                    <a:pt x="14" y="41"/>
                  </a:lnTo>
                  <a:lnTo>
                    <a:pt x="3" y="47"/>
                  </a:lnTo>
                  <a:lnTo>
                    <a:pt x="11" y="46"/>
                  </a:lnTo>
                  <a:lnTo>
                    <a:pt x="30" y="46"/>
                  </a:lnTo>
                  <a:lnTo>
                    <a:pt x="25" y="49"/>
                  </a:lnTo>
                  <a:lnTo>
                    <a:pt x="22" y="54"/>
                  </a:lnTo>
                  <a:lnTo>
                    <a:pt x="17" y="59"/>
                  </a:lnTo>
                  <a:lnTo>
                    <a:pt x="15" y="64"/>
                  </a:lnTo>
                  <a:lnTo>
                    <a:pt x="13" y="72"/>
                  </a:lnTo>
                  <a:lnTo>
                    <a:pt x="12" y="81"/>
                  </a:lnTo>
                  <a:lnTo>
                    <a:pt x="12" y="89"/>
                  </a:lnTo>
                  <a:lnTo>
                    <a:pt x="13" y="100"/>
                  </a:lnTo>
                  <a:lnTo>
                    <a:pt x="12" y="109"/>
                  </a:lnTo>
                  <a:lnTo>
                    <a:pt x="11" y="118"/>
                  </a:lnTo>
                  <a:lnTo>
                    <a:pt x="10" y="118"/>
                  </a:lnTo>
                  <a:lnTo>
                    <a:pt x="10" y="117"/>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54" name="Freeform 116">
              <a:extLst>
                <a:ext uri="{FF2B5EF4-FFF2-40B4-BE49-F238E27FC236}">
                  <a16:creationId xmlns:a16="http://schemas.microsoft.com/office/drawing/2014/main" id="{346A0919-E5C5-E9BF-D8C3-497EAF5EC8DB}"/>
                </a:ext>
              </a:extLst>
            </p:cNvPr>
            <p:cNvSpPr/>
            <p:nvPr/>
          </p:nvSpPr>
          <p:spPr bwMode="auto">
            <a:xfrm>
              <a:off x="3932238" y="1974850"/>
              <a:ext cx="119063" cy="90488"/>
            </a:xfrm>
            <a:custGeom>
              <a:avLst/>
              <a:gdLst>
                <a:gd name="T0" fmla="*/ 106 w 304"/>
                <a:gd name="T1" fmla="*/ 0 h 225"/>
                <a:gd name="T2" fmla="*/ 106 w 304"/>
                <a:gd name="T3" fmla="*/ 135 h 225"/>
                <a:gd name="T4" fmla="*/ 0 w 304"/>
                <a:gd name="T5" fmla="*/ 135 h 225"/>
                <a:gd name="T6" fmla="*/ 0 w 304"/>
                <a:gd name="T7" fmla="*/ 225 h 225"/>
                <a:gd name="T8" fmla="*/ 304 w 304"/>
                <a:gd name="T9" fmla="*/ 225 h 225"/>
                <a:gd name="T10" fmla="*/ 304 w 304"/>
                <a:gd name="T11" fmla="*/ 135 h 225"/>
                <a:gd name="T12" fmla="*/ 198 w 304"/>
                <a:gd name="T13" fmla="*/ 135 h 225"/>
                <a:gd name="T14" fmla="*/ 198 w 304"/>
                <a:gd name="T15" fmla="*/ 0 h 225"/>
                <a:gd name="T16" fmla="*/ 106 w 304"/>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225">
                  <a:moveTo>
                    <a:pt x="106" y="0"/>
                  </a:moveTo>
                  <a:lnTo>
                    <a:pt x="106" y="135"/>
                  </a:lnTo>
                  <a:lnTo>
                    <a:pt x="0" y="135"/>
                  </a:lnTo>
                  <a:lnTo>
                    <a:pt x="0" y="225"/>
                  </a:lnTo>
                  <a:lnTo>
                    <a:pt x="304" y="225"/>
                  </a:lnTo>
                  <a:lnTo>
                    <a:pt x="304" y="135"/>
                  </a:lnTo>
                  <a:lnTo>
                    <a:pt x="198" y="135"/>
                  </a:lnTo>
                  <a:lnTo>
                    <a:pt x="198" y="0"/>
                  </a:lnTo>
                  <a:lnTo>
                    <a:pt x="106" y="0"/>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grpSp>
      <p:sp>
        <p:nvSpPr>
          <p:cNvPr id="55" name="Freeform 65">
            <a:extLst>
              <a:ext uri="{FF2B5EF4-FFF2-40B4-BE49-F238E27FC236}">
                <a16:creationId xmlns:a16="http://schemas.microsoft.com/office/drawing/2014/main" id="{B38FBE95-9663-520D-50C7-35E9A19B33B4}"/>
              </a:ext>
            </a:extLst>
          </p:cNvPr>
          <p:cNvSpPr>
            <a:spLocks noEditPoints="1"/>
          </p:cNvSpPr>
          <p:nvPr/>
        </p:nvSpPr>
        <p:spPr bwMode="auto">
          <a:xfrm>
            <a:off x="6231056" y="4848876"/>
            <a:ext cx="303277" cy="274535"/>
          </a:xfrm>
          <a:custGeom>
            <a:avLst/>
            <a:gdLst>
              <a:gd name="T0" fmla="*/ 1100 w 1160"/>
              <a:gd name="T1" fmla="*/ 927 h 1011"/>
              <a:gd name="T2" fmla="*/ 1021 w 1160"/>
              <a:gd name="T3" fmla="*/ 865 h 1011"/>
              <a:gd name="T4" fmla="*/ 985 w 1160"/>
              <a:gd name="T5" fmla="*/ 721 h 1011"/>
              <a:gd name="T6" fmla="*/ 809 w 1160"/>
              <a:gd name="T7" fmla="*/ 620 h 1011"/>
              <a:gd name="T8" fmla="*/ 754 w 1160"/>
              <a:gd name="T9" fmla="*/ 555 h 1011"/>
              <a:gd name="T10" fmla="*/ 801 w 1160"/>
              <a:gd name="T11" fmla="*/ 459 h 1011"/>
              <a:gd name="T12" fmla="*/ 841 w 1160"/>
              <a:gd name="T13" fmla="*/ 375 h 1011"/>
              <a:gd name="T14" fmla="*/ 850 w 1160"/>
              <a:gd name="T15" fmla="*/ 299 h 1011"/>
              <a:gd name="T16" fmla="*/ 814 w 1160"/>
              <a:gd name="T17" fmla="*/ 210 h 1011"/>
              <a:gd name="T18" fmla="*/ 806 w 1160"/>
              <a:gd name="T19" fmla="*/ 98 h 1011"/>
              <a:gd name="T20" fmla="*/ 965 w 1160"/>
              <a:gd name="T21" fmla="*/ 134 h 1011"/>
              <a:gd name="T22" fmla="*/ 1040 w 1160"/>
              <a:gd name="T23" fmla="*/ 304 h 1011"/>
              <a:gd name="T24" fmla="*/ 1092 w 1160"/>
              <a:gd name="T25" fmla="*/ 447 h 1011"/>
              <a:gd name="T26" fmla="*/ 1102 w 1160"/>
              <a:gd name="T27" fmla="*/ 509 h 1011"/>
              <a:gd name="T28" fmla="*/ 959 w 1160"/>
              <a:gd name="T29" fmla="*/ 564 h 1011"/>
              <a:gd name="T30" fmla="*/ 970 w 1160"/>
              <a:gd name="T31" fmla="*/ 642 h 1011"/>
              <a:gd name="T32" fmla="*/ 1136 w 1160"/>
              <a:gd name="T33" fmla="*/ 732 h 1011"/>
              <a:gd name="T34" fmla="*/ 198 w 1160"/>
              <a:gd name="T35" fmla="*/ 714 h 1011"/>
              <a:gd name="T36" fmla="*/ 387 w 1160"/>
              <a:gd name="T37" fmla="*/ 611 h 1011"/>
              <a:gd name="T38" fmla="*/ 421 w 1160"/>
              <a:gd name="T39" fmla="*/ 548 h 1011"/>
              <a:gd name="T40" fmla="*/ 372 w 1160"/>
              <a:gd name="T41" fmla="*/ 456 h 1011"/>
              <a:gd name="T42" fmla="*/ 333 w 1160"/>
              <a:gd name="T43" fmla="*/ 364 h 1011"/>
              <a:gd name="T44" fmla="*/ 331 w 1160"/>
              <a:gd name="T45" fmla="*/ 291 h 1011"/>
              <a:gd name="T46" fmla="*/ 364 w 1160"/>
              <a:gd name="T47" fmla="*/ 193 h 1011"/>
              <a:gd name="T48" fmla="*/ 366 w 1160"/>
              <a:gd name="T49" fmla="*/ 80 h 1011"/>
              <a:gd name="T50" fmla="*/ 276 w 1160"/>
              <a:gd name="T51" fmla="*/ 91 h 1011"/>
              <a:gd name="T52" fmla="*/ 179 w 1160"/>
              <a:gd name="T53" fmla="*/ 207 h 1011"/>
              <a:gd name="T54" fmla="*/ 177 w 1160"/>
              <a:gd name="T55" fmla="*/ 327 h 1011"/>
              <a:gd name="T56" fmla="*/ 152 w 1160"/>
              <a:gd name="T57" fmla="*/ 326 h 1011"/>
              <a:gd name="T58" fmla="*/ 157 w 1160"/>
              <a:gd name="T59" fmla="*/ 399 h 1011"/>
              <a:gd name="T60" fmla="*/ 190 w 1160"/>
              <a:gd name="T61" fmla="*/ 443 h 1011"/>
              <a:gd name="T62" fmla="*/ 222 w 1160"/>
              <a:gd name="T63" fmla="*/ 526 h 1011"/>
              <a:gd name="T64" fmla="*/ 193 w 1160"/>
              <a:gd name="T65" fmla="*/ 608 h 1011"/>
              <a:gd name="T66" fmla="*/ 20 w 1160"/>
              <a:gd name="T67" fmla="*/ 706 h 1011"/>
              <a:gd name="T68" fmla="*/ 1 w 1160"/>
              <a:gd name="T69" fmla="*/ 832 h 1011"/>
              <a:gd name="T70" fmla="*/ 39 w 1160"/>
              <a:gd name="T71" fmla="*/ 897 h 1011"/>
              <a:gd name="T72" fmla="*/ 154 w 1160"/>
              <a:gd name="T73" fmla="*/ 893 h 1011"/>
              <a:gd name="T74" fmla="*/ 174 w 1160"/>
              <a:gd name="T75" fmla="*/ 751 h 1011"/>
              <a:gd name="T76" fmla="*/ 881 w 1160"/>
              <a:gd name="T77" fmla="*/ 685 h 1011"/>
              <a:gd name="T78" fmla="*/ 733 w 1160"/>
              <a:gd name="T79" fmla="*/ 610 h 1011"/>
              <a:gd name="T80" fmla="*/ 743 w 1160"/>
              <a:gd name="T81" fmla="*/ 502 h 1011"/>
              <a:gd name="T82" fmla="*/ 772 w 1160"/>
              <a:gd name="T83" fmla="*/ 437 h 1011"/>
              <a:gd name="T84" fmla="*/ 810 w 1160"/>
              <a:gd name="T85" fmla="*/ 367 h 1011"/>
              <a:gd name="T86" fmla="*/ 815 w 1160"/>
              <a:gd name="T87" fmla="*/ 299 h 1011"/>
              <a:gd name="T88" fmla="*/ 782 w 1160"/>
              <a:gd name="T89" fmla="*/ 297 h 1011"/>
              <a:gd name="T90" fmla="*/ 782 w 1160"/>
              <a:gd name="T91" fmla="*/ 174 h 1011"/>
              <a:gd name="T92" fmla="*/ 681 w 1160"/>
              <a:gd name="T93" fmla="*/ 24 h 1011"/>
              <a:gd name="T94" fmla="*/ 568 w 1160"/>
              <a:gd name="T95" fmla="*/ 1 h 1011"/>
              <a:gd name="T96" fmla="*/ 418 w 1160"/>
              <a:gd name="T97" fmla="*/ 101 h 1011"/>
              <a:gd name="T98" fmla="*/ 403 w 1160"/>
              <a:gd name="T99" fmla="*/ 292 h 1011"/>
              <a:gd name="T100" fmla="*/ 376 w 1160"/>
              <a:gd name="T101" fmla="*/ 291 h 1011"/>
              <a:gd name="T102" fmla="*/ 356 w 1160"/>
              <a:gd name="T103" fmla="*/ 333 h 1011"/>
              <a:gd name="T104" fmla="*/ 386 w 1160"/>
              <a:gd name="T105" fmla="*/ 424 h 1011"/>
              <a:gd name="T106" fmla="*/ 414 w 1160"/>
              <a:gd name="T107" fmla="*/ 437 h 1011"/>
              <a:gd name="T108" fmla="*/ 455 w 1160"/>
              <a:gd name="T109" fmla="*/ 566 h 1011"/>
              <a:gd name="T110" fmla="*/ 394 w 1160"/>
              <a:gd name="T111" fmla="*/ 642 h 1011"/>
              <a:gd name="T112" fmla="*/ 214 w 1160"/>
              <a:gd name="T113" fmla="*/ 742 h 1011"/>
              <a:gd name="T114" fmla="*/ 185 w 1160"/>
              <a:gd name="T115" fmla="*/ 887 h 1011"/>
              <a:gd name="T116" fmla="*/ 242 w 1160"/>
              <a:gd name="T117" fmla="*/ 984 h 1011"/>
              <a:gd name="T118" fmla="*/ 655 w 1160"/>
              <a:gd name="T119" fmla="*/ 1011 h 1011"/>
              <a:gd name="T120" fmla="*/ 957 w 1160"/>
              <a:gd name="T121" fmla="*/ 973 h 1011"/>
              <a:gd name="T122" fmla="*/ 989 w 1160"/>
              <a:gd name="T123" fmla="*/ 852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0" h="1011">
                <a:moveTo>
                  <a:pt x="1151" y="892"/>
                </a:moveTo>
                <a:lnTo>
                  <a:pt x="1147" y="898"/>
                </a:lnTo>
                <a:lnTo>
                  <a:pt x="1142" y="904"/>
                </a:lnTo>
                <a:lnTo>
                  <a:pt x="1140" y="907"/>
                </a:lnTo>
                <a:lnTo>
                  <a:pt x="1136" y="911"/>
                </a:lnTo>
                <a:lnTo>
                  <a:pt x="1131" y="914"/>
                </a:lnTo>
                <a:lnTo>
                  <a:pt x="1125" y="917"/>
                </a:lnTo>
                <a:lnTo>
                  <a:pt x="1119" y="920"/>
                </a:lnTo>
                <a:lnTo>
                  <a:pt x="1110" y="923"/>
                </a:lnTo>
                <a:lnTo>
                  <a:pt x="1100" y="927"/>
                </a:lnTo>
                <a:lnTo>
                  <a:pt x="1088" y="929"/>
                </a:lnTo>
                <a:lnTo>
                  <a:pt x="1073" y="932"/>
                </a:lnTo>
                <a:lnTo>
                  <a:pt x="1056" y="934"/>
                </a:lnTo>
                <a:lnTo>
                  <a:pt x="1037" y="936"/>
                </a:lnTo>
                <a:lnTo>
                  <a:pt x="1015" y="938"/>
                </a:lnTo>
                <a:lnTo>
                  <a:pt x="1018" y="925"/>
                </a:lnTo>
                <a:lnTo>
                  <a:pt x="1019" y="912"/>
                </a:lnTo>
                <a:lnTo>
                  <a:pt x="1020" y="897"/>
                </a:lnTo>
                <a:lnTo>
                  <a:pt x="1021" y="881"/>
                </a:lnTo>
                <a:lnTo>
                  <a:pt x="1021" y="865"/>
                </a:lnTo>
                <a:lnTo>
                  <a:pt x="1020" y="849"/>
                </a:lnTo>
                <a:lnTo>
                  <a:pt x="1018" y="832"/>
                </a:lnTo>
                <a:lnTo>
                  <a:pt x="1016" y="815"/>
                </a:lnTo>
                <a:lnTo>
                  <a:pt x="1014" y="799"/>
                </a:lnTo>
                <a:lnTo>
                  <a:pt x="1011" y="784"/>
                </a:lnTo>
                <a:lnTo>
                  <a:pt x="1006" y="769"/>
                </a:lnTo>
                <a:lnTo>
                  <a:pt x="1002" y="755"/>
                </a:lnTo>
                <a:lnTo>
                  <a:pt x="997" y="742"/>
                </a:lnTo>
                <a:lnTo>
                  <a:pt x="991" y="731"/>
                </a:lnTo>
                <a:lnTo>
                  <a:pt x="985" y="721"/>
                </a:lnTo>
                <a:lnTo>
                  <a:pt x="979" y="714"/>
                </a:lnTo>
                <a:lnTo>
                  <a:pt x="967" y="703"/>
                </a:lnTo>
                <a:lnTo>
                  <a:pt x="953" y="691"/>
                </a:lnTo>
                <a:lnTo>
                  <a:pt x="937" y="680"/>
                </a:lnTo>
                <a:lnTo>
                  <a:pt x="918" y="669"/>
                </a:lnTo>
                <a:lnTo>
                  <a:pt x="897" y="658"/>
                </a:lnTo>
                <a:lnTo>
                  <a:pt x="874" y="648"/>
                </a:lnTo>
                <a:lnTo>
                  <a:pt x="851" y="637"/>
                </a:lnTo>
                <a:lnTo>
                  <a:pt x="827" y="628"/>
                </a:lnTo>
                <a:lnTo>
                  <a:pt x="809" y="620"/>
                </a:lnTo>
                <a:lnTo>
                  <a:pt x="790" y="612"/>
                </a:lnTo>
                <a:lnTo>
                  <a:pt x="772" y="603"/>
                </a:lnTo>
                <a:lnTo>
                  <a:pt x="762" y="597"/>
                </a:lnTo>
                <a:lnTo>
                  <a:pt x="759" y="593"/>
                </a:lnTo>
                <a:lnTo>
                  <a:pt x="755" y="584"/>
                </a:lnTo>
                <a:lnTo>
                  <a:pt x="754" y="579"/>
                </a:lnTo>
                <a:lnTo>
                  <a:pt x="753" y="573"/>
                </a:lnTo>
                <a:lnTo>
                  <a:pt x="753" y="566"/>
                </a:lnTo>
                <a:lnTo>
                  <a:pt x="753" y="560"/>
                </a:lnTo>
                <a:lnTo>
                  <a:pt x="754" y="555"/>
                </a:lnTo>
                <a:lnTo>
                  <a:pt x="756" y="549"/>
                </a:lnTo>
                <a:lnTo>
                  <a:pt x="765" y="531"/>
                </a:lnTo>
                <a:lnTo>
                  <a:pt x="772" y="511"/>
                </a:lnTo>
                <a:lnTo>
                  <a:pt x="779" y="490"/>
                </a:lnTo>
                <a:lnTo>
                  <a:pt x="784" y="467"/>
                </a:lnTo>
                <a:lnTo>
                  <a:pt x="785" y="467"/>
                </a:lnTo>
                <a:lnTo>
                  <a:pt x="786" y="466"/>
                </a:lnTo>
                <a:lnTo>
                  <a:pt x="791" y="465"/>
                </a:lnTo>
                <a:lnTo>
                  <a:pt x="797" y="463"/>
                </a:lnTo>
                <a:lnTo>
                  <a:pt x="801" y="459"/>
                </a:lnTo>
                <a:lnTo>
                  <a:pt x="805" y="456"/>
                </a:lnTo>
                <a:lnTo>
                  <a:pt x="813" y="449"/>
                </a:lnTo>
                <a:lnTo>
                  <a:pt x="818" y="440"/>
                </a:lnTo>
                <a:lnTo>
                  <a:pt x="822" y="433"/>
                </a:lnTo>
                <a:lnTo>
                  <a:pt x="825" y="424"/>
                </a:lnTo>
                <a:lnTo>
                  <a:pt x="827" y="418"/>
                </a:lnTo>
                <a:lnTo>
                  <a:pt x="828" y="414"/>
                </a:lnTo>
                <a:lnTo>
                  <a:pt x="832" y="405"/>
                </a:lnTo>
                <a:lnTo>
                  <a:pt x="836" y="390"/>
                </a:lnTo>
                <a:lnTo>
                  <a:pt x="841" y="375"/>
                </a:lnTo>
                <a:lnTo>
                  <a:pt x="844" y="364"/>
                </a:lnTo>
                <a:lnTo>
                  <a:pt x="844" y="363"/>
                </a:lnTo>
                <a:lnTo>
                  <a:pt x="845" y="361"/>
                </a:lnTo>
                <a:lnTo>
                  <a:pt x="847" y="352"/>
                </a:lnTo>
                <a:lnTo>
                  <a:pt x="851" y="340"/>
                </a:lnTo>
                <a:lnTo>
                  <a:pt x="852" y="333"/>
                </a:lnTo>
                <a:lnTo>
                  <a:pt x="852" y="326"/>
                </a:lnTo>
                <a:lnTo>
                  <a:pt x="852" y="318"/>
                </a:lnTo>
                <a:lnTo>
                  <a:pt x="852" y="310"/>
                </a:lnTo>
                <a:lnTo>
                  <a:pt x="850" y="299"/>
                </a:lnTo>
                <a:lnTo>
                  <a:pt x="846" y="291"/>
                </a:lnTo>
                <a:lnTo>
                  <a:pt x="841" y="282"/>
                </a:lnTo>
                <a:lnTo>
                  <a:pt x="836" y="276"/>
                </a:lnTo>
                <a:lnTo>
                  <a:pt x="829" y="271"/>
                </a:lnTo>
                <a:lnTo>
                  <a:pt x="823" y="267"/>
                </a:lnTo>
                <a:lnTo>
                  <a:pt x="816" y="263"/>
                </a:lnTo>
                <a:lnTo>
                  <a:pt x="809" y="261"/>
                </a:lnTo>
                <a:lnTo>
                  <a:pt x="811" y="244"/>
                </a:lnTo>
                <a:lnTo>
                  <a:pt x="813" y="227"/>
                </a:lnTo>
                <a:lnTo>
                  <a:pt x="814" y="210"/>
                </a:lnTo>
                <a:lnTo>
                  <a:pt x="814" y="193"/>
                </a:lnTo>
                <a:lnTo>
                  <a:pt x="814" y="182"/>
                </a:lnTo>
                <a:lnTo>
                  <a:pt x="813" y="170"/>
                </a:lnTo>
                <a:lnTo>
                  <a:pt x="810" y="157"/>
                </a:lnTo>
                <a:lnTo>
                  <a:pt x="808" y="146"/>
                </a:lnTo>
                <a:lnTo>
                  <a:pt x="805" y="134"/>
                </a:lnTo>
                <a:lnTo>
                  <a:pt x="802" y="123"/>
                </a:lnTo>
                <a:lnTo>
                  <a:pt x="798" y="112"/>
                </a:lnTo>
                <a:lnTo>
                  <a:pt x="793" y="101"/>
                </a:lnTo>
                <a:lnTo>
                  <a:pt x="806" y="98"/>
                </a:lnTo>
                <a:lnTo>
                  <a:pt x="819" y="95"/>
                </a:lnTo>
                <a:lnTo>
                  <a:pt x="833" y="94"/>
                </a:lnTo>
                <a:lnTo>
                  <a:pt x="846" y="93"/>
                </a:lnTo>
                <a:lnTo>
                  <a:pt x="867" y="94"/>
                </a:lnTo>
                <a:lnTo>
                  <a:pt x="885" y="97"/>
                </a:lnTo>
                <a:lnTo>
                  <a:pt x="903" y="101"/>
                </a:lnTo>
                <a:lnTo>
                  <a:pt x="919" y="108"/>
                </a:lnTo>
                <a:lnTo>
                  <a:pt x="936" y="115"/>
                </a:lnTo>
                <a:lnTo>
                  <a:pt x="951" y="123"/>
                </a:lnTo>
                <a:lnTo>
                  <a:pt x="965" y="134"/>
                </a:lnTo>
                <a:lnTo>
                  <a:pt x="979" y="146"/>
                </a:lnTo>
                <a:lnTo>
                  <a:pt x="990" y="158"/>
                </a:lnTo>
                <a:lnTo>
                  <a:pt x="1001" y="172"/>
                </a:lnTo>
                <a:lnTo>
                  <a:pt x="1011" y="187"/>
                </a:lnTo>
                <a:lnTo>
                  <a:pt x="1019" y="203"/>
                </a:lnTo>
                <a:lnTo>
                  <a:pt x="1025" y="219"/>
                </a:lnTo>
                <a:lnTo>
                  <a:pt x="1031" y="236"/>
                </a:lnTo>
                <a:lnTo>
                  <a:pt x="1035" y="254"/>
                </a:lnTo>
                <a:lnTo>
                  <a:pt x="1038" y="272"/>
                </a:lnTo>
                <a:lnTo>
                  <a:pt x="1040" y="304"/>
                </a:lnTo>
                <a:lnTo>
                  <a:pt x="1043" y="334"/>
                </a:lnTo>
                <a:lnTo>
                  <a:pt x="1046" y="349"/>
                </a:lnTo>
                <a:lnTo>
                  <a:pt x="1049" y="364"/>
                </a:lnTo>
                <a:lnTo>
                  <a:pt x="1052" y="378"/>
                </a:lnTo>
                <a:lnTo>
                  <a:pt x="1056" y="392"/>
                </a:lnTo>
                <a:lnTo>
                  <a:pt x="1061" y="404"/>
                </a:lnTo>
                <a:lnTo>
                  <a:pt x="1067" y="417"/>
                </a:lnTo>
                <a:lnTo>
                  <a:pt x="1074" y="428"/>
                </a:lnTo>
                <a:lnTo>
                  <a:pt x="1083" y="438"/>
                </a:lnTo>
                <a:lnTo>
                  <a:pt x="1092" y="447"/>
                </a:lnTo>
                <a:lnTo>
                  <a:pt x="1104" y="455"/>
                </a:lnTo>
                <a:lnTo>
                  <a:pt x="1116" y="461"/>
                </a:lnTo>
                <a:lnTo>
                  <a:pt x="1131" y="467"/>
                </a:lnTo>
                <a:lnTo>
                  <a:pt x="1130" y="472"/>
                </a:lnTo>
                <a:lnTo>
                  <a:pt x="1128" y="478"/>
                </a:lnTo>
                <a:lnTo>
                  <a:pt x="1126" y="484"/>
                </a:lnTo>
                <a:lnTo>
                  <a:pt x="1122" y="490"/>
                </a:lnTo>
                <a:lnTo>
                  <a:pt x="1116" y="496"/>
                </a:lnTo>
                <a:lnTo>
                  <a:pt x="1110" y="503"/>
                </a:lnTo>
                <a:lnTo>
                  <a:pt x="1102" y="509"/>
                </a:lnTo>
                <a:lnTo>
                  <a:pt x="1093" y="515"/>
                </a:lnTo>
                <a:lnTo>
                  <a:pt x="1083" y="521"/>
                </a:lnTo>
                <a:lnTo>
                  <a:pt x="1070" y="527"/>
                </a:lnTo>
                <a:lnTo>
                  <a:pt x="1056" y="532"/>
                </a:lnTo>
                <a:lnTo>
                  <a:pt x="1041" y="539"/>
                </a:lnTo>
                <a:lnTo>
                  <a:pt x="1024" y="543"/>
                </a:lnTo>
                <a:lnTo>
                  <a:pt x="1005" y="548"/>
                </a:lnTo>
                <a:lnTo>
                  <a:pt x="985" y="551"/>
                </a:lnTo>
                <a:lnTo>
                  <a:pt x="963" y="556"/>
                </a:lnTo>
                <a:lnTo>
                  <a:pt x="959" y="564"/>
                </a:lnTo>
                <a:lnTo>
                  <a:pt x="955" y="573"/>
                </a:lnTo>
                <a:lnTo>
                  <a:pt x="952" y="580"/>
                </a:lnTo>
                <a:lnTo>
                  <a:pt x="951" y="588"/>
                </a:lnTo>
                <a:lnTo>
                  <a:pt x="950" y="596"/>
                </a:lnTo>
                <a:lnTo>
                  <a:pt x="951" y="604"/>
                </a:lnTo>
                <a:lnTo>
                  <a:pt x="952" y="613"/>
                </a:lnTo>
                <a:lnTo>
                  <a:pt x="954" y="619"/>
                </a:lnTo>
                <a:lnTo>
                  <a:pt x="960" y="630"/>
                </a:lnTo>
                <a:lnTo>
                  <a:pt x="964" y="636"/>
                </a:lnTo>
                <a:lnTo>
                  <a:pt x="970" y="642"/>
                </a:lnTo>
                <a:lnTo>
                  <a:pt x="982" y="648"/>
                </a:lnTo>
                <a:lnTo>
                  <a:pt x="997" y="655"/>
                </a:lnTo>
                <a:lnTo>
                  <a:pt x="1015" y="663"/>
                </a:lnTo>
                <a:lnTo>
                  <a:pt x="1055" y="680"/>
                </a:lnTo>
                <a:lnTo>
                  <a:pt x="1092" y="698"/>
                </a:lnTo>
                <a:lnTo>
                  <a:pt x="1105" y="705"/>
                </a:lnTo>
                <a:lnTo>
                  <a:pt x="1116" y="713"/>
                </a:lnTo>
                <a:lnTo>
                  <a:pt x="1126" y="721"/>
                </a:lnTo>
                <a:lnTo>
                  <a:pt x="1132" y="727"/>
                </a:lnTo>
                <a:lnTo>
                  <a:pt x="1136" y="732"/>
                </a:lnTo>
                <a:lnTo>
                  <a:pt x="1138" y="736"/>
                </a:lnTo>
                <a:lnTo>
                  <a:pt x="1146" y="761"/>
                </a:lnTo>
                <a:lnTo>
                  <a:pt x="1152" y="786"/>
                </a:lnTo>
                <a:lnTo>
                  <a:pt x="1157" y="809"/>
                </a:lnTo>
                <a:lnTo>
                  <a:pt x="1159" y="830"/>
                </a:lnTo>
                <a:lnTo>
                  <a:pt x="1160" y="849"/>
                </a:lnTo>
                <a:lnTo>
                  <a:pt x="1158" y="866"/>
                </a:lnTo>
                <a:lnTo>
                  <a:pt x="1156" y="880"/>
                </a:lnTo>
                <a:lnTo>
                  <a:pt x="1151" y="892"/>
                </a:lnTo>
                <a:close/>
                <a:moveTo>
                  <a:pt x="198" y="714"/>
                </a:moveTo>
                <a:lnTo>
                  <a:pt x="210" y="702"/>
                </a:lnTo>
                <a:lnTo>
                  <a:pt x="224" y="691"/>
                </a:lnTo>
                <a:lnTo>
                  <a:pt x="240" y="680"/>
                </a:lnTo>
                <a:lnTo>
                  <a:pt x="259" y="669"/>
                </a:lnTo>
                <a:lnTo>
                  <a:pt x="280" y="658"/>
                </a:lnTo>
                <a:lnTo>
                  <a:pt x="303" y="648"/>
                </a:lnTo>
                <a:lnTo>
                  <a:pt x="326" y="637"/>
                </a:lnTo>
                <a:lnTo>
                  <a:pt x="350" y="628"/>
                </a:lnTo>
                <a:lnTo>
                  <a:pt x="367" y="620"/>
                </a:lnTo>
                <a:lnTo>
                  <a:pt x="387" y="611"/>
                </a:lnTo>
                <a:lnTo>
                  <a:pt x="405" y="603"/>
                </a:lnTo>
                <a:lnTo>
                  <a:pt x="415" y="597"/>
                </a:lnTo>
                <a:lnTo>
                  <a:pt x="418" y="593"/>
                </a:lnTo>
                <a:lnTo>
                  <a:pt x="421" y="584"/>
                </a:lnTo>
                <a:lnTo>
                  <a:pt x="423" y="579"/>
                </a:lnTo>
                <a:lnTo>
                  <a:pt x="424" y="573"/>
                </a:lnTo>
                <a:lnTo>
                  <a:pt x="424" y="566"/>
                </a:lnTo>
                <a:lnTo>
                  <a:pt x="424" y="560"/>
                </a:lnTo>
                <a:lnTo>
                  <a:pt x="422" y="554"/>
                </a:lnTo>
                <a:lnTo>
                  <a:pt x="421" y="548"/>
                </a:lnTo>
                <a:lnTo>
                  <a:pt x="412" y="530"/>
                </a:lnTo>
                <a:lnTo>
                  <a:pt x="405" y="511"/>
                </a:lnTo>
                <a:lnTo>
                  <a:pt x="398" y="490"/>
                </a:lnTo>
                <a:lnTo>
                  <a:pt x="392" y="467"/>
                </a:lnTo>
                <a:lnTo>
                  <a:pt x="392" y="467"/>
                </a:lnTo>
                <a:lnTo>
                  <a:pt x="391" y="466"/>
                </a:lnTo>
                <a:lnTo>
                  <a:pt x="386" y="465"/>
                </a:lnTo>
                <a:lnTo>
                  <a:pt x="380" y="463"/>
                </a:lnTo>
                <a:lnTo>
                  <a:pt x="376" y="459"/>
                </a:lnTo>
                <a:lnTo>
                  <a:pt x="372" y="456"/>
                </a:lnTo>
                <a:lnTo>
                  <a:pt x="365" y="449"/>
                </a:lnTo>
                <a:lnTo>
                  <a:pt x="359" y="440"/>
                </a:lnTo>
                <a:lnTo>
                  <a:pt x="354" y="433"/>
                </a:lnTo>
                <a:lnTo>
                  <a:pt x="351" y="424"/>
                </a:lnTo>
                <a:lnTo>
                  <a:pt x="349" y="418"/>
                </a:lnTo>
                <a:lnTo>
                  <a:pt x="348" y="414"/>
                </a:lnTo>
                <a:lnTo>
                  <a:pt x="346" y="406"/>
                </a:lnTo>
                <a:lnTo>
                  <a:pt x="341" y="392"/>
                </a:lnTo>
                <a:lnTo>
                  <a:pt x="336" y="376"/>
                </a:lnTo>
                <a:lnTo>
                  <a:pt x="333" y="364"/>
                </a:lnTo>
                <a:lnTo>
                  <a:pt x="333" y="363"/>
                </a:lnTo>
                <a:lnTo>
                  <a:pt x="332" y="362"/>
                </a:lnTo>
                <a:lnTo>
                  <a:pt x="329" y="352"/>
                </a:lnTo>
                <a:lnTo>
                  <a:pt x="326" y="341"/>
                </a:lnTo>
                <a:lnTo>
                  <a:pt x="325" y="333"/>
                </a:lnTo>
                <a:lnTo>
                  <a:pt x="324" y="326"/>
                </a:lnTo>
                <a:lnTo>
                  <a:pt x="324" y="318"/>
                </a:lnTo>
                <a:lnTo>
                  <a:pt x="325" y="310"/>
                </a:lnTo>
                <a:lnTo>
                  <a:pt x="328" y="299"/>
                </a:lnTo>
                <a:lnTo>
                  <a:pt x="331" y="291"/>
                </a:lnTo>
                <a:lnTo>
                  <a:pt x="336" y="282"/>
                </a:lnTo>
                <a:lnTo>
                  <a:pt x="341" y="276"/>
                </a:lnTo>
                <a:lnTo>
                  <a:pt x="348" y="271"/>
                </a:lnTo>
                <a:lnTo>
                  <a:pt x="354" y="267"/>
                </a:lnTo>
                <a:lnTo>
                  <a:pt x="360" y="263"/>
                </a:lnTo>
                <a:lnTo>
                  <a:pt x="368" y="261"/>
                </a:lnTo>
                <a:lnTo>
                  <a:pt x="366" y="244"/>
                </a:lnTo>
                <a:lnTo>
                  <a:pt x="365" y="227"/>
                </a:lnTo>
                <a:lnTo>
                  <a:pt x="364" y="210"/>
                </a:lnTo>
                <a:lnTo>
                  <a:pt x="364" y="193"/>
                </a:lnTo>
                <a:lnTo>
                  <a:pt x="364" y="180"/>
                </a:lnTo>
                <a:lnTo>
                  <a:pt x="365" y="165"/>
                </a:lnTo>
                <a:lnTo>
                  <a:pt x="367" y="151"/>
                </a:lnTo>
                <a:lnTo>
                  <a:pt x="370" y="137"/>
                </a:lnTo>
                <a:lnTo>
                  <a:pt x="374" y="125"/>
                </a:lnTo>
                <a:lnTo>
                  <a:pt x="379" y="111"/>
                </a:lnTo>
                <a:lnTo>
                  <a:pt x="385" y="99"/>
                </a:lnTo>
                <a:lnTo>
                  <a:pt x="391" y="86"/>
                </a:lnTo>
                <a:lnTo>
                  <a:pt x="378" y="83"/>
                </a:lnTo>
                <a:lnTo>
                  <a:pt x="366" y="80"/>
                </a:lnTo>
                <a:lnTo>
                  <a:pt x="353" y="79"/>
                </a:lnTo>
                <a:lnTo>
                  <a:pt x="339" y="78"/>
                </a:lnTo>
                <a:lnTo>
                  <a:pt x="339" y="78"/>
                </a:lnTo>
                <a:lnTo>
                  <a:pt x="339" y="78"/>
                </a:lnTo>
                <a:lnTo>
                  <a:pt x="338" y="78"/>
                </a:lnTo>
                <a:lnTo>
                  <a:pt x="338" y="78"/>
                </a:lnTo>
                <a:lnTo>
                  <a:pt x="322" y="79"/>
                </a:lnTo>
                <a:lnTo>
                  <a:pt x="305" y="81"/>
                </a:lnTo>
                <a:lnTo>
                  <a:pt x="290" y="85"/>
                </a:lnTo>
                <a:lnTo>
                  <a:pt x="276" y="91"/>
                </a:lnTo>
                <a:lnTo>
                  <a:pt x="261" y="98"/>
                </a:lnTo>
                <a:lnTo>
                  <a:pt x="248" y="105"/>
                </a:lnTo>
                <a:lnTo>
                  <a:pt x="235" y="115"/>
                </a:lnTo>
                <a:lnTo>
                  <a:pt x="224" y="126"/>
                </a:lnTo>
                <a:lnTo>
                  <a:pt x="213" y="137"/>
                </a:lnTo>
                <a:lnTo>
                  <a:pt x="204" y="150"/>
                </a:lnTo>
                <a:lnTo>
                  <a:pt x="196" y="163"/>
                </a:lnTo>
                <a:lnTo>
                  <a:pt x="189" y="178"/>
                </a:lnTo>
                <a:lnTo>
                  <a:pt x="183" y="192"/>
                </a:lnTo>
                <a:lnTo>
                  <a:pt x="179" y="207"/>
                </a:lnTo>
                <a:lnTo>
                  <a:pt x="177" y="223"/>
                </a:lnTo>
                <a:lnTo>
                  <a:pt x="176" y="240"/>
                </a:lnTo>
                <a:lnTo>
                  <a:pt x="177" y="260"/>
                </a:lnTo>
                <a:lnTo>
                  <a:pt x="178" y="279"/>
                </a:lnTo>
                <a:lnTo>
                  <a:pt x="180" y="299"/>
                </a:lnTo>
                <a:lnTo>
                  <a:pt x="183" y="319"/>
                </a:lnTo>
                <a:lnTo>
                  <a:pt x="183" y="323"/>
                </a:lnTo>
                <a:lnTo>
                  <a:pt x="182" y="325"/>
                </a:lnTo>
                <a:lnTo>
                  <a:pt x="179" y="326"/>
                </a:lnTo>
                <a:lnTo>
                  <a:pt x="177" y="327"/>
                </a:lnTo>
                <a:lnTo>
                  <a:pt x="177" y="326"/>
                </a:lnTo>
                <a:lnTo>
                  <a:pt x="176" y="326"/>
                </a:lnTo>
                <a:lnTo>
                  <a:pt x="172" y="323"/>
                </a:lnTo>
                <a:lnTo>
                  <a:pt x="168" y="322"/>
                </a:lnTo>
                <a:lnTo>
                  <a:pt x="167" y="322"/>
                </a:lnTo>
                <a:lnTo>
                  <a:pt x="164" y="321"/>
                </a:lnTo>
                <a:lnTo>
                  <a:pt x="161" y="322"/>
                </a:lnTo>
                <a:lnTo>
                  <a:pt x="158" y="323"/>
                </a:lnTo>
                <a:lnTo>
                  <a:pt x="155" y="324"/>
                </a:lnTo>
                <a:lnTo>
                  <a:pt x="152" y="326"/>
                </a:lnTo>
                <a:lnTo>
                  <a:pt x="150" y="329"/>
                </a:lnTo>
                <a:lnTo>
                  <a:pt x="147" y="332"/>
                </a:lnTo>
                <a:lnTo>
                  <a:pt x="145" y="336"/>
                </a:lnTo>
                <a:lnTo>
                  <a:pt x="144" y="341"/>
                </a:lnTo>
                <a:lnTo>
                  <a:pt x="144" y="351"/>
                </a:lnTo>
                <a:lnTo>
                  <a:pt x="145" y="361"/>
                </a:lnTo>
                <a:lnTo>
                  <a:pt x="147" y="369"/>
                </a:lnTo>
                <a:lnTo>
                  <a:pt x="150" y="376"/>
                </a:lnTo>
                <a:lnTo>
                  <a:pt x="153" y="385"/>
                </a:lnTo>
                <a:lnTo>
                  <a:pt x="157" y="399"/>
                </a:lnTo>
                <a:lnTo>
                  <a:pt x="161" y="412"/>
                </a:lnTo>
                <a:lnTo>
                  <a:pt x="162" y="417"/>
                </a:lnTo>
                <a:lnTo>
                  <a:pt x="163" y="420"/>
                </a:lnTo>
                <a:lnTo>
                  <a:pt x="167" y="429"/>
                </a:lnTo>
                <a:lnTo>
                  <a:pt x="169" y="433"/>
                </a:lnTo>
                <a:lnTo>
                  <a:pt x="172" y="437"/>
                </a:lnTo>
                <a:lnTo>
                  <a:pt x="176" y="440"/>
                </a:lnTo>
                <a:lnTo>
                  <a:pt x="180" y="442"/>
                </a:lnTo>
                <a:lnTo>
                  <a:pt x="185" y="443"/>
                </a:lnTo>
                <a:lnTo>
                  <a:pt x="190" y="443"/>
                </a:lnTo>
                <a:lnTo>
                  <a:pt x="190" y="443"/>
                </a:lnTo>
                <a:lnTo>
                  <a:pt x="190" y="443"/>
                </a:lnTo>
                <a:lnTo>
                  <a:pt x="190" y="443"/>
                </a:lnTo>
                <a:lnTo>
                  <a:pt x="190" y="443"/>
                </a:lnTo>
                <a:lnTo>
                  <a:pt x="193" y="443"/>
                </a:lnTo>
                <a:lnTo>
                  <a:pt x="196" y="443"/>
                </a:lnTo>
                <a:lnTo>
                  <a:pt x="200" y="466"/>
                </a:lnTo>
                <a:lnTo>
                  <a:pt x="207" y="488"/>
                </a:lnTo>
                <a:lnTo>
                  <a:pt x="213" y="508"/>
                </a:lnTo>
                <a:lnTo>
                  <a:pt x="222" y="526"/>
                </a:lnTo>
                <a:lnTo>
                  <a:pt x="225" y="535"/>
                </a:lnTo>
                <a:lnTo>
                  <a:pt x="226" y="542"/>
                </a:lnTo>
                <a:lnTo>
                  <a:pt x="227" y="551"/>
                </a:lnTo>
                <a:lnTo>
                  <a:pt x="227" y="561"/>
                </a:lnTo>
                <a:lnTo>
                  <a:pt x="225" y="570"/>
                </a:lnTo>
                <a:lnTo>
                  <a:pt x="223" y="577"/>
                </a:lnTo>
                <a:lnTo>
                  <a:pt x="217" y="589"/>
                </a:lnTo>
                <a:lnTo>
                  <a:pt x="213" y="595"/>
                </a:lnTo>
                <a:lnTo>
                  <a:pt x="206" y="600"/>
                </a:lnTo>
                <a:lnTo>
                  <a:pt x="193" y="608"/>
                </a:lnTo>
                <a:lnTo>
                  <a:pt x="177" y="615"/>
                </a:lnTo>
                <a:lnTo>
                  <a:pt x="157" y="622"/>
                </a:lnTo>
                <a:lnTo>
                  <a:pt x="115" y="642"/>
                </a:lnTo>
                <a:lnTo>
                  <a:pt x="75" y="661"/>
                </a:lnTo>
                <a:lnTo>
                  <a:pt x="61" y="668"/>
                </a:lnTo>
                <a:lnTo>
                  <a:pt x="49" y="677"/>
                </a:lnTo>
                <a:lnTo>
                  <a:pt x="38" y="685"/>
                </a:lnTo>
                <a:lnTo>
                  <a:pt x="31" y="692"/>
                </a:lnTo>
                <a:lnTo>
                  <a:pt x="26" y="699"/>
                </a:lnTo>
                <a:lnTo>
                  <a:pt x="20" y="706"/>
                </a:lnTo>
                <a:lnTo>
                  <a:pt x="16" y="716"/>
                </a:lnTo>
                <a:lnTo>
                  <a:pt x="12" y="727"/>
                </a:lnTo>
                <a:lnTo>
                  <a:pt x="9" y="739"/>
                </a:lnTo>
                <a:lnTo>
                  <a:pt x="6" y="752"/>
                </a:lnTo>
                <a:lnTo>
                  <a:pt x="3" y="765"/>
                </a:lnTo>
                <a:lnTo>
                  <a:pt x="1" y="779"/>
                </a:lnTo>
                <a:lnTo>
                  <a:pt x="0" y="793"/>
                </a:lnTo>
                <a:lnTo>
                  <a:pt x="0" y="807"/>
                </a:lnTo>
                <a:lnTo>
                  <a:pt x="0" y="820"/>
                </a:lnTo>
                <a:lnTo>
                  <a:pt x="1" y="832"/>
                </a:lnTo>
                <a:lnTo>
                  <a:pt x="3" y="844"/>
                </a:lnTo>
                <a:lnTo>
                  <a:pt x="6" y="853"/>
                </a:lnTo>
                <a:lnTo>
                  <a:pt x="8" y="862"/>
                </a:lnTo>
                <a:lnTo>
                  <a:pt x="11" y="868"/>
                </a:lnTo>
                <a:lnTo>
                  <a:pt x="16" y="876"/>
                </a:lnTo>
                <a:lnTo>
                  <a:pt x="21" y="882"/>
                </a:lnTo>
                <a:lnTo>
                  <a:pt x="25" y="886"/>
                </a:lnTo>
                <a:lnTo>
                  <a:pt x="28" y="889"/>
                </a:lnTo>
                <a:lnTo>
                  <a:pt x="33" y="893"/>
                </a:lnTo>
                <a:lnTo>
                  <a:pt x="39" y="897"/>
                </a:lnTo>
                <a:lnTo>
                  <a:pt x="47" y="900"/>
                </a:lnTo>
                <a:lnTo>
                  <a:pt x="55" y="903"/>
                </a:lnTo>
                <a:lnTo>
                  <a:pt x="67" y="906"/>
                </a:lnTo>
                <a:lnTo>
                  <a:pt x="80" y="909"/>
                </a:lnTo>
                <a:lnTo>
                  <a:pt x="95" y="912"/>
                </a:lnTo>
                <a:lnTo>
                  <a:pt x="113" y="914"/>
                </a:lnTo>
                <a:lnTo>
                  <a:pt x="133" y="917"/>
                </a:lnTo>
                <a:lnTo>
                  <a:pt x="156" y="919"/>
                </a:lnTo>
                <a:lnTo>
                  <a:pt x="155" y="905"/>
                </a:lnTo>
                <a:lnTo>
                  <a:pt x="154" y="893"/>
                </a:lnTo>
                <a:lnTo>
                  <a:pt x="153" y="878"/>
                </a:lnTo>
                <a:lnTo>
                  <a:pt x="153" y="863"/>
                </a:lnTo>
                <a:lnTo>
                  <a:pt x="154" y="848"/>
                </a:lnTo>
                <a:lnTo>
                  <a:pt x="155" y="833"/>
                </a:lnTo>
                <a:lnTo>
                  <a:pt x="157" y="818"/>
                </a:lnTo>
                <a:lnTo>
                  <a:pt x="159" y="804"/>
                </a:lnTo>
                <a:lnTo>
                  <a:pt x="162" y="790"/>
                </a:lnTo>
                <a:lnTo>
                  <a:pt x="165" y="776"/>
                </a:lnTo>
                <a:lnTo>
                  <a:pt x="170" y="763"/>
                </a:lnTo>
                <a:lnTo>
                  <a:pt x="174" y="751"/>
                </a:lnTo>
                <a:lnTo>
                  <a:pt x="179" y="740"/>
                </a:lnTo>
                <a:lnTo>
                  <a:pt x="186" y="729"/>
                </a:lnTo>
                <a:lnTo>
                  <a:pt x="192" y="721"/>
                </a:lnTo>
                <a:lnTo>
                  <a:pt x="198" y="714"/>
                </a:lnTo>
                <a:close/>
                <a:moveTo>
                  <a:pt x="955" y="736"/>
                </a:moveTo>
                <a:lnTo>
                  <a:pt x="947" y="726"/>
                </a:lnTo>
                <a:lnTo>
                  <a:pt x="935" y="717"/>
                </a:lnTo>
                <a:lnTo>
                  <a:pt x="921" y="706"/>
                </a:lnTo>
                <a:lnTo>
                  <a:pt x="904" y="697"/>
                </a:lnTo>
                <a:lnTo>
                  <a:pt x="881" y="685"/>
                </a:lnTo>
                <a:lnTo>
                  <a:pt x="856" y="673"/>
                </a:lnTo>
                <a:lnTo>
                  <a:pt x="831" y="663"/>
                </a:lnTo>
                <a:lnTo>
                  <a:pt x="805" y="652"/>
                </a:lnTo>
                <a:lnTo>
                  <a:pt x="782" y="642"/>
                </a:lnTo>
                <a:lnTo>
                  <a:pt x="763" y="633"/>
                </a:lnTo>
                <a:lnTo>
                  <a:pt x="754" y="629"/>
                </a:lnTo>
                <a:lnTo>
                  <a:pt x="748" y="625"/>
                </a:lnTo>
                <a:lnTo>
                  <a:pt x="743" y="621"/>
                </a:lnTo>
                <a:lnTo>
                  <a:pt x="739" y="618"/>
                </a:lnTo>
                <a:lnTo>
                  <a:pt x="733" y="610"/>
                </a:lnTo>
                <a:lnTo>
                  <a:pt x="727" y="596"/>
                </a:lnTo>
                <a:lnTo>
                  <a:pt x="725" y="588"/>
                </a:lnTo>
                <a:lnTo>
                  <a:pt x="723" y="578"/>
                </a:lnTo>
                <a:lnTo>
                  <a:pt x="721" y="566"/>
                </a:lnTo>
                <a:lnTo>
                  <a:pt x="723" y="555"/>
                </a:lnTo>
                <a:lnTo>
                  <a:pt x="725" y="546"/>
                </a:lnTo>
                <a:lnTo>
                  <a:pt x="728" y="537"/>
                </a:lnTo>
                <a:lnTo>
                  <a:pt x="733" y="525"/>
                </a:lnTo>
                <a:lnTo>
                  <a:pt x="738" y="514"/>
                </a:lnTo>
                <a:lnTo>
                  <a:pt x="743" y="502"/>
                </a:lnTo>
                <a:lnTo>
                  <a:pt x="747" y="490"/>
                </a:lnTo>
                <a:lnTo>
                  <a:pt x="753" y="465"/>
                </a:lnTo>
                <a:lnTo>
                  <a:pt x="759" y="437"/>
                </a:lnTo>
                <a:lnTo>
                  <a:pt x="762" y="437"/>
                </a:lnTo>
                <a:lnTo>
                  <a:pt x="766" y="437"/>
                </a:lnTo>
                <a:lnTo>
                  <a:pt x="766" y="437"/>
                </a:lnTo>
                <a:lnTo>
                  <a:pt x="767" y="437"/>
                </a:lnTo>
                <a:lnTo>
                  <a:pt x="767" y="437"/>
                </a:lnTo>
                <a:lnTo>
                  <a:pt x="767" y="437"/>
                </a:lnTo>
                <a:lnTo>
                  <a:pt x="772" y="437"/>
                </a:lnTo>
                <a:lnTo>
                  <a:pt x="778" y="436"/>
                </a:lnTo>
                <a:lnTo>
                  <a:pt x="783" y="434"/>
                </a:lnTo>
                <a:lnTo>
                  <a:pt x="788" y="430"/>
                </a:lnTo>
                <a:lnTo>
                  <a:pt x="791" y="424"/>
                </a:lnTo>
                <a:lnTo>
                  <a:pt x="795" y="419"/>
                </a:lnTo>
                <a:lnTo>
                  <a:pt x="798" y="410"/>
                </a:lnTo>
                <a:lnTo>
                  <a:pt x="799" y="405"/>
                </a:lnTo>
                <a:lnTo>
                  <a:pt x="801" y="399"/>
                </a:lnTo>
                <a:lnTo>
                  <a:pt x="806" y="383"/>
                </a:lnTo>
                <a:lnTo>
                  <a:pt x="810" y="367"/>
                </a:lnTo>
                <a:lnTo>
                  <a:pt x="815" y="356"/>
                </a:lnTo>
                <a:lnTo>
                  <a:pt x="817" y="349"/>
                </a:lnTo>
                <a:lnTo>
                  <a:pt x="819" y="339"/>
                </a:lnTo>
                <a:lnTo>
                  <a:pt x="820" y="333"/>
                </a:lnTo>
                <a:lnTo>
                  <a:pt x="821" y="327"/>
                </a:lnTo>
                <a:lnTo>
                  <a:pt x="821" y="321"/>
                </a:lnTo>
                <a:lnTo>
                  <a:pt x="821" y="314"/>
                </a:lnTo>
                <a:lnTo>
                  <a:pt x="820" y="309"/>
                </a:lnTo>
                <a:lnTo>
                  <a:pt x="818" y="304"/>
                </a:lnTo>
                <a:lnTo>
                  <a:pt x="815" y="299"/>
                </a:lnTo>
                <a:lnTo>
                  <a:pt x="811" y="296"/>
                </a:lnTo>
                <a:lnTo>
                  <a:pt x="808" y="294"/>
                </a:lnTo>
                <a:lnTo>
                  <a:pt x="805" y="292"/>
                </a:lnTo>
                <a:lnTo>
                  <a:pt x="801" y="291"/>
                </a:lnTo>
                <a:lnTo>
                  <a:pt x="797" y="291"/>
                </a:lnTo>
                <a:lnTo>
                  <a:pt x="795" y="291"/>
                </a:lnTo>
                <a:lnTo>
                  <a:pt x="792" y="291"/>
                </a:lnTo>
                <a:lnTo>
                  <a:pt x="787" y="293"/>
                </a:lnTo>
                <a:lnTo>
                  <a:pt x="782" y="296"/>
                </a:lnTo>
                <a:lnTo>
                  <a:pt x="782" y="297"/>
                </a:lnTo>
                <a:lnTo>
                  <a:pt x="782" y="297"/>
                </a:lnTo>
                <a:lnTo>
                  <a:pt x="779" y="296"/>
                </a:lnTo>
                <a:lnTo>
                  <a:pt x="775" y="295"/>
                </a:lnTo>
                <a:lnTo>
                  <a:pt x="774" y="292"/>
                </a:lnTo>
                <a:lnTo>
                  <a:pt x="773" y="289"/>
                </a:lnTo>
                <a:lnTo>
                  <a:pt x="778" y="265"/>
                </a:lnTo>
                <a:lnTo>
                  <a:pt x="781" y="241"/>
                </a:lnTo>
                <a:lnTo>
                  <a:pt x="782" y="218"/>
                </a:lnTo>
                <a:lnTo>
                  <a:pt x="783" y="193"/>
                </a:lnTo>
                <a:lnTo>
                  <a:pt x="782" y="174"/>
                </a:lnTo>
                <a:lnTo>
                  <a:pt x="779" y="155"/>
                </a:lnTo>
                <a:lnTo>
                  <a:pt x="773" y="136"/>
                </a:lnTo>
                <a:lnTo>
                  <a:pt x="767" y="118"/>
                </a:lnTo>
                <a:lnTo>
                  <a:pt x="760" y="101"/>
                </a:lnTo>
                <a:lnTo>
                  <a:pt x="749" y="85"/>
                </a:lnTo>
                <a:lnTo>
                  <a:pt x="738" y="71"/>
                </a:lnTo>
                <a:lnTo>
                  <a:pt x="726" y="57"/>
                </a:lnTo>
                <a:lnTo>
                  <a:pt x="712" y="44"/>
                </a:lnTo>
                <a:lnTo>
                  <a:pt x="697" y="33"/>
                </a:lnTo>
                <a:lnTo>
                  <a:pt x="681" y="24"/>
                </a:lnTo>
                <a:lnTo>
                  <a:pt x="664" y="15"/>
                </a:lnTo>
                <a:lnTo>
                  <a:pt x="646" y="9"/>
                </a:lnTo>
                <a:lnTo>
                  <a:pt x="628" y="4"/>
                </a:lnTo>
                <a:lnTo>
                  <a:pt x="608" y="1"/>
                </a:lnTo>
                <a:lnTo>
                  <a:pt x="589" y="0"/>
                </a:lnTo>
                <a:lnTo>
                  <a:pt x="589" y="0"/>
                </a:lnTo>
                <a:lnTo>
                  <a:pt x="588" y="0"/>
                </a:lnTo>
                <a:lnTo>
                  <a:pt x="588" y="0"/>
                </a:lnTo>
                <a:lnTo>
                  <a:pt x="588" y="0"/>
                </a:lnTo>
                <a:lnTo>
                  <a:pt x="568" y="1"/>
                </a:lnTo>
                <a:lnTo>
                  <a:pt x="549" y="4"/>
                </a:lnTo>
                <a:lnTo>
                  <a:pt x="531" y="9"/>
                </a:lnTo>
                <a:lnTo>
                  <a:pt x="513" y="15"/>
                </a:lnTo>
                <a:lnTo>
                  <a:pt x="496" y="24"/>
                </a:lnTo>
                <a:lnTo>
                  <a:pt x="480" y="33"/>
                </a:lnTo>
                <a:lnTo>
                  <a:pt x="465" y="44"/>
                </a:lnTo>
                <a:lnTo>
                  <a:pt x="451" y="57"/>
                </a:lnTo>
                <a:lnTo>
                  <a:pt x="439" y="71"/>
                </a:lnTo>
                <a:lnTo>
                  <a:pt x="427" y="85"/>
                </a:lnTo>
                <a:lnTo>
                  <a:pt x="418" y="101"/>
                </a:lnTo>
                <a:lnTo>
                  <a:pt x="409" y="118"/>
                </a:lnTo>
                <a:lnTo>
                  <a:pt x="403" y="136"/>
                </a:lnTo>
                <a:lnTo>
                  <a:pt x="398" y="155"/>
                </a:lnTo>
                <a:lnTo>
                  <a:pt x="395" y="174"/>
                </a:lnTo>
                <a:lnTo>
                  <a:pt x="394" y="193"/>
                </a:lnTo>
                <a:lnTo>
                  <a:pt x="395" y="218"/>
                </a:lnTo>
                <a:lnTo>
                  <a:pt x="396" y="241"/>
                </a:lnTo>
                <a:lnTo>
                  <a:pt x="400" y="265"/>
                </a:lnTo>
                <a:lnTo>
                  <a:pt x="403" y="289"/>
                </a:lnTo>
                <a:lnTo>
                  <a:pt x="403" y="292"/>
                </a:lnTo>
                <a:lnTo>
                  <a:pt x="401" y="295"/>
                </a:lnTo>
                <a:lnTo>
                  <a:pt x="398" y="296"/>
                </a:lnTo>
                <a:lnTo>
                  <a:pt x="395" y="297"/>
                </a:lnTo>
                <a:lnTo>
                  <a:pt x="395" y="297"/>
                </a:lnTo>
                <a:lnTo>
                  <a:pt x="394" y="296"/>
                </a:lnTo>
                <a:lnTo>
                  <a:pt x="389" y="293"/>
                </a:lnTo>
                <a:lnTo>
                  <a:pt x="385" y="291"/>
                </a:lnTo>
                <a:lnTo>
                  <a:pt x="382" y="291"/>
                </a:lnTo>
                <a:lnTo>
                  <a:pt x="379" y="291"/>
                </a:lnTo>
                <a:lnTo>
                  <a:pt x="376" y="291"/>
                </a:lnTo>
                <a:lnTo>
                  <a:pt x="372" y="292"/>
                </a:lnTo>
                <a:lnTo>
                  <a:pt x="369" y="294"/>
                </a:lnTo>
                <a:lnTo>
                  <a:pt x="365" y="296"/>
                </a:lnTo>
                <a:lnTo>
                  <a:pt x="361" y="299"/>
                </a:lnTo>
                <a:lnTo>
                  <a:pt x="359" y="304"/>
                </a:lnTo>
                <a:lnTo>
                  <a:pt x="357" y="309"/>
                </a:lnTo>
                <a:lnTo>
                  <a:pt x="356" y="314"/>
                </a:lnTo>
                <a:lnTo>
                  <a:pt x="355" y="321"/>
                </a:lnTo>
                <a:lnTo>
                  <a:pt x="356" y="327"/>
                </a:lnTo>
                <a:lnTo>
                  <a:pt x="356" y="333"/>
                </a:lnTo>
                <a:lnTo>
                  <a:pt x="357" y="339"/>
                </a:lnTo>
                <a:lnTo>
                  <a:pt x="360" y="349"/>
                </a:lnTo>
                <a:lnTo>
                  <a:pt x="362" y="356"/>
                </a:lnTo>
                <a:lnTo>
                  <a:pt x="366" y="367"/>
                </a:lnTo>
                <a:lnTo>
                  <a:pt x="371" y="383"/>
                </a:lnTo>
                <a:lnTo>
                  <a:pt x="376" y="399"/>
                </a:lnTo>
                <a:lnTo>
                  <a:pt x="378" y="405"/>
                </a:lnTo>
                <a:lnTo>
                  <a:pt x="379" y="410"/>
                </a:lnTo>
                <a:lnTo>
                  <a:pt x="383" y="419"/>
                </a:lnTo>
                <a:lnTo>
                  <a:pt x="386" y="424"/>
                </a:lnTo>
                <a:lnTo>
                  <a:pt x="389" y="430"/>
                </a:lnTo>
                <a:lnTo>
                  <a:pt x="393" y="434"/>
                </a:lnTo>
                <a:lnTo>
                  <a:pt x="398" y="436"/>
                </a:lnTo>
                <a:lnTo>
                  <a:pt x="405" y="437"/>
                </a:lnTo>
                <a:lnTo>
                  <a:pt x="410" y="437"/>
                </a:lnTo>
                <a:lnTo>
                  <a:pt x="410" y="437"/>
                </a:lnTo>
                <a:lnTo>
                  <a:pt x="410" y="437"/>
                </a:lnTo>
                <a:lnTo>
                  <a:pt x="410" y="437"/>
                </a:lnTo>
                <a:lnTo>
                  <a:pt x="410" y="437"/>
                </a:lnTo>
                <a:lnTo>
                  <a:pt x="414" y="437"/>
                </a:lnTo>
                <a:lnTo>
                  <a:pt x="419" y="437"/>
                </a:lnTo>
                <a:lnTo>
                  <a:pt x="424" y="465"/>
                </a:lnTo>
                <a:lnTo>
                  <a:pt x="430" y="490"/>
                </a:lnTo>
                <a:lnTo>
                  <a:pt x="434" y="502"/>
                </a:lnTo>
                <a:lnTo>
                  <a:pt x="439" y="514"/>
                </a:lnTo>
                <a:lnTo>
                  <a:pt x="444" y="525"/>
                </a:lnTo>
                <a:lnTo>
                  <a:pt x="449" y="537"/>
                </a:lnTo>
                <a:lnTo>
                  <a:pt x="452" y="546"/>
                </a:lnTo>
                <a:lnTo>
                  <a:pt x="455" y="555"/>
                </a:lnTo>
                <a:lnTo>
                  <a:pt x="455" y="566"/>
                </a:lnTo>
                <a:lnTo>
                  <a:pt x="455" y="578"/>
                </a:lnTo>
                <a:lnTo>
                  <a:pt x="452" y="588"/>
                </a:lnTo>
                <a:lnTo>
                  <a:pt x="449" y="596"/>
                </a:lnTo>
                <a:lnTo>
                  <a:pt x="444" y="610"/>
                </a:lnTo>
                <a:lnTo>
                  <a:pt x="438" y="618"/>
                </a:lnTo>
                <a:lnTo>
                  <a:pt x="434" y="621"/>
                </a:lnTo>
                <a:lnTo>
                  <a:pt x="429" y="625"/>
                </a:lnTo>
                <a:lnTo>
                  <a:pt x="423" y="629"/>
                </a:lnTo>
                <a:lnTo>
                  <a:pt x="414" y="633"/>
                </a:lnTo>
                <a:lnTo>
                  <a:pt x="394" y="642"/>
                </a:lnTo>
                <a:lnTo>
                  <a:pt x="372" y="652"/>
                </a:lnTo>
                <a:lnTo>
                  <a:pt x="347" y="663"/>
                </a:lnTo>
                <a:lnTo>
                  <a:pt x="321" y="673"/>
                </a:lnTo>
                <a:lnTo>
                  <a:pt x="296" y="685"/>
                </a:lnTo>
                <a:lnTo>
                  <a:pt x="273" y="697"/>
                </a:lnTo>
                <a:lnTo>
                  <a:pt x="257" y="706"/>
                </a:lnTo>
                <a:lnTo>
                  <a:pt x="242" y="717"/>
                </a:lnTo>
                <a:lnTo>
                  <a:pt x="230" y="726"/>
                </a:lnTo>
                <a:lnTo>
                  <a:pt x="221" y="736"/>
                </a:lnTo>
                <a:lnTo>
                  <a:pt x="214" y="742"/>
                </a:lnTo>
                <a:lnTo>
                  <a:pt x="208" y="752"/>
                </a:lnTo>
                <a:lnTo>
                  <a:pt x="203" y="763"/>
                </a:lnTo>
                <a:lnTo>
                  <a:pt x="197" y="776"/>
                </a:lnTo>
                <a:lnTo>
                  <a:pt x="193" y="791"/>
                </a:lnTo>
                <a:lnTo>
                  <a:pt x="190" y="806"/>
                </a:lnTo>
                <a:lnTo>
                  <a:pt x="188" y="823"/>
                </a:lnTo>
                <a:lnTo>
                  <a:pt x="186" y="839"/>
                </a:lnTo>
                <a:lnTo>
                  <a:pt x="185" y="856"/>
                </a:lnTo>
                <a:lnTo>
                  <a:pt x="183" y="871"/>
                </a:lnTo>
                <a:lnTo>
                  <a:pt x="185" y="887"/>
                </a:lnTo>
                <a:lnTo>
                  <a:pt x="186" y="902"/>
                </a:lnTo>
                <a:lnTo>
                  <a:pt x="187" y="916"/>
                </a:lnTo>
                <a:lnTo>
                  <a:pt x="190" y="928"/>
                </a:lnTo>
                <a:lnTo>
                  <a:pt x="193" y="937"/>
                </a:lnTo>
                <a:lnTo>
                  <a:pt x="197" y="946"/>
                </a:lnTo>
                <a:lnTo>
                  <a:pt x="205" y="956"/>
                </a:lnTo>
                <a:lnTo>
                  <a:pt x="214" y="968"/>
                </a:lnTo>
                <a:lnTo>
                  <a:pt x="221" y="973"/>
                </a:lnTo>
                <a:lnTo>
                  <a:pt x="230" y="978"/>
                </a:lnTo>
                <a:lnTo>
                  <a:pt x="242" y="984"/>
                </a:lnTo>
                <a:lnTo>
                  <a:pt x="258" y="989"/>
                </a:lnTo>
                <a:lnTo>
                  <a:pt x="278" y="993"/>
                </a:lnTo>
                <a:lnTo>
                  <a:pt x="303" y="999"/>
                </a:lnTo>
                <a:lnTo>
                  <a:pt x="333" y="1002"/>
                </a:lnTo>
                <a:lnTo>
                  <a:pt x="370" y="1005"/>
                </a:lnTo>
                <a:lnTo>
                  <a:pt x="413" y="1008"/>
                </a:lnTo>
                <a:lnTo>
                  <a:pt x="463" y="1010"/>
                </a:lnTo>
                <a:lnTo>
                  <a:pt x="521" y="1011"/>
                </a:lnTo>
                <a:lnTo>
                  <a:pt x="588" y="1011"/>
                </a:lnTo>
                <a:lnTo>
                  <a:pt x="655" y="1011"/>
                </a:lnTo>
                <a:lnTo>
                  <a:pt x="714" y="1010"/>
                </a:lnTo>
                <a:lnTo>
                  <a:pt x="764" y="1008"/>
                </a:lnTo>
                <a:lnTo>
                  <a:pt x="807" y="1005"/>
                </a:lnTo>
                <a:lnTo>
                  <a:pt x="843" y="1002"/>
                </a:lnTo>
                <a:lnTo>
                  <a:pt x="874" y="999"/>
                </a:lnTo>
                <a:lnTo>
                  <a:pt x="898" y="993"/>
                </a:lnTo>
                <a:lnTo>
                  <a:pt x="918" y="989"/>
                </a:lnTo>
                <a:lnTo>
                  <a:pt x="934" y="984"/>
                </a:lnTo>
                <a:lnTo>
                  <a:pt x="947" y="978"/>
                </a:lnTo>
                <a:lnTo>
                  <a:pt x="957" y="973"/>
                </a:lnTo>
                <a:lnTo>
                  <a:pt x="963" y="968"/>
                </a:lnTo>
                <a:lnTo>
                  <a:pt x="972" y="956"/>
                </a:lnTo>
                <a:lnTo>
                  <a:pt x="980" y="946"/>
                </a:lnTo>
                <a:lnTo>
                  <a:pt x="984" y="937"/>
                </a:lnTo>
                <a:lnTo>
                  <a:pt x="986" y="928"/>
                </a:lnTo>
                <a:lnTo>
                  <a:pt x="988" y="915"/>
                </a:lnTo>
                <a:lnTo>
                  <a:pt x="989" y="901"/>
                </a:lnTo>
                <a:lnTo>
                  <a:pt x="990" y="885"/>
                </a:lnTo>
                <a:lnTo>
                  <a:pt x="990" y="869"/>
                </a:lnTo>
                <a:lnTo>
                  <a:pt x="989" y="852"/>
                </a:lnTo>
                <a:lnTo>
                  <a:pt x="987" y="836"/>
                </a:lnTo>
                <a:lnTo>
                  <a:pt x="985" y="820"/>
                </a:lnTo>
                <a:lnTo>
                  <a:pt x="983" y="803"/>
                </a:lnTo>
                <a:lnTo>
                  <a:pt x="979" y="788"/>
                </a:lnTo>
                <a:lnTo>
                  <a:pt x="976" y="773"/>
                </a:lnTo>
                <a:lnTo>
                  <a:pt x="971" y="760"/>
                </a:lnTo>
                <a:lnTo>
                  <a:pt x="966" y="750"/>
                </a:lnTo>
                <a:lnTo>
                  <a:pt x="962" y="741"/>
                </a:lnTo>
                <a:lnTo>
                  <a:pt x="955" y="736"/>
                </a:lnTo>
                <a:close/>
              </a:path>
            </a:pathLst>
          </a:custGeom>
          <a:noFill/>
          <a:ln w="28575">
            <a:solidFill>
              <a:schemeClr val="tx1"/>
            </a:solidFill>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grpSp>
        <p:nvGrpSpPr>
          <p:cNvPr id="56" name="Group 50">
            <a:extLst>
              <a:ext uri="{FF2B5EF4-FFF2-40B4-BE49-F238E27FC236}">
                <a16:creationId xmlns:a16="http://schemas.microsoft.com/office/drawing/2014/main" id="{24DAE5CE-22F2-D919-CC98-133510EC842B}"/>
              </a:ext>
            </a:extLst>
          </p:cNvPr>
          <p:cNvGrpSpPr/>
          <p:nvPr/>
        </p:nvGrpSpPr>
        <p:grpSpPr>
          <a:xfrm>
            <a:off x="6964391" y="4609517"/>
            <a:ext cx="266359" cy="287388"/>
            <a:chOff x="3724276" y="152400"/>
            <a:chExt cx="482600" cy="520701"/>
          </a:xfrm>
          <a:noFill/>
        </p:grpSpPr>
        <p:sp>
          <p:nvSpPr>
            <p:cNvPr id="57" name="Freeform 80">
              <a:extLst>
                <a:ext uri="{FF2B5EF4-FFF2-40B4-BE49-F238E27FC236}">
                  <a16:creationId xmlns:a16="http://schemas.microsoft.com/office/drawing/2014/main" id="{6432ADE3-2336-0099-C2FF-4D17EC4E8B69}"/>
                </a:ext>
              </a:extLst>
            </p:cNvPr>
            <p:cNvSpPr/>
            <p:nvPr/>
          </p:nvSpPr>
          <p:spPr bwMode="auto">
            <a:xfrm>
              <a:off x="4048126" y="542925"/>
              <a:ext cx="158750" cy="114300"/>
            </a:xfrm>
            <a:custGeom>
              <a:avLst/>
              <a:gdLst>
                <a:gd name="T0" fmla="*/ 178 w 401"/>
                <a:gd name="T1" fmla="*/ 175 h 289"/>
                <a:gd name="T2" fmla="*/ 143 w 401"/>
                <a:gd name="T3" fmla="*/ 185 h 289"/>
                <a:gd name="T4" fmla="*/ 109 w 401"/>
                <a:gd name="T5" fmla="*/ 193 h 289"/>
                <a:gd name="T6" fmla="*/ 77 w 401"/>
                <a:gd name="T7" fmla="*/ 199 h 289"/>
                <a:gd name="T8" fmla="*/ 50 w 401"/>
                <a:gd name="T9" fmla="*/ 203 h 289"/>
                <a:gd name="T10" fmla="*/ 27 w 401"/>
                <a:gd name="T11" fmla="*/ 207 h 289"/>
                <a:gd name="T12" fmla="*/ 4 w 401"/>
                <a:gd name="T13" fmla="*/ 210 h 289"/>
                <a:gd name="T14" fmla="*/ 11 w 401"/>
                <a:gd name="T15" fmla="*/ 289 h 289"/>
                <a:gd name="T16" fmla="*/ 29 w 401"/>
                <a:gd name="T17" fmla="*/ 286 h 289"/>
                <a:gd name="T18" fmla="*/ 51 w 401"/>
                <a:gd name="T19" fmla="*/ 281 h 289"/>
                <a:gd name="T20" fmla="*/ 78 w 401"/>
                <a:gd name="T21" fmla="*/ 276 h 289"/>
                <a:gd name="T22" fmla="*/ 109 w 401"/>
                <a:gd name="T23" fmla="*/ 268 h 289"/>
                <a:gd name="T24" fmla="*/ 145 w 401"/>
                <a:gd name="T25" fmla="*/ 259 h 289"/>
                <a:gd name="T26" fmla="*/ 181 w 401"/>
                <a:gd name="T27" fmla="*/ 247 h 289"/>
                <a:gd name="T28" fmla="*/ 220 w 401"/>
                <a:gd name="T29" fmla="*/ 232 h 289"/>
                <a:gd name="T30" fmla="*/ 239 w 401"/>
                <a:gd name="T31" fmla="*/ 224 h 289"/>
                <a:gd name="T32" fmla="*/ 257 w 401"/>
                <a:gd name="T33" fmla="*/ 214 h 289"/>
                <a:gd name="T34" fmla="*/ 275 w 401"/>
                <a:gd name="T35" fmla="*/ 206 h 289"/>
                <a:gd name="T36" fmla="*/ 293 w 401"/>
                <a:gd name="T37" fmla="*/ 195 h 289"/>
                <a:gd name="T38" fmla="*/ 325 w 401"/>
                <a:gd name="T39" fmla="*/ 172 h 289"/>
                <a:gd name="T40" fmla="*/ 352 w 401"/>
                <a:gd name="T41" fmla="*/ 147 h 289"/>
                <a:gd name="T42" fmla="*/ 370 w 401"/>
                <a:gd name="T43" fmla="*/ 119 h 289"/>
                <a:gd name="T44" fmla="*/ 380 w 401"/>
                <a:gd name="T45" fmla="*/ 91 h 289"/>
                <a:gd name="T46" fmla="*/ 382 w 401"/>
                <a:gd name="T47" fmla="*/ 83 h 289"/>
                <a:gd name="T48" fmla="*/ 382 w 401"/>
                <a:gd name="T49" fmla="*/ 80 h 289"/>
                <a:gd name="T50" fmla="*/ 392 w 401"/>
                <a:gd name="T51" fmla="*/ 74 h 289"/>
                <a:gd name="T52" fmla="*/ 355 w 401"/>
                <a:gd name="T53" fmla="*/ 40 h 289"/>
                <a:gd name="T54" fmla="*/ 318 w 401"/>
                <a:gd name="T55" fmla="*/ 13 h 289"/>
                <a:gd name="T56" fmla="*/ 303 w 401"/>
                <a:gd name="T57" fmla="*/ 16 h 289"/>
                <a:gd name="T58" fmla="*/ 312 w 401"/>
                <a:gd name="T59" fmla="*/ 49 h 289"/>
                <a:gd name="T60" fmla="*/ 327 w 401"/>
                <a:gd name="T61" fmla="*/ 76 h 289"/>
                <a:gd name="T62" fmla="*/ 327 w 401"/>
                <a:gd name="T63" fmla="*/ 76 h 289"/>
                <a:gd name="T64" fmla="*/ 326 w 401"/>
                <a:gd name="T65" fmla="*/ 83 h 289"/>
                <a:gd name="T66" fmla="*/ 321 w 401"/>
                <a:gd name="T67" fmla="*/ 92 h 289"/>
                <a:gd name="T68" fmla="*/ 309 w 401"/>
                <a:gd name="T69" fmla="*/ 108 h 289"/>
                <a:gd name="T70" fmla="*/ 288 w 401"/>
                <a:gd name="T71" fmla="*/ 125 h 289"/>
                <a:gd name="T72" fmla="*/ 261 w 401"/>
                <a:gd name="T73" fmla="*/ 142 h 289"/>
                <a:gd name="T74" fmla="*/ 230 w 401"/>
                <a:gd name="T75" fmla="*/ 157 h 289"/>
                <a:gd name="T76" fmla="*/ 214 w 401"/>
                <a:gd name="T77" fmla="*/ 164 h 289"/>
                <a:gd name="T78" fmla="*/ 196 w 401"/>
                <a:gd name="T79" fmla="*/ 17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289">
                  <a:moveTo>
                    <a:pt x="196" y="170"/>
                  </a:moveTo>
                  <a:lnTo>
                    <a:pt x="178" y="175"/>
                  </a:lnTo>
                  <a:lnTo>
                    <a:pt x="161" y="180"/>
                  </a:lnTo>
                  <a:lnTo>
                    <a:pt x="143" y="185"/>
                  </a:lnTo>
                  <a:lnTo>
                    <a:pt x="126" y="189"/>
                  </a:lnTo>
                  <a:lnTo>
                    <a:pt x="109" y="193"/>
                  </a:lnTo>
                  <a:lnTo>
                    <a:pt x="93" y="196"/>
                  </a:lnTo>
                  <a:lnTo>
                    <a:pt x="77" y="199"/>
                  </a:lnTo>
                  <a:lnTo>
                    <a:pt x="63" y="201"/>
                  </a:lnTo>
                  <a:lnTo>
                    <a:pt x="50" y="203"/>
                  </a:lnTo>
                  <a:lnTo>
                    <a:pt x="37" y="206"/>
                  </a:lnTo>
                  <a:lnTo>
                    <a:pt x="27" y="207"/>
                  </a:lnTo>
                  <a:lnTo>
                    <a:pt x="17" y="208"/>
                  </a:lnTo>
                  <a:lnTo>
                    <a:pt x="4" y="210"/>
                  </a:lnTo>
                  <a:lnTo>
                    <a:pt x="0" y="210"/>
                  </a:lnTo>
                  <a:lnTo>
                    <a:pt x="11" y="289"/>
                  </a:lnTo>
                  <a:lnTo>
                    <a:pt x="16" y="288"/>
                  </a:lnTo>
                  <a:lnTo>
                    <a:pt x="29" y="286"/>
                  </a:lnTo>
                  <a:lnTo>
                    <a:pt x="39" y="283"/>
                  </a:lnTo>
                  <a:lnTo>
                    <a:pt x="51" y="281"/>
                  </a:lnTo>
                  <a:lnTo>
                    <a:pt x="63" y="279"/>
                  </a:lnTo>
                  <a:lnTo>
                    <a:pt x="78" y="276"/>
                  </a:lnTo>
                  <a:lnTo>
                    <a:pt x="93" y="273"/>
                  </a:lnTo>
                  <a:lnTo>
                    <a:pt x="109" y="268"/>
                  </a:lnTo>
                  <a:lnTo>
                    <a:pt x="126" y="264"/>
                  </a:lnTo>
                  <a:lnTo>
                    <a:pt x="145" y="259"/>
                  </a:lnTo>
                  <a:lnTo>
                    <a:pt x="163" y="253"/>
                  </a:lnTo>
                  <a:lnTo>
                    <a:pt x="181" y="247"/>
                  </a:lnTo>
                  <a:lnTo>
                    <a:pt x="201" y="239"/>
                  </a:lnTo>
                  <a:lnTo>
                    <a:pt x="220" y="232"/>
                  </a:lnTo>
                  <a:lnTo>
                    <a:pt x="229" y="228"/>
                  </a:lnTo>
                  <a:lnTo>
                    <a:pt x="239" y="224"/>
                  </a:lnTo>
                  <a:lnTo>
                    <a:pt x="248" y="220"/>
                  </a:lnTo>
                  <a:lnTo>
                    <a:pt x="257" y="214"/>
                  </a:lnTo>
                  <a:lnTo>
                    <a:pt x="267" y="210"/>
                  </a:lnTo>
                  <a:lnTo>
                    <a:pt x="275" y="206"/>
                  </a:lnTo>
                  <a:lnTo>
                    <a:pt x="284" y="200"/>
                  </a:lnTo>
                  <a:lnTo>
                    <a:pt x="293" y="195"/>
                  </a:lnTo>
                  <a:lnTo>
                    <a:pt x="310" y="184"/>
                  </a:lnTo>
                  <a:lnTo>
                    <a:pt x="325" y="172"/>
                  </a:lnTo>
                  <a:lnTo>
                    <a:pt x="339" y="160"/>
                  </a:lnTo>
                  <a:lnTo>
                    <a:pt x="352" y="147"/>
                  </a:lnTo>
                  <a:lnTo>
                    <a:pt x="362" y="133"/>
                  </a:lnTo>
                  <a:lnTo>
                    <a:pt x="370" y="119"/>
                  </a:lnTo>
                  <a:lnTo>
                    <a:pt x="377" y="105"/>
                  </a:lnTo>
                  <a:lnTo>
                    <a:pt x="380" y="91"/>
                  </a:lnTo>
                  <a:lnTo>
                    <a:pt x="381" y="86"/>
                  </a:lnTo>
                  <a:lnTo>
                    <a:pt x="382" y="83"/>
                  </a:lnTo>
                  <a:lnTo>
                    <a:pt x="382" y="81"/>
                  </a:lnTo>
                  <a:lnTo>
                    <a:pt x="382" y="80"/>
                  </a:lnTo>
                  <a:lnTo>
                    <a:pt x="401" y="81"/>
                  </a:lnTo>
                  <a:lnTo>
                    <a:pt x="392" y="74"/>
                  </a:lnTo>
                  <a:lnTo>
                    <a:pt x="370" y="53"/>
                  </a:lnTo>
                  <a:lnTo>
                    <a:pt x="355" y="40"/>
                  </a:lnTo>
                  <a:lnTo>
                    <a:pt x="338" y="26"/>
                  </a:lnTo>
                  <a:lnTo>
                    <a:pt x="318" y="13"/>
                  </a:lnTo>
                  <a:lnTo>
                    <a:pt x="298" y="0"/>
                  </a:lnTo>
                  <a:lnTo>
                    <a:pt x="303" y="16"/>
                  </a:lnTo>
                  <a:lnTo>
                    <a:pt x="309" y="31"/>
                  </a:lnTo>
                  <a:lnTo>
                    <a:pt x="312" y="49"/>
                  </a:lnTo>
                  <a:lnTo>
                    <a:pt x="315" y="75"/>
                  </a:lnTo>
                  <a:lnTo>
                    <a:pt x="327" y="76"/>
                  </a:lnTo>
                  <a:lnTo>
                    <a:pt x="327" y="76"/>
                  </a:lnTo>
                  <a:lnTo>
                    <a:pt x="327" y="76"/>
                  </a:lnTo>
                  <a:lnTo>
                    <a:pt x="327" y="80"/>
                  </a:lnTo>
                  <a:lnTo>
                    <a:pt x="326" y="83"/>
                  </a:lnTo>
                  <a:lnTo>
                    <a:pt x="324" y="87"/>
                  </a:lnTo>
                  <a:lnTo>
                    <a:pt x="321" y="92"/>
                  </a:lnTo>
                  <a:lnTo>
                    <a:pt x="315" y="100"/>
                  </a:lnTo>
                  <a:lnTo>
                    <a:pt x="309" y="108"/>
                  </a:lnTo>
                  <a:lnTo>
                    <a:pt x="299" y="117"/>
                  </a:lnTo>
                  <a:lnTo>
                    <a:pt x="288" y="125"/>
                  </a:lnTo>
                  <a:lnTo>
                    <a:pt x="275" y="133"/>
                  </a:lnTo>
                  <a:lnTo>
                    <a:pt x="261" y="142"/>
                  </a:lnTo>
                  <a:lnTo>
                    <a:pt x="246" y="149"/>
                  </a:lnTo>
                  <a:lnTo>
                    <a:pt x="230" y="157"/>
                  </a:lnTo>
                  <a:lnTo>
                    <a:pt x="222" y="160"/>
                  </a:lnTo>
                  <a:lnTo>
                    <a:pt x="214" y="164"/>
                  </a:lnTo>
                  <a:lnTo>
                    <a:pt x="205" y="167"/>
                  </a:lnTo>
                  <a:lnTo>
                    <a:pt x="196" y="170"/>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58" name="Freeform 81">
              <a:extLst>
                <a:ext uri="{FF2B5EF4-FFF2-40B4-BE49-F238E27FC236}">
                  <a16:creationId xmlns:a16="http://schemas.microsoft.com/office/drawing/2014/main" id="{1789D5BD-6885-9E2A-5ED3-C16FC891D339}"/>
                </a:ext>
              </a:extLst>
            </p:cNvPr>
            <p:cNvSpPr/>
            <p:nvPr/>
          </p:nvSpPr>
          <p:spPr bwMode="auto">
            <a:xfrm>
              <a:off x="3800476" y="611188"/>
              <a:ext cx="207963" cy="61913"/>
            </a:xfrm>
            <a:custGeom>
              <a:avLst/>
              <a:gdLst>
                <a:gd name="T0" fmla="*/ 0 w 526"/>
                <a:gd name="T1" fmla="*/ 62 h 157"/>
                <a:gd name="T2" fmla="*/ 17 w 526"/>
                <a:gd name="T3" fmla="*/ 69 h 157"/>
                <a:gd name="T4" fmla="*/ 38 w 526"/>
                <a:gd name="T5" fmla="*/ 77 h 157"/>
                <a:gd name="T6" fmla="*/ 63 w 526"/>
                <a:gd name="T7" fmla="*/ 84 h 157"/>
                <a:gd name="T8" fmla="*/ 95 w 526"/>
                <a:gd name="T9" fmla="*/ 94 h 157"/>
                <a:gd name="T10" fmla="*/ 113 w 526"/>
                <a:gd name="T11" fmla="*/ 98 h 157"/>
                <a:gd name="T12" fmla="*/ 130 w 526"/>
                <a:gd name="T13" fmla="*/ 103 h 157"/>
                <a:gd name="T14" fmla="*/ 150 w 526"/>
                <a:gd name="T15" fmla="*/ 107 h 157"/>
                <a:gd name="T16" fmla="*/ 169 w 526"/>
                <a:gd name="T17" fmla="*/ 110 h 157"/>
                <a:gd name="T18" fmla="*/ 189 w 526"/>
                <a:gd name="T19" fmla="*/ 114 h 157"/>
                <a:gd name="T20" fmla="*/ 208 w 526"/>
                <a:gd name="T21" fmla="*/ 118 h 157"/>
                <a:gd name="T22" fmla="*/ 229 w 526"/>
                <a:gd name="T23" fmla="*/ 121 h 157"/>
                <a:gd name="T24" fmla="*/ 248 w 526"/>
                <a:gd name="T25" fmla="*/ 123 h 157"/>
                <a:gd name="T26" fmla="*/ 268 w 526"/>
                <a:gd name="T27" fmla="*/ 125 h 157"/>
                <a:gd name="T28" fmla="*/ 286 w 526"/>
                <a:gd name="T29" fmla="*/ 127 h 157"/>
                <a:gd name="T30" fmla="*/ 323 w 526"/>
                <a:gd name="T31" fmla="*/ 131 h 157"/>
                <a:gd name="T32" fmla="*/ 355 w 526"/>
                <a:gd name="T33" fmla="*/ 133 h 157"/>
                <a:gd name="T34" fmla="*/ 382 w 526"/>
                <a:gd name="T35" fmla="*/ 134 h 157"/>
                <a:gd name="T36" fmla="*/ 392 w 526"/>
                <a:gd name="T37" fmla="*/ 134 h 157"/>
                <a:gd name="T38" fmla="*/ 526 w 526"/>
                <a:gd name="T39" fmla="*/ 73 h 157"/>
                <a:gd name="T40" fmla="*/ 403 w 526"/>
                <a:gd name="T41" fmla="*/ 52 h 157"/>
                <a:gd name="T42" fmla="*/ 384 w 526"/>
                <a:gd name="T43" fmla="*/ 52 h 157"/>
                <a:gd name="T44" fmla="*/ 357 w 526"/>
                <a:gd name="T45" fmla="*/ 52 h 157"/>
                <a:gd name="T46" fmla="*/ 327 w 526"/>
                <a:gd name="T47" fmla="*/ 51 h 157"/>
                <a:gd name="T48" fmla="*/ 293 w 526"/>
                <a:gd name="T49" fmla="*/ 49 h 157"/>
                <a:gd name="T50" fmla="*/ 257 w 526"/>
                <a:gd name="T51" fmla="*/ 45 h 157"/>
                <a:gd name="T52" fmla="*/ 219 w 526"/>
                <a:gd name="T53" fmla="*/ 41 h 157"/>
                <a:gd name="T54" fmla="*/ 201 w 526"/>
                <a:gd name="T55" fmla="*/ 39 h 157"/>
                <a:gd name="T56" fmla="*/ 181 w 526"/>
                <a:gd name="T57" fmla="*/ 37 h 157"/>
                <a:gd name="T58" fmla="*/ 163 w 526"/>
                <a:gd name="T59" fmla="*/ 33 h 157"/>
                <a:gd name="T60" fmla="*/ 145 w 526"/>
                <a:gd name="T61" fmla="*/ 30 h 157"/>
                <a:gd name="T62" fmla="*/ 128 w 526"/>
                <a:gd name="T63" fmla="*/ 27 h 157"/>
                <a:gd name="T64" fmla="*/ 112 w 526"/>
                <a:gd name="T65" fmla="*/ 24 h 157"/>
                <a:gd name="T66" fmla="*/ 83 w 526"/>
                <a:gd name="T67" fmla="*/ 16 h 157"/>
                <a:gd name="T68" fmla="*/ 58 w 526"/>
                <a:gd name="T69" fmla="*/ 11 h 157"/>
                <a:gd name="T70" fmla="*/ 40 w 526"/>
                <a:gd name="T71" fmla="*/ 4 h 157"/>
                <a:gd name="T72" fmla="*/ 23 w 526"/>
                <a:gd name="T7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6" h="157">
                  <a:moveTo>
                    <a:pt x="23" y="0"/>
                  </a:moveTo>
                  <a:lnTo>
                    <a:pt x="0" y="62"/>
                  </a:lnTo>
                  <a:lnTo>
                    <a:pt x="4" y="64"/>
                  </a:lnTo>
                  <a:lnTo>
                    <a:pt x="17" y="69"/>
                  </a:lnTo>
                  <a:lnTo>
                    <a:pt x="27" y="72"/>
                  </a:lnTo>
                  <a:lnTo>
                    <a:pt x="38" y="77"/>
                  </a:lnTo>
                  <a:lnTo>
                    <a:pt x="49" y="80"/>
                  </a:lnTo>
                  <a:lnTo>
                    <a:pt x="63" y="84"/>
                  </a:lnTo>
                  <a:lnTo>
                    <a:pt x="79" y="90"/>
                  </a:lnTo>
                  <a:lnTo>
                    <a:pt x="95" y="94"/>
                  </a:lnTo>
                  <a:lnTo>
                    <a:pt x="103" y="96"/>
                  </a:lnTo>
                  <a:lnTo>
                    <a:pt x="113" y="98"/>
                  </a:lnTo>
                  <a:lnTo>
                    <a:pt x="122" y="100"/>
                  </a:lnTo>
                  <a:lnTo>
                    <a:pt x="130" y="103"/>
                  </a:lnTo>
                  <a:lnTo>
                    <a:pt x="140" y="105"/>
                  </a:lnTo>
                  <a:lnTo>
                    <a:pt x="150" y="107"/>
                  </a:lnTo>
                  <a:lnTo>
                    <a:pt x="160" y="108"/>
                  </a:lnTo>
                  <a:lnTo>
                    <a:pt x="169" y="110"/>
                  </a:lnTo>
                  <a:lnTo>
                    <a:pt x="179" y="112"/>
                  </a:lnTo>
                  <a:lnTo>
                    <a:pt x="189" y="114"/>
                  </a:lnTo>
                  <a:lnTo>
                    <a:pt x="198" y="116"/>
                  </a:lnTo>
                  <a:lnTo>
                    <a:pt x="208" y="118"/>
                  </a:lnTo>
                  <a:lnTo>
                    <a:pt x="218" y="119"/>
                  </a:lnTo>
                  <a:lnTo>
                    <a:pt x="229" y="121"/>
                  </a:lnTo>
                  <a:lnTo>
                    <a:pt x="238" y="122"/>
                  </a:lnTo>
                  <a:lnTo>
                    <a:pt x="248" y="123"/>
                  </a:lnTo>
                  <a:lnTo>
                    <a:pt x="258" y="124"/>
                  </a:lnTo>
                  <a:lnTo>
                    <a:pt x="268" y="125"/>
                  </a:lnTo>
                  <a:lnTo>
                    <a:pt x="277" y="126"/>
                  </a:lnTo>
                  <a:lnTo>
                    <a:pt x="286" y="127"/>
                  </a:lnTo>
                  <a:lnTo>
                    <a:pt x="305" y="129"/>
                  </a:lnTo>
                  <a:lnTo>
                    <a:pt x="323" y="131"/>
                  </a:lnTo>
                  <a:lnTo>
                    <a:pt x="340" y="132"/>
                  </a:lnTo>
                  <a:lnTo>
                    <a:pt x="355" y="133"/>
                  </a:lnTo>
                  <a:lnTo>
                    <a:pt x="370" y="133"/>
                  </a:lnTo>
                  <a:lnTo>
                    <a:pt x="382" y="134"/>
                  </a:lnTo>
                  <a:lnTo>
                    <a:pt x="387" y="134"/>
                  </a:lnTo>
                  <a:lnTo>
                    <a:pt x="392" y="134"/>
                  </a:lnTo>
                  <a:lnTo>
                    <a:pt x="388" y="157"/>
                  </a:lnTo>
                  <a:lnTo>
                    <a:pt x="526" y="73"/>
                  </a:lnTo>
                  <a:lnTo>
                    <a:pt x="405" y="40"/>
                  </a:lnTo>
                  <a:lnTo>
                    <a:pt x="403" y="52"/>
                  </a:lnTo>
                  <a:lnTo>
                    <a:pt x="394" y="52"/>
                  </a:lnTo>
                  <a:lnTo>
                    <a:pt x="384" y="52"/>
                  </a:lnTo>
                  <a:lnTo>
                    <a:pt x="371" y="52"/>
                  </a:lnTo>
                  <a:lnTo>
                    <a:pt x="357" y="52"/>
                  </a:lnTo>
                  <a:lnTo>
                    <a:pt x="343" y="51"/>
                  </a:lnTo>
                  <a:lnTo>
                    <a:pt x="327" y="51"/>
                  </a:lnTo>
                  <a:lnTo>
                    <a:pt x="311" y="50"/>
                  </a:lnTo>
                  <a:lnTo>
                    <a:pt x="293" y="49"/>
                  </a:lnTo>
                  <a:lnTo>
                    <a:pt x="275" y="46"/>
                  </a:lnTo>
                  <a:lnTo>
                    <a:pt x="257" y="45"/>
                  </a:lnTo>
                  <a:lnTo>
                    <a:pt x="237" y="43"/>
                  </a:lnTo>
                  <a:lnTo>
                    <a:pt x="219" y="41"/>
                  </a:lnTo>
                  <a:lnTo>
                    <a:pt x="209" y="40"/>
                  </a:lnTo>
                  <a:lnTo>
                    <a:pt x="201" y="39"/>
                  </a:lnTo>
                  <a:lnTo>
                    <a:pt x="191" y="38"/>
                  </a:lnTo>
                  <a:lnTo>
                    <a:pt x="181" y="37"/>
                  </a:lnTo>
                  <a:lnTo>
                    <a:pt x="172" y="35"/>
                  </a:lnTo>
                  <a:lnTo>
                    <a:pt x="163" y="33"/>
                  </a:lnTo>
                  <a:lnTo>
                    <a:pt x="154" y="32"/>
                  </a:lnTo>
                  <a:lnTo>
                    <a:pt x="145" y="30"/>
                  </a:lnTo>
                  <a:lnTo>
                    <a:pt x="137" y="29"/>
                  </a:lnTo>
                  <a:lnTo>
                    <a:pt x="128" y="27"/>
                  </a:lnTo>
                  <a:lnTo>
                    <a:pt x="121" y="25"/>
                  </a:lnTo>
                  <a:lnTo>
                    <a:pt x="112" y="24"/>
                  </a:lnTo>
                  <a:lnTo>
                    <a:pt x="97" y="21"/>
                  </a:lnTo>
                  <a:lnTo>
                    <a:pt x="83" y="16"/>
                  </a:lnTo>
                  <a:lnTo>
                    <a:pt x="70" y="14"/>
                  </a:lnTo>
                  <a:lnTo>
                    <a:pt x="58" y="11"/>
                  </a:lnTo>
                  <a:lnTo>
                    <a:pt x="48" y="8"/>
                  </a:lnTo>
                  <a:lnTo>
                    <a:pt x="40" y="4"/>
                  </a:lnTo>
                  <a:lnTo>
                    <a:pt x="27" y="1"/>
                  </a:lnTo>
                  <a:lnTo>
                    <a:pt x="23" y="0"/>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59" name="Freeform 82">
              <a:extLst>
                <a:ext uri="{FF2B5EF4-FFF2-40B4-BE49-F238E27FC236}">
                  <a16:creationId xmlns:a16="http://schemas.microsoft.com/office/drawing/2014/main" id="{17728A1E-7A19-E0B4-01F1-553EF56A9251}"/>
                </a:ext>
              </a:extLst>
            </p:cNvPr>
            <p:cNvSpPr/>
            <p:nvPr/>
          </p:nvSpPr>
          <p:spPr bwMode="auto">
            <a:xfrm>
              <a:off x="3873501" y="493713"/>
              <a:ext cx="12700" cy="14288"/>
            </a:xfrm>
            <a:custGeom>
              <a:avLst/>
              <a:gdLst>
                <a:gd name="T0" fmla="*/ 6 w 31"/>
                <a:gd name="T1" fmla="*/ 3 h 37"/>
                <a:gd name="T2" fmla="*/ 0 w 31"/>
                <a:gd name="T3" fmla="*/ 37 h 37"/>
                <a:gd name="T4" fmla="*/ 7 w 31"/>
                <a:gd name="T5" fmla="*/ 36 h 37"/>
                <a:gd name="T6" fmla="*/ 13 w 31"/>
                <a:gd name="T7" fmla="*/ 35 h 37"/>
                <a:gd name="T8" fmla="*/ 26 w 31"/>
                <a:gd name="T9" fmla="*/ 32 h 37"/>
                <a:gd name="T10" fmla="*/ 31 w 31"/>
                <a:gd name="T11" fmla="*/ 32 h 37"/>
                <a:gd name="T12" fmla="*/ 26 w 31"/>
                <a:gd name="T13" fmla="*/ 0 h 37"/>
                <a:gd name="T14" fmla="*/ 22 w 31"/>
                <a:gd name="T15" fmla="*/ 1 h 37"/>
                <a:gd name="T16" fmla="*/ 8 w 31"/>
                <a:gd name="T17" fmla="*/ 2 h 37"/>
                <a:gd name="T18" fmla="*/ 7 w 31"/>
                <a:gd name="T19" fmla="*/ 3 h 37"/>
                <a:gd name="T20" fmla="*/ 6 w 31"/>
                <a:gd name="T2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7">
                  <a:moveTo>
                    <a:pt x="6" y="3"/>
                  </a:moveTo>
                  <a:lnTo>
                    <a:pt x="0" y="37"/>
                  </a:lnTo>
                  <a:lnTo>
                    <a:pt x="7" y="36"/>
                  </a:lnTo>
                  <a:lnTo>
                    <a:pt x="13" y="35"/>
                  </a:lnTo>
                  <a:lnTo>
                    <a:pt x="26" y="32"/>
                  </a:lnTo>
                  <a:lnTo>
                    <a:pt x="31" y="32"/>
                  </a:lnTo>
                  <a:lnTo>
                    <a:pt x="26" y="0"/>
                  </a:lnTo>
                  <a:lnTo>
                    <a:pt x="22" y="1"/>
                  </a:lnTo>
                  <a:lnTo>
                    <a:pt x="8" y="2"/>
                  </a:lnTo>
                  <a:lnTo>
                    <a:pt x="7" y="3"/>
                  </a:lnTo>
                  <a:lnTo>
                    <a:pt x="6" y="3"/>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60" name="Freeform 83">
              <a:extLst>
                <a:ext uri="{FF2B5EF4-FFF2-40B4-BE49-F238E27FC236}">
                  <a16:creationId xmlns:a16="http://schemas.microsoft.com/office/drawing/2014/main" id="{93767EB5-D6F3-2E92-CE88-871AECF02E76}"/>
                </a:ext>
              </a:extLst>
            </p:cNvPr>
            <p:cNvSpPr/>
            <p:nvPr/>
          </p:nvSpPr>
          <p:spPr bwMode="auto">
            <a:xfrm>
              <a:off x="4111626" y="504825"/>
              <a:ext cx="22225" cy="22225"/>
            </a:xfrm>
            <a:custGeom>
              <a:avLst/>
              <a:gdLst>
                <a:gd name="T0" fmla="*/ 1 w 56"/>
                <a:gd name="T1" fmla="*/ 0 h 55"/>
                <a:gd name="T2" fmla="*/ 0 w 56"/>
                <a:gd name="T3" fmla="*/ 6 h 55"/>
                <a:gd name="T4" fmla="*/ 0 w 56"/>
                <a:gd name="T5" fmla="*/ 6 h 55"/>
                <a:gd name="T6" fmla="*/ 1 w 56"/>
                <a:gd name="T7" fmla="*/ 6 h 55"/>
                <a:gd name="T8" fmla="*/ 5 w 56"/>
                <a:gd name="T9" fmla="*/ 17 h 55"/>
                <a:gd name="T10" fmla="*/ 12 w 56"/>
                <a:gd name="T11" fmla="*/ 37 h 55"/>
                <a:gd name="T12" fmla="*/ 13 w 56"/>
                <a:gd name="T13" fmla="*/ 41 h 55"/>
                <a:gd name="T14" fmla="*/ 14 w 56"/>
                <a:gd name="T15" fmla="*/ 46 h 55"/>
                <a:gd name="T16" fmla="*/ 19 w 56"/>
                <a:gd name="T17" fmla="*/ 48 h 55"/>
                <a:gd name="T18" fmla="*/ 25 w 56"/>
                <a:gd name="T19" fmla="*/ 49 h 55"/>
                <a:gd name="T20" fmla="*/ 36 w 56"/>
                <a:gd name="T21" fmla="*/ 54 h 55"/>
                <a:gd name="T22" fmla="*/ 41 w 56"/>
                <a:gd name="T23" fmla="*/ 55 h 55"/>
                <a:gd name="T24" fmla="*/ 56 w 56"/>
                <a:gd name="T25" fmla="*/ 16 h 55"/>
                <a:gd name="T26" fmla="*/ 50 w 56"/>
                <a:gd name="T27" fmla="*/ 14 h 55"/>
                <a:gd name="T28" fmla="*/ 37 w 56"/>
                <a:gd name="T29" fmla="*/ 11 h 55"/>
                <a:gd name="T30" fmla="*/ 30 w 56"/>
                <a:gd name="T31" fmla="*/ 9 h 55"/>
                <a:gd name="T32" fmla="*/ 21 w 56"/>
                <a:gd name="T33" fmla="*/ 6 h 55"/>
                <a:gd name="T34" fmla="*/ 12 w 56"/>
                <a:gd name="T35" fmla="*/ 3 h 55"/>
                <a:gd name="T36" fmla="*/ 1 w 56"/>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55">
                  <a:moveTo>
                    <a:pt x="1" y="0"/>
                  </a:moveTo>
                  <a:lnTo>
                    <a:pt x="0" y="6"/>
                  </a:lnTo>
                  <a:lnTo>
                    <a:pt x="0" y="6"/>
                  </a:lnTo>
                  <a:lnTo>
                    <a:pt x="1" y="6"/>
                  </a:lnTo>
                  <a:lnTo>
                    <a:pt x="5" y="17"/>
                  </a:lnTo>
                  <a:lnTo>
                    <a:pt x="12" y="37"/>
                  </a:lnTo>
                  <a:lnTo>
                    <a:pt x="13" y="41"/>
                  </a:lnTo>
                  <a:lnTo>
                    <a:pt x="14" y="46"/>
                  </a:lnTo>
                  <a:lnTo>
                    <a:pt x="19" y="48"/>
                  </a:lnTo>
                  <a:lnTo>
                    <a:pt x="25" y="49"/>
                  </a:lnTo>
                  <a:lnTo>
                    <a:pt x="36" y="54"/>
                  </a:lnTo>
                  <a:lnTo>
                    <a:pt x="41" y="55"/>
                  </a:lnTo>
                  <a:lnTo>
                    <a:pt x="56" y="16"/>
                  </a:lnTo>
                  <a:lnTo>
                    <a:pt x="50" y="14"/>
                  </a:lnTo>
                  <a:lnTo>
                    <a:pt x="37" y="11"/>
                  </a:lnTo>
                  <a:lnTo>
                    <a:pt x="30" y="9"/>
                  </a:lnTo>
                  <a:lnTo>
                    <a:pt x="21" y="6"/>
                  </a:lnTo>
                  <a:lnTo>
                    <a:pt x="12" y="3"/>
                  </a:lnTo>
                  <a:lnTo>
                    <a:pt x="1" y="0"/>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61" name="Freeform 84">
              <a:extLst>
                <a:ext uri="{FF2B5EF4-FFF2-40B4-BE49-F238E27FC236}">
                  <a16:creationId xmlns:a16="http://schemas.microsoft.com/office/drawing/2014/main" id="{003005FE-044C-92D7-E57E-A2816BBA7863}"/>
                </a:ext>
              </a:extLst>
            </p:cNvPr>
            <p:cNvSpPr/>
            <p:nvPr/>
          </p:nvSpPr>
          <p:spPr bwMode="auto">
            <a:xfrm>
              <a:off x="3862388" y="250825"/>
              <a:ext cx="34925" cy="33338"/>
            </a:xfrm>
            <a:custGeom>
              <a:avLst/>
              <a:gdLst>
                <a:gd name="T0" fmla="*/ 88 w 89"/>
                <a:gd name="T1" fmla="*/ 28 h 85"/>
                <a:gd name="T2" fmla="*/ 80 w 89"/>
                <a:gd name="T3" fmla="*/ 21 h 85"/>
                <a:gd name="T4" fmla="*/ 73 w 89"/>
                <a:gd name="T5" fmla="*/ 16 h 85"/>
                <a:gd name="T6" fmla="*/ 65 w 89"/>
                <a:gd name="T7" fmla="*/ 11 h 85"/>
                <a:gd name="T8" fmla="*/ 56 w 89"/>
                <a:gd name="T9" fmla="*/ 6 h 85"/>
                <a:gd name="T10" fmla="*/ 48 w 89"/>
                <a:gd name="T11" fmla="*/ 3 h 85"/>
                <a:gd name="T12" fmla="*/ 38 w 89"/>
                <a:gd name="T13" fmla="*/ 1 h 85"/>
                <a:gd name="T14" fmla="*/ 29 w 89"/>
                <a:gd name="T15" fmla="*/ 0 h 85"/>
                <a:gd name="T16" fmla="*/ 20 w 89"/>
                <a:gd name="T17" fmla="*/ 1 h 85"/>
                <a:gd name="T18" fmla="*/ 19 w 89"/>
                <a:gd name="T19" fmla="*/ 2 h 85"/>
                <a:gd name="T20" fmla="*/ 13 w 89"/>
                <a:gd name="T21" fmla="*/ 5 h 85"/>
                <a:gd name="T22" fmla="*/ 12 w 89"/>
                <a:gd name="T23" fmla="*/ 13 h 85"/>
                <a:gd name="T24" fmla="*/ 0 w 89"/>
                <a:gd name="T25" fmla="*/ 85 h 85"/>
                <a:gd name="T26" fmla="*/ 7 w 89"/>
                <a:gd name="T27" fmla="*/ 77 h 85"/>
                <a:gd name="T28" fmla="*/ 15 w 89"/>
                <a:gd name="T29" fmla="*/ 70 h 85"/>
                <a:gd name="T30" fmla="*/ 24 w 89"/>
                <a:gd name="T31" fmla="*/ 62 h 85"/>
                <a:gd name="T32" fmla="*/ 35 w 89"/>
                <a:gd name="T33" fmla="*/ 55 h 85"/>
                <a:gd name="T34" fmla="*/ 46 w 89"/>
                <a:gd name="T35" fmla="*/ 48 h 85"/>
                <a:gd name="T36" fmla="*/ 59 w 89"/>
                <a:gd name="T37" fmla="*/ 42 h 85"/>
                <a:gd name="T38" fmla="*/ 74 w 89"/>
                <a:gd name="T39" fmla="*/ 35 h 85"/>
                <a:gd name="T40" fmla="*/ 89 w 89"/>
                <a:gd name="T41" fmla="*/ 30 h 85"/>
                <a:gd name="T42" fmla="*/ 89 w 89"/>
                <a:gd name="T43" fmla="*/ 29 h 85"/>
                <a:gd name="T44" fmla="*/ 88 w 89"/>
                <a:gd name="T45" fmla="*/ 2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 h="85">
                  <a:moveTo>
                    <a:pt x="88" y="28"/>
                  </a:moveTo>
                  <a:lnTo>
                    <a:pt x="80" y="21"/>
                  </a:lnTo>
                  <a:lnTo>
                    <a:pt x="73" y="16"/>
                  </a:lnTo>
                  <a:lnTo>
                    <a:pt x="65" y="11"/>
                  </a:lnTo>
                  <a:lnTo>
                    <a:pt x="56" y="6"/>
                  </a:lnTo>
                  <a:lnTo>
                    <a:pt x="48" y="3"/>
                  </a:lnTo>
                  <a:lnTo>
                    <a:pt x="38" y="1"/>
                  </a:lnTo>
                  <a:lnTo>
                    <a:pt x="29" y="0"/>
                  </a:lnTo>
                  <a:lnTo>
                    <a:pt x="20" y="1"/>
                  </a:lnTo>
                  <a:lnTo>
                    <a:pt x="19" y="2"/>
                  </a:lnTo>
                  <a:lnTo>
                    <a:pt x="13" y="5"/>
                  </a:lnTo>
                  <a:lnTo>
                    <a:pt x="12" y="13"/>
                  </a:lnTo>
                  <a:lnTo>
                    <a:pt x="0" y="85"/>
                  </a:lnTo>
                  <a:lnTo>
                    <a:pt x="7" y="77"/>
                  </a:lnTo>
                  <a:lnTo>
                    <a:pt x="15" y="70"/>
                  </a:lnTo>
                  <a:lnTo>
                    <a:pt x="24" y="62"/>
                  </a:lnTo>
                  <a:lnTo>
                    <a:pt x="35" y="55"/>
                  </a:lnTo>
                  <a:lnTo>
                    <a:pt x="46" y="48"/>
                  </a:lnTo>
                  <a:lnTo>
                    <a:pt x="59" y="42"/>
                  </a:lnTo>
                  <a:lnTo>
                    <a:pt x="74" y="35"/>
                  </a:lnTo>
                  <a:lnTo>
                    <a:pt x="89" y="30"/>
                  </a:lnTo>
                  <a:lnTo>
                    <a:pt x="89" y="29"/>
                  </a:lnTo>
                  <a:lnTo>
                    <a:pt x="88" y="28"/>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62" name="Freeform 85">
              <a:extLst>
                <a:ext uri="{FF2B5EF4-FFF2-40B4-BE49-F238E27FC236}">
                  <a16:creationId xmlns:a16="http://schemas.microsoft.com/office/drawing/2014/main" id="{0CE9486F-8F40-7FFF-52C2-593F9E2A91F5}"/>
                </a:ext>
              </a:extLst>
            </p:cNvPr>
            <p:cNvSpPr/>
            <p:nvPr/>
          </p:nvSpPr>
          <p:spPr bwMode="auto">
            <a:xfrm>
              <a:off x="3787776" y="250825"/>
              <a:ext cx="82550" cy="265113"/>
            </a:xfrm>
            <a:custGeom>
              <a:avLst/>
              <a:gdLst>
                <a:gd name="T0" fmla="*/ 16 w 207"/>
                <a:gd name="T1" fmla="*/ 346 h 667"/>
                <a:gd name="T2" fmla="*/ 26 w 207"/>
                <a:gd name="T3" fmla="*/ 351 h 667"/>
                <a:gd name="T4" fmla="*/ 42 w 207"/>
                <a:gd name="T5" fmla="*/ 353 h 667"/>
                <a:gd name="T6" fmla="*/ 48 w 207"/>
                <a:gd name="T7" fmla="*/ 346 h 667"/>
                <a:gd name="T8" fmla="*/ 46 w 207"/>
                <a:gd name="T9" fmla="*/ 311 h 667"/>
                <a:gd name="T10" fmla="*/ 44 w 207"/>
                <a:gd name="T11" fmla="*/ 241 h 667"/>
                <a:gd name="T12" fmla="*/ 42 w 207"/>
                <a:gd name="T13" fmla="*/ 169 h 667"/>
                <a:gd name="T14" fmla="*/ 42 w 207"/>
                <a:gd name="T15" fmla="*/ 122 h 667"/>
                <a:gd name="T16" fmla="*/ 45 w 207"/>
                <a:gd name="T17" fmla="*/ 120 h 667"/>
                <a:gd name="T18" fmla="*/ 47 w 207"/>
                <a:gd name="T19" fmla="*/ 123 h 667"/>
                <a:gd name="T20" fmla="*/ 54 w 207"/>
                <a:gd name="T21" fmla="*/ 274 h 667"/>
                <a:gd name="T22" fmla="*/ 58 w 207"/>
                <a:gd name="T23" fmla="*/ 323 h 667"/>
                <a:gd name="T24" fmla="*/ 61 w 207"/>
                <a:gd name="T25" fmla="*/ 364 h 667"/>
                <a:gd name="T26" fmla="*/ 62 w 207"/>
                <a:gd name="T27" fmla="*/ 374 h 667"/>
                <a:gd name="T28" fmla="*/ 72 w 207"/>
                <a:gd name="T29" fmla="*/ 399 h 667"/>
                <a:gd name="T30" fmla="*/ 80 w 207"/>
                <a:gd name="T31" fmla="*/ 451 h 667"/>
                <a:gd name="T32" fmla="*/ 100 w 207"/>
                <a:gd name="T33" fmla="*/ 486 h 667"/>
                <a:gd name="T34" fmla="*/ 125 w 207"/>
                <a:gd name="T35" fmla="*/ 667 h 667"/>
                <a:gd name="T36" fmla="*/ 138 w 207"/>
                <a:gd name="T37" fmla="*/ 660 h 667"/>
                <a:gd name="T38" fmla="*/ 146 w 207"/>
                <a:gd name="T39" fmla="*/ 640 h 667"/>
                <a:gd name="T40" fmla="*/ 155 w 207"/>
                <a:gd name="T41" fmla="*/ 554 h 667"/>
                <a:gd name="T42" fmla="*/ 162 w 207"/>
                <a:gd name="T43" fmla="*/ 640 h 667"/>
                <a:gd name="T44" fmla="*/ 171 w 207"/>
                <a:gd name="T45" fmla="*/ 660 h 667"/>
                <a:gd name="T46" fmla="*/ 176 w 207"/>
                <a:gd name="T47" fmla="*/ 664 h 667"/>
                <a:gd name="T48" fmla="*/ 184 w 207"/>
                <a:gd name="T49" fmla="*/ 667 h 667"/>
                <a:gd name="T50" fmla="*/ 207 w 207"/>
                <a:gd name="T51" fmla="*/ 505 h 667"/>
                <a:gd name="T52" fmla="*/ 193 w 207"/>
                <a:gd name="T53" fmla="*/ 491 h 667"/>
                <a:gd name="T54" fmla="*/ 185 w 207"/>
                <a:gd name="T55" fmla="*/ 474 h 667"/>
                <a:gd name="T56" fmla="*/ 184 w 207"/>
                <a:gd name="T57" fmla="*/ 472 h 667"/>
                <a:gd name="T58" fmla="*/ 176 w 207"/>
                <a:gd name="T59" fmla="*/ 409 h 667"/>
                <a:gd name="T60" fmla="*/ 169 w 207"/>
                <a:gd name="T61" fmla="*/ 312 h 667"/>
                <a:gd name="T62" fmla="*/ 162 w 207"/>
                <a:gd name="T63" fmla="*/ 211 h 667"/>
                <a:gd name="T64" fmla="*/ 162 w 207"/>
                <a:gd name="T65" fmla="*/ 143 h 667"/>
                <a:gd name="T66" fmla="*/ 166 w 207"/>
                <a:gd name="T67" fmla="*/ 125 h 667"/>
                <a:gd name="T68" fmla="*/ 172 w 207"/>
                <a:gd name="T69" fmla="*/ 107 h 667"/>
                <a:gd name="T70" fmla="*/ 169 w 207"/>
                <a:gd name="T71" fmla="*/ 30 h 667"/>
                <a:gd name="T72" fmla="*/ 164 w 207"/>
                <a:gd name="T73" fmla="*/ 17 h 667"/>
                <a:gd name="T74" fmla="*/ 148 w 207"/>
                <a:gd name="T75" fmla="*/ 23 h 667"/>
                <a:gd name="T76" fmla="*/ 148 w 207"/>
                <a:gd name="T77" fmla="*/ 41 h 667"/>
                <a:gd name="T78" fmla="*/ 138 w 207"/>
                <a:gd name="T79" fmla="*/ 147 h 667"/>
                <a:gd name="T80" fmla="*/ 108 w 207"/>
                <a:gd name="T81" fmla="*/ 1 h 667"/>
                <a:gd name="T82" fmla="*/ 104 w 207"/>
                <a:gd name="T83" fmla="*/ 1 h 667"/>
                <a:gd name="T84" fmla="*/ 71 w 207"/>
                <a:gd name="T85" fmla="*/ 11 h 667"/>
                <a:gd name="T86" fmla="*/ 40 w 207"/>
                <a:gd name="T87" fmla="*/ 27 h 667"/>
                <a:gd name="T88" fmla="*/ 25 w 207"/>
                <a:gd name="T89" fmla="*/ 40 h 667"/>
                <a:gd name="T90" fmla="*/ 13 w 207"/>
                <a:gd name="T91" fmla="*/ 56 h 667"/>
                <a:gd name="T92" fmla="*/ 6 w 207"/>
                <a:gd name="T93" fmla="*/ 74 h 667"/>
                <a:gd name="T94" fmla="*/ 2 w 207"/>
                <a:gd name="T95" fmla="*/ 96 h 667"/>
                <a:gd name="T96" fmla="*/ 0 w 207"/>
                <a:gd name="T97" fmla="*/ 133 h 667"/>
                <a:gd name="T98" fmla="*/ 2 w 207"/>
                <a:gd name="T99" fmla="*/ 198 h 667"/>
                <a:gd name="T100" fmla="*/ 5 w 207"/>
                <a:gd name="T101" fmla="*/ 271 h 667"/>
                <a:gd name="T102" fmla="*/ 8 w 207"/>
                <a:gd name="T103" fmla="*/ 330 h 667"/>
                <a:gd name="T104" fmla="*/ 10 w 207"/>
                <a:gd name="T105" fmla="*/ 34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7" h="667">
                  <a:moveTo>
                    <a:pt x="10" y="343"/>
                  </a:moveTo>
                  <a:lnTo>
                    <a:pt x="16" y="346"/>
                  </a:lnTo>
                  <a:lnTo>
                    <a:pt x="21" y="350"/>
                  </a:lnTo>
                  <a:lnTo>
                    <a:pt x="26" y="351"/>
                  </a:lnTo>
                  <a:lnTo>
                    <a:pt x="32" y="352"/>
                  </a:lnTo>
                  <a:lnTo>
                    <a:pt x="42" y="353"/>
                  </a:lnTo>
                  <a:lnTo>
                    <a:pt x="48" y="353"/>
                  </a:lnTo>
                  <a:lnTo>
                    <a:pt x="48" y="346"/>
                  </a:lnTo>
                  <a:lnTo>
                    <a:pt x="48" y="338"/>
                  </a:lnTo>
                  <a:lnTo>
                    <a:pt x="46" y="311"/>
                  </a:lnTo>
                  <a:lnTo>
                    <a:pt x="45" y="278"/>
                  </a:lnTo>
                  <a:lnTo>
                    <a:pt x="44" y="241"/>
                  </a:lnTo>
                  <a:lnTo>
                    <a:pt x="43" y="204"/>
                  </a:lnTo>
                  <a:lnTo>
                    <a:pt x="42" y="169"/>
                  </a:lnTo>
                  <a:lnTo>
                    <a:pt x="40" y="141"/>
                  </a:lnTo>
                  <a:lnTo>
                    <a:pt x="42" y="122"/>
                  </a:lnTo>
                  <a:lnTo>
                    <a:pt x="42" y="116"/>
                  </a:lnTo>
                  <a:lnTo>
                    <a:pt x="45" y="120"/>
                  </a:lnTo>
                  <a:lnTo>
                    <a:pt x="47" y="123"/>
                  </a:lnTo>
                  <a:lnTo>
                    <a:pt x="47" y="123"/>
                  </a:lnTo>
                  <a:lnTo>
                    <a:pt x="53" y="246"/>
                  </a:lnTo>
                  <a:lnTo>
                    <a:pt x="54" y="274"/>
                  </a:lnTo>
                  <a:lnTo>
                    <a:pt x="57" y="300"/>
                  </a:lnTo>
                  <a:lnTo>
                    <a:pt x="58" y="323"/>
                  </a:lnTo>
                  <a:lnTo>
                    <a:pt x="59" y="342"/>
                  </a:lnTo>
                  <a:lnTo>
                    <a:pt x="61" y="364"/>
                  </a:lnTo>
                  <a:lnTo>
                    <a:pt x="61" y="372"/>
                  </a:lnTo>
                  <a:lnTo>
                    <a:pt x="62" y="374"/>
                  </a:lnTo>
                  <a:lnTo>
                    <a:pt x="66" y="387"/>
                  </a:lnTo>
                  <a:lnTo>
                    <a:pt x="72" y="399"/>
                  </a:lnTo>
                  <a:lnTo>
                    <a:pt x="75" y="419"/>
                  </a:lnTo>
                  <a:lnTo>
                    <a:pt x="80" y="451"/>
                  </a:lnTo>
                  <a:lnTo>
                    <a:pt x="87" y="482"/>
                  </a:lnTo>
                  <a:lnTo>
                    <a:pt x="100" y="486"/>
                  </a:lnTo>
                  <a:lnTo>
                    <a:pt x="120" y="630"/>
                  </a:lnTo>
                  <a:lnTo>
                    <a:pt x="125" y="667"/>
                  </a:lnTo>
                  <a:lnTo>
                    <a:pt x="129" y="666"/>
                  </a:lnTo>
                  <a:lnTo>
                    <a:pt x="138" y="660"/>
                  </a:lnTo>
                  <a:lnTo>
                    <a:pt x="144" y="648"/>
                  </a:lnTo>
                  <a:lnTo>
                    <a:pt x="146" y="640"/>
                  </a:lnTo>
                  <a:lnTo>
                    <a:pt x="148" y="614"/>
                  </a:lnTo>
                  <a:lnTo>
                    <a:pt x="155" y="554"/>
                  </a:lnTo>
                  <a:lnTo>
                    <a:pt x="160" y="619"/>
                  </a:lnTo>
                  <a:lnTo>
                    <a:pt x="162" y="640"/>
                  </a:lnTo>
                  <a:lnTo>
                    <a:pt x="165" y="648"/>
                  </a:lnTo>
                  <a:lnTo>
                    <a:pt x="171" y="660"/>
                  </a:lnTo>
                  <a:lnTo>
                    <a:pt x="173" y="663"/>
                  </a:lnTo>
                  <a:lnTo>
                    <a:pt x="176" y="664"/>
                  </a:lnTo>
                  <a:lnTo>
                    <a:pt x="182" y="667"/>
                  </a:lnTo>
                  <a:lnTo>
                    <a:pt x="184" y="667"/>
                  </a:lnTo>
                  <a:lnTo>
                    <a:pt x="189" y="630"/>
                  </a:lnTo>
                  <a:lnTo>
                    <a:pt x="207" y="505"/>
                  </a:lnTo>
                  <a:lnTo>
                    <a:pt x="199" y="499"/>
                  </a:lnTo>
                  <a:lnTo>
                    <a:pt x="193" y="491"/>
                  </a:lnTo>
                  <a:lnTo>
                    <a:pt x="188" y="482"/>
                  </a:lnTo>
                  <a:lnTo>
                    <a:pt x="185" y="474"/>
                  </a:lnTo>
                  <a:lnTo>
                    <a:pt x="185" y="473"/>
                  </a:lnTo>
                  <a:lnTo>
                    <a:pt x="184" y="472"/>
                  </a:lnTo>
                  <a:lnTo>
                    <a:pt x="181" y="447"/>
                  </a:lnTo>
                  <a:lnTo>
                    <a:pt x="176" y="409"/>
                  </a:lnTo>
                  <a:lnTo>
                    <a:pt x="172" y="363"/>
                  </a:lnTo>
                  <a:lnTo>
                    <a:pt x="169" y="312"/>
                  </a:lnTo>
                  <a:lnTo>
                    <a:pt x="165" y="260"/>
                  </a:lnTo>
                  <a:lnTo>
                    <a:pt x="162" y="211"/>
                  </a:lnTo>
                  <a:lnTo>
                    <a:pt x="161" y="171"/>
                  </a:lnTo>
                  <a:lnTo>
                    <a:pt x="162" y="143"/>
                  </a:lnTo>
                  <a:lnTo>
                    <a:pt x="164" y="135"/>
                  </a:lnTo>
                  <a:lnTo>
                    <a:pt x="166" y="125"/>
                  </a:lnTo>
                  <a:lnTo>
                    <a:pt x="168" y="116"/>
                  </a:lnTo>
                  <a:lnTo>
                    <a:pt x="172" y="107"/>
                  </a:lnTo>
                  <a:lnTo>
                    <a:pt x="167" y="42"/>
                  </a:lnTo>
                  <a:lnTo>
                    <a:pt x="169" y="30"/>
                  </a:lnTo>
                  <a:lnTo>
                    <a:pt x="166" y="23"/>
                  </a:lnTo>
                  <a:lnTo>
                    <a:pt x="164" y="17"/>
                  </a:lnTo>
                  <a:lnTo>
                    <a:pt x="151" y="17"/>
                  </a:lnTo>
                  <a:lnTo>
                    <a:pt x="148" y="23"/>
                  </a:lnTo>
                  <a:lnTo>
                    <a:pt x="145" y="30"/>
                  </a:lnTo>
                  <a:lnTo>
                    <a:pt x="148" y="41"/>
                  </a:lnTo>
                  <a:lnTo>
                    <a:pt x="138" y="140"/>
                  </a:lnTo>
                  <a:lnTo>
                    <a:pt x="138" y="147"/>
                  </a:lnTo>
                  <a:lnTo>
                    <a:pt x="112" y="17"/>
                  </a:lnTo>
                  <a:lnTo>
                    <a:pt x="108" y="1"/>
                  </a:lnTo>
                  <a:lnTo>
                    <a:pt x="106" y="0"/>
                  </a:lnTo>
                  <a:lnTo>
                    <a:pt x="104" y="1"/>
                  </a:lnTo>
                  <a:lnTo>
                    <a:pt x="87" y="4"/>
                  </a:lnTo>
                  <a:lnTo>
                    <a:pt x="71" y="11"/>
                  </a:lnTo>
                  <a:lnTo>
                    <a:pt x="56" y="17"/>
                  </a:lnTo>
                  <a:lnTo>
                    <a:pt x="40" y="27"/>
                  </a:lnTo>
                  <a:lnTo>
                    <a:pt x="33" y="33"/>
                  </a:lnTo>
                  <a:lnTo>
                    <a:pt x="25" y="40"/>
                  </a:lnTo>
                  <a:lnTo>
                    <a:pt x="19" y="47"/>
                  </a:lnTo>
                  <a:lnTo>
                    <a:pt x="13" y="56"/>
                  </a:lnTo>
                  <a:lnTo>
                    <a:pt x="9" y="65"/>
                  </a:lnTo>
                  <a:lnTo>
                    <a:pt x="6" y="74"/>
                  </a:lnTo>
                  <a:lnTo>
                    <a:pt x="3" y="85"/>
                  </a:lnTo>
                  <a:lnTo>
                    <a:pt x="2" y="96"/>
                  </a:lnTo>
                  <a:lnTo>
                    <a:pt x="2" y="110"/>
                  </a:lnTo>
                  <a:lnTo>
                    <a:pt x="0" y="133"/>
                  </a:lnTo>
                  <a:lnTo>
                    <a:pt x="2" y="163"/>
                  </a:lnTo>
                  <a:lnTo>
                    <a:pt x="2" y="198"/>
                  </a:lnTo>
                  <a:lnTo>
                    <a:pt x="3" y="235"/>
                  </a:lnTo>
                  <a:lnTo>
                    <a:pt x="5" y="271"/>
                  </a:lnTo>
                  <a:lnTo>
                    <a:pt x="6" y="304"/>
                  </a:lnTo>
                  <a:lnTo>
                    <a:pt x="8" y="330"/>
                  </a:lnTo>
                  <a:lnTo>
                    <a:pt x="9" y="337"/>
                  </a:lnTo>
                  <a:lnTo>
                    <a:pt x="10" y="343"/>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63" name="Freeform 86">
              <a:extLst>
                <a:ext uri="{FF2B5EF4-FFF2-40B4-BE49-F238E27FC236}">
                  <a16:creationId xmlns:a16="http://schemas.microsoft.com/office/drawing/2014/main" id="{CF26567E-00B9-F781-C534-739E00A2A70F}"/>
                </a:ext>
              </a:extLst>
            </p:cNvPr>
            <p:cNvSpPr/>
            <p:nvPr/>
          </p:nvSpPr>
          <p:spPr bwMode="auto">
            <a:xfrm>
              <a:off x="3792538" y="393700"/>
              <a:ext cx="15875" cy="17463"/>
            </a:xfrm>
            <a:custGeom>
              <a:avLst/>
              <a:gdLst>
                <a:gd name="T0" fmla="*/ 31 w 38"/>
                <a:gd name="T1" fmla="*/ 8 h 45"/>
                <a:gd name="T2" fmla="*/ 0 w 38"/>
                <a:gd name="T3" fmla="*/ 0 h 45"/>
                <a:gd name="T4" fmla="*/ 1 w 38"/>
                <a:gd name="T5" fmla="*/ 8 h 45"/>
                <a:gd name="T6" fmla="*/ 4 w 38"/>
                <a:gd name="T7" fmla="*/ 22 h 45"/>
                <a:gd name="T8" fmla="*/ 6 w 38"/>
                <a:gd name="T9" fmla="*/ 31 h 45"/>
                <a:gd name="T10" fmla="*/ 9 w 38"/>
                <a:gd name="T11" fmla="*/ 37 h 45"/>
                <a:gd name="T12" fmla="*/ 10 w 38"/>
                <a:gd name="T13" fmla="*/ 40 h 45"/>
                <a:gd name="T14" fmla="*/ 12 w 38"/>
                <a:gd name="T15" fmla="*/ 42 h 45"/>
                <a:gd name="T16" fmla="*/ 14 w 38"/>
                <a:gd name="T17" fmla="*/ 45 h 45"/>
                <a:gd name="T18" fmla="*/ 17 w 38"/>
                <a:gd name="T19" fmla="*/ 45 h 45"/>
                <a:gd name="T20" fmla="*/ 20 w 38"/>
                <a:gd name="T21" fmla="*/ 45 h 45"/>
                <a:gd name="T22" fmla="*/ 22 w 38"/>
                <a:gd name="T23" fmla="*/ 45 h 45"/>
                <a:gd name="T24" fmla="*/ 23 w 38"/>
                <a:gd name="T25" fmla="*/ 44 h 45"/>
                <a:gd name="T26" fmla="*/ 25 w 38"/>
                <a:gd name="T27" fmla="*/ 41 h 45"/>
                <a:gd name="T28" fmla="*/ 26 w 38"/>
                <a:gd name="T29" fmla="*/ 37 h 45"/>
                <a:gd name="T30" fmla="*/ 27 w 38"/>
                <a:gd name="T31" fmla="*/ 32 h 45"/>
                <a:gd name="T32" fmla="*/ 27 w 38"/>
                <a:gd name="T33" fmla="*/ 26 h 45"/>
                <a:gd name="T34" fmla="*/ 30 w 38"/>
                <a:gd name="T35" fmla="*/ 25 h 45"/>
                <a:gd name="T36" fmla="*/ 31 w 38"/>
                <a:gd name="T37" fmla="*/ 26 h 45"/>
                <a:gd name="T38" fmla="*/ 31 w 38"/>
                <a:gd name="T39" fmla="*/ 30 h 45"/>
                <a:gd name="T40" fmla="*/ 33 w 38"/>
                <a:gd name="T41" fmla="*/ 35 h 45"/>
                <a:gd name="T42" fmla="*/ 35 w 38"/>
                <a:gd name="T43" fmla="*/ 41 h 45"/>
                <a:gd name="T44" fmla="*/ 36 w 38"/>
                <a:gd name="T45" fmla="*/ 44 h 45"/>
                <a:gd name="T46" fmla="*/ 38 w 38"/>
                <a:gd name="T47" fmla="*/ 44 h 45"/>
                <a:gd name="T48" fmla="*/ 38 w 38"/>
                <a:gd name="T49" fmla="*/ 42 h 45"/>
                <a:gd name="T50" fmla="*/ 38 w 38"/>
                <a:gd name="T51" fmla="*/ 39 h 45"/>
                <a:gd name="T52" fmla="*/ 37 w 38"/>
                <a:gd name="T53" fmla="*/ 30 h 45"/>
                <a:gd name="T54" fmla="*/ 36 w 38"/>
                <a:gd name="T55" fmla="*/ 19 h 45"/>
                <a:gd name="T56" fmla="*/ 35 w 38"/>
                <a:gd name="T57" fmla="*/ 15 h 45"/>
                <a:gd name="T58" fmla="*/ 34 w 38"/>
                <a:gd name="T59" fmla="*/ 11 h 45"/>
                <a:gd name="T60" fmla="*/ 33 w 38"/>
                <a:gd name="T61" fmla="*/ 9 h 45"/>
                <a:gd name="T62" fmla="*/ 31 w 38"/>
                <a:gd name="T6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45">
                  <a:moveTo>
                    <a:pt x="31" y="8"/>
                  </a:moveTo>
                  <a:lnTo>
                    <a:pt x="0" y="0"/>
                  </a:lnTo>
                  <a:lnTo>
                    <a:pt x="1" y="8"/>
                  </a:lnTo>
                  <a:lnTo>
                    <a:pt x="4" y="22"/>
                  </a:lnTo>
                  <a:lnTo>
                    <a:pt x="6" y="31"/>
                  </a:lnTo>
                  <a:lnTo>
                    <a:pt x="9" y="37"/>
                  </a:lnTo>
                  <a:lnTo>
                    <a:pt x="10" y="40"/>
                  </a:lnTo>
                  <a:lnTo>
                    <a:pt x="12" y="42"/>
                  </a:lnTo>
                  <a:lnTo>
                    <a:pt x="14" y="45"/>
                  </a:lnTo>
                  <a:lnTo>
                    <a:pt x="17" y="45"/>
                  </a:lnTo>
                  <a:lnTo>
                    <a:pt x="20" y="45"/>
                  </a:lnTo>
                  <a:lnTo>
                    <a:pt x="22" y="45"/>
                  </a:lnTo>
                  <a:lnTo>
                    <a:pt x="23" y="44"/>
                  </a:lnTo>
                  <a:lnTo>
                    <a:pt x="25" y="41"/>
                  </a:lnTo>
                  <a:lnTo>
                    <a:pt x="26" y="37"/>
                  </a:lnTo>
                  <a:lnTo>
                    <a:pt x="27" y="32"/>
                  </a:lnTo>
                  <a:lnTo>
                    <a:pt x="27" y="26"/>
                  </a:lnTo>
                  <a:lnTo>
                    <a:pt x="30" y="25"/>
                  </a:lnTo>
                  <a:lnTo>
                    <a:pt x="31" y="26"/>
                  </a:lnTo>
                  <a:lnTo>
                    <a:pt x="31" y="30"/>
                  </a:lnTo>
                  <a:lnTo>
                    <a:pt x="33" y="35"/>
                  </a:lnTo>
                  <a:lnTo>
                    <a:pt x="35" y="41"/>
                  </a:lnTo>
                  <a:lnTo>
                    <a:pt x="36" y="44"/>
                  </a:lnTo>
                  <a:lnTo>
                    <a:pt x="38" y="44"/>
                  </a:lnTo>
                  <a:lnTo>
                    <a:pt x="38" y="42"/>
                  </a:lnTo>
                  <a:lnTo>
                    <a:pt x="38" y="39"/>
                  </a:lnTo>
                  <a:lnTo>
                    <a:pt x="37" y="30"/>
                  </a:lnTo>
                  <a:lnTo>
                    <a:pt x="36" y="19"/>
                  </a:lnTo>
                  <a:lnTo>
                    <a:pt x="35" y="15"/>
                  </a:lnTo>
                  <a:lnTo>
                    <a:pt x="34" y="11"/>
                  </a:lnTo>
                  <a:lnTo>
                    <a:pt x="33" y="9"/>
                  </a:lnTo>
                  <a:lnTo>
                    <a:pt x="31" y="8"/>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64" name="Freeform 87">
              <a:extLst>
                <a:ext uri="{FF2B5EF4-FFF2-40B4-BE49-F238E27FC236}">
                  <a16:creationId xmlns:a16="http://schemas.microsoft.com/office/drawing/2014/main" id="{49A0D4E6-5FA6-045A-94E7-F4D974087D55}"/>
                </a:ext>
              </a:extLst>
            </p:cNvPr>
            <p:cNvSpPr/>
            <p:nvPr/>
          </p:nvSpPr>
          <p:spPr bwMode="auto">
            <a:xfrm>
              <a:off x="3802063" y="161925"/>
              <a:ext cx="98425" cy="88900"/>
            </a:xfrm>
            <a:custGeom>
              <a:avLst/>
              <a:gdLst>
                <a:gd name="T0" fmla="*/ 71 w 246"/>
                <a:gd name="T1" fmla="*/ 212 h 226"/>
                <a:gd name="T2" fmla="*/ 65 w 246"/>
                <a:gd name="T3" fmla="*/ 172 h 226"/>
                <a:gd name="T4" fmla="*/ 70 w 246"/>
                <a:gd name="T5" fmla="*/ 167 h 226"/>
                <a:gd name="T6" fmla="*/ 83 w 246"/>
                <a:gd name="T7" fmla="*/ 194 h 226"/>
                <a:gd name="T8" fmla="*/ 102 w 246"/>
                <a:gd name="T9" fmla="*/ 213 h 226"/>
                <a:gd name="T10" fmla="*/ 116 w 246"/>
                <a:gd name="T11" fmla="*/ 219 h 226"/>
                <a:gd name="T12" fmla="*/ 134 w 246"/>
                <a:gd name="T13" fmla="*/ 217 h 226"/>
                <a:gd name="T14" fmla="*/ 152 w 246"/>
                <a:gd name="T15" fmla="*/ 205 h 226"/>
                <a:gd name="T16" fmla="*/ 168 w 246"/>
                <a:gd name="T17" fmla="*/ 182 h 226"/>
                <a:gd name="T18" fmla="*/ 179 w 246"/>
                <a:gd name="T19" fmla="*/ 149 h 226"/>
                <a:gd name="T20" fmla="*/ 181 w 246"/>
                <a:gd name="T21" fmla="*/ 165 h 226"/>
                <a:gd name="T22" fmla="*/ 177 w 246"/>
                <a:gd name="T23" fmla="*/ 205 h 226"/>
                <a:gd name="T24" fmla="*/ 201 w 246"/>
                <a:gd name="T25" fmla="*/ 221 h 226"/>
                <a:gd name="T26" fmla="*/ 219 w 246"/>
                <a:gd name="T27" fmla="*/ 226 h 226"/>
                <a:gd name="T28" fmla="*/ 232 w 246"/>
                <a:gd name="T29" fmla="*/ 224 h 226"/>
                <a:gd name="T30" fmla="*/ 245 w 246"/>
                <a:gd name="T31" fmla="*/ 210 h 226"/>
                <a:gd name="T32" fmla="*/ 241 w 246"/>
                <a:gd name="T33" fmla="*/ 205 h 226"/>
                <a:gd name="T34" fmla="*/ 225 w 246"/>
                <a:gd name="T35" fmla="*/ 200 h 226"/>
                <a:gd name="T36" fmla="*/ 217 w 246"/>
                <a:gd name="T37" fmla="*/ 187 h 226"/>
                <a:gd name="T38" fmla="*/ 216 w 246"/>
                <a:gd name="T39" fmla="*/ 164 h 226"/>
                <a:gd name="T40" fmla="*/ 220 w 246"/>
                <a:gd name="T41" fmla="*/ 132 h 226"/>
                <a:gd name="T42" fmla="*/ 218 w 246"/>
                <a:gd name="T43" fmla="*/ 96 h 226"/>
                <a:gd name="T44" fmla="*/ 203 w 246"/>
                <a:gd name="T45" fmla="*/ 51 h 226"/>
                <a:gd name="T46" fmla="*/ 191 w 246"/>
                <a:gd name="T47" fmla="*/ 31 h 226"/>
                <a:gd name="T48" fmla="*/ 175 w 246"/>
                <a:gd name="T49" fmla="*/ 18 h 226"/>
                <a:gd name="T50" fmla="*/ 153 w 246"/>
                <a:gd name="T51" fmla="*/ 10 h 226"/>
                <a:gd name="T52" fmla="*/ 122 w 246"/>
                <a:gd name="T53" fmla="*/ 8 h 226"/>
                <a:gd name="T54" fmla="*/ 129 w 246"/>
                <a:gd name="T55" fmla="*/ 3 h 226"/>
                <a:gd name="T56" fmla="*/ 116 w 246"/>
                <a:gd name="T57" fmla="*/ 1 h 226"/>
                <a:gd name="T58" fmla="*/ 83 w 246"/>
                <a:gd name="T59" fmla="*/ 11 h 226"/>
                <a:gd name="T60" fmla="*/ 56 w 246"/>
                <a:gd name="T61" fmla="*/ 32 h 226"/>
                <a:gd name="T62" fmla="*/ 53 w 246"/>
                <a:gd name="T63" fmla="*/ 35 h 226"/>
                <a:gd name="T64" fmla="*/ 44 w 246"/>
                <a:gd name="T65" fmla="*/ 51 h 226"/>
                <a:gd name="T66" fmla="*/ 29 w 246"/>
                <a:gd name="T67" fmla="*/ 95 h 226"/>
                <a:gd name="T68" fmla="*/ 27 w 246"/>
                <a:gd name="T69" fmla="*/ 132 h 226"/>
                <a:gd name="T70" fmla="*/ 31 w 246"/>
                <a:gd name="T71" fmla="*/ 164 h 226"/>
                <a:gd name="T72" fmla="*/ 30 w 246"/>
                <a:gd name="T73" fmla="*/ 187 h 226"/>
                <a:gd name="T74" fmla="*/ 23 w 246"/>
                <a:gd name="T75" fmla="*/ 200 h 226"/>
                <a:gd name="T76" fmla="*/ 7 w 246"/>
                <a:gd name="T77" fmla="*/ 205 h 226"/>
                <a:gd name="T78" fmla="*/ 2 w 246"/>
                <a:gd name="T79" fmla="*/ 210 h 226"/>
                <a:gd name="T80" fmla="*/ 15 w 246"/>
                <a:gd name="T81" fmla="*/ 224 h 226"/>
                <a:gd name="T82" fmla="*/ 28 w 246"/>
                <a:gd name="T83" fmla="*/ 226 h 226"/>
                <a:gd name="T84" fmla="*/ 46 w 246"/>
                <a:gd name="T85"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6" h="226">
                  <a:moveTo>
                    <a:pt x="46" y="221"/>
                  </a:moveTo>
                  <a:lnTo>
                    <a:pt x="67" y="213"/>
                  </a:lnTo>
                  <a:lnTo>
                    <a:pt x="71" y="212"/>
                  </a:lnTo>
                  <a:lnTo>
                    <a:pt x="70" y="206"/>
                  </a:lnTo>
                  <a:lnTo>
                    <a:pt x="68" y="192"/>
                  </a:lnTo>
                  <a:lnTo>
                    <a:pt x="65" y="172"/>
                  </a:lnTo>
                  <a:lnTo>
                    <a:pt x="63" y="147"/>
                  </a:lnTo>
                  <a:lnTo>
                    <a:pt x="66" y="157"/>
                  </a:lnTo>
                  <a:lnTo>
                    <a:pt x="70" y="167"/>
                  </a:lnTo>
                  <a:lnTo>
                    <a:pt x="73" y="177"/>
                  </a:lnTo>
                  <a:lnTo>
                    <a:pt x="79" y="186"/>
                  </a:lnTo>
                  <a:lnTo>
                    <a:pt x="83" y="194"/>
                  </a:lnTo>
                  <a:lnTo>
                    <a:pt x="89" y="201"/>
                  </a:lnTo>
                  <a:lnTo>
                    <a:pt x="95" y="207"/>
                  </a:lnTo>
                  <a:lnTo>
                    <a:pt x="102" y="213"/>
                  </a:lnTo>
                  <a:lnTo>
                    <a:pt x="106" y="215"/>
                  </a:lnTo>
                  <a:lnTo>
                    <a:pt x="110" y="217"/>
                  </a:lnTo>
                  <a:lnTo>
                    <a:pt x="116" y="219"/>
                  </a:lnTo>
                  <a:lnTo>
                    <a:pt x="121" y="219"/>
                  </a:lnTo>
                  <a:lnTo>
                    <a:pt x="127" y="219"/>
                  </a:lnTo>
                  <a:lnTo>
                    <a:pt x="134" y="217"/>
                  </a:lnTo>
                  <a:lnTo>
                    <a:pt x="140" y="215"/>
                  </a:lnTo>
                  <a:lnTo>
                    <a:pt x="146" y="211"/>
                  </a:lnTo>
                  <a:lnTo>
                    <a:pt x="152" y="205"/>
                  </a:lnTo>
                  <a:lnTo>
                    <a:pt x="159" y="199"/>
                  </a:lnTo>
                  <a:lnTo>
                    <a:pt x="164" y="190"/>
                  </a:lnTo>
                  <a:lnTo>
                    <a:pt x="168" y="182"/>
                  </a:lnTo>
                  <a:lnTo>
                    <a:pt x="173" y="172"/>
                  </a:lnTo>
                  <a:lnTo>
                    <a:pt x="176" y="161"/>
                  </a:lnTo>
                  <a:lnTo>
                    <a:pt x="179" y="149"/>
                  </a:lnTo>
                  <a:lnTo>
                    <a:pt x="180" y="137"/>
                  </a:lnTo>
                  <a:lnTo>
                    <a:pt x="181" y="151"/>
                  </a:lnTo>
                  <a:lnTo>
                    <a:pt x="181" y="165"/>
                  </a:lnTo>
                  <a:lnTo>
                    <a:pt x="180" y="178"/>
                  </a:lnTo>
                  <a:lnTo>
                    <a:pt x="179" y="189"/>
                  </a:lnTo>
                  <a:lnTo>
                    <a:pt x="177" y="205"/>
                  </a:lnTo>
                  <a:lnTo>
                    <a:pt x="176" y="212"/>
                  </a:lnTo>
                  <a:lnTo>
                    <a:pt x="180" y="213"/>
                  </a:lnTo>
                  <a:lnTo>
                    <a:pt x="201" y="221"/>
                  </a:lnTo>
                  <a:lnTo>
                    <a:pt x="207" y="224"/>
                  </a:lnTo>
                  <a:lnTo>
                    <a:pt x="214" y="226"/>
                  </a:lnTo>
                  <a:lnTo>
                    <a:pt x="219" y="226"/>
                  </a:lnTo>
                  <a:lnTo>
                    <a:pt x="224" y="226"/>
                  </a:lnTo>
                  <a:lnTo>
                    <a:pt x="228" y="225"/>
                  </a:lnTo>
                  <a:lnTo>
                    <a:pt x="232" y="224"/>
                  </a:lnTo>
                  <a:lnTo>
                    <a:pt x="235" y="221"/>
                  </a:lnTo>
                  <a:lnTo>
                    <a:pt x="238" y="219"/>
                  </a:lnTo>
                  <a:lnTo>
                    <a:pt x="245" y="210"/>
                  </a:lnTo>
                  <a:lnTo>
                    <a:pt x="246" y="205"/>
                  </a:lnTo>
                  <a:lnTo>
                    <a:pt x="245" y="205"/>
                  </a:lnTo>
                  <a:lnTo>
                    <a:pt x="241" y="205"/>
                  </a:lnTo>
                  <a:lnTo>
                    <a:pt x="234" y="205"/>
                  </a:lnTo>
                  <a:lnTo>
                    <a:pt x="228" y="202"/>
                  </a:lnTo>
                  <a:lnTo>
                    <a:pt x="225" y="200"/>
                  </a:lnTo>
                  <a:lnTo>
                    <a:pt x="222" y="197"/>
                  </a:lnTo>
                  <a:lnTo>
                    <a:pt x="219" y="192"/>
                  </a:lnTo>
                  <a:lnTo>
                    <a:pt x="217" y="187"/>
                  </a:lnTo>
                  <a:lnTo>
                    <a:pt x="216" y="180"/>
                  </a:lnTo>
                  <a:lnTo>
                    <a:pt x="216" y="173"/>
                  </a:lnTo>
                  <a:lnTo>
                    <a:pt x="216" y="164"/>
                  </a:lnTo>
                  <a:lnTo>
                    <a:pt x="217" y="153"/>
                  </a:lnTo>
                  <a:lnTo>
                    <a:pt x="219" y="143"/>
                  </a:lnTo>
                  <a:lnTo>
                    <a:pt x="220" y="132"/>
                  </a:lnTo>
                  <a:lnTo>
                    <a:pt x="220" y="120"/>
                  </a:lnTo>
                  <a:lnTo>
                    <a:pt x="220" y="108"/>
                  </a:lnTo>
                  <a:lnTo>
                    <a:pt x="218" y="96"/>
                  </a:lnTo>
                  <a:lnTo>
                    <a:pt x="215" y="82"/>
                  </a:lnTo>
                  <a:lnTo>
                    <a:pt x="210" y="67"/>
                  </a:lnTo>
                  <a:lnTo>
                    <a:pt x="203" y="51"/>
                  </a:lnTo>
                  <a:lnTo>
                    <a:pt x="200" y="43"/>
                  </a:lnTo>
                  <a:lnTo>
                    <a:pt x="195" y="37"/>
                  </a:lnTo>
                  <a:lnTo>
                    <a:pt x="191" y="31"/>
                  </a:lnTo>
                  <a:lnTo>
                    <a:pt x="186" y="26"/>
                  </a:lnTo>
                  <a:lnTo>
                    <a:pt x="180" y="22"/>
                  </a:lnTo>
                  <a:lnTo>
                    <a:pt x="175" y="18"/>
                  </a:lnTo>
                  <a:lnTo>
                    <a:pt x="170" y="15"/>
                  </a:lnTo>
                  <a:lnTo>
                    <a:pt x="164" y="13"/>
                  </a:lnTo>
                  <a:lnTo>
                    <a:pt x="153" y="10"/>
                  </a:lnTo>
                  <a:lnTo>
                    <a:pt x="141" y="8"/>
                  </a:lnTo>
                  <a:lnTo>
                    <a:pt x="131" y="8"/>
                  </a:lnTo>
                  <a:lnTo>
                    <a:pt x="122" y="8"/>
                  </a:lnTo>
                  <a:lnTo>
                    <a:pt x="121" y="8"/>
                  </a:lnTo>
                  <a:lnTo>
                    <a:pt x="120" y="8"/>
                  </a:lnTo>
                  <a:lnTo>
                    <a:pt x="129" y="3"/>
                  </a:lnTo>
                  <a:lnTo>
                    <a:pt x="137" y="0"/>
                  </a:lnTo>
                  <a:lnTo>
                    <a:pt x="131" y="0"/>
                  </a:lnTo>
                  <a:lnTo>
                    <a:pt x="116" y="1"/>
                  </a:lnTo>
                  <a:lnTo>
                    <a:pt x="106" y="3"/>
                  </a:lnTo>
                  <a:lnTo>
                    <a:pt x="95" y="7"/>
                  </a:lnTo>
                  <a:lnTo>
                    <a:pt x="83" y="11"/>
                  </a:lnTo>
                  <a:lnTo>
                    <a:pt x="72" y="17"/>
                  </a:lnTo>
                  <a:lnTo>
                    <a:pt x="64" y="24"/>
                  </a:lnTo>
                  <a:lnTo>
                    <a:pt x="56" y="32"/>
                  </a:lnTo>
                  <a:lnTo>
                    <a:pt x="54" y="34"/>
                  </a:lnTo>
                  <a:lnTo>
                    <a:pt x="52" y="35"/>
                  </a:lnTo>
                  <a:lnTo>
                    <a:pt x="53" y="35"/>
                  </a:lnTo>
                  <a:lnTo>
                    <a:pt x="54" y="35"/>
                  </a:lnTo>
                  <a:lnTo>
                    <a:pt x="49" y="42"/>
                  </a:lnTo>
                  <a:lnTo>
                    <a:pt x="44" y="51"/>
                  </a:lnTo>
                  <a:lnTo>
                    <a:pt x="37" y="67"/>
                  </a:lnTo>
                  <a:lnTo>
                    <a:pt x="32" y="82"/>
                  </a:lnTo>
                  <a:lnTo>
                    <a:pt x="29" y="95"/>
                  </a:lnTo>
                  <a:lnTo>
                    <a:pt x="27" y="108"/>
                  </a:lnTo>
                  <a:lnTo>
                    <a:pt x="26" y="120"/>
                  </a:lnTo>
                  <a:lnTo>
                    <a:pt x="27" y="132"/>
                  </a:lnTo>
                  <a:lnTo>
                    <a:pt x="28" y="143"/>
                  </a:lnTo>
                  <a:lnTo>
                    <a:pt x="29" y="153"/>
                  </a:lnTo>
                  <a:lnTo>
                    <a:pt x="31" y="164"/>
                  </a:lnTo>
                  <a:lnTo>
                    <a:pt x="31" y="173"/>
                  </a:lnTo>
                  <a:lnTo>
                    <a:pt x="31" y="180"/>
                  </a:lnTo>
                  <a:lnTo>
                    <a:pt x="30" y="187"/>
                  </a:lnTo>
                  <a:lnTo>
                    <a:pt x="28" y="192"/>
                  </a:lnTo>
                  <a:lnTo>
                    <a:pt x="25" y="197"/>
                  </a:lnTo>
                  <a:lnTo>
                    <a:pt x="23" y="200"/>
                  </a:lnTo>
                  <a:lnTo>
                    <a:pt x="19" y="202"/>
                  </a:lnTo>
                  <a:lnTo>
                    <a:pt x="13" y="205"/>
                  </a:lnTo>
                  <a:lnTo>
                    <a:pt x="7" y="205"/>
                  </a:lnTo>
                  <a:lnTo>
                    <a:pt x="2" y="205"/>
                  </a:lnTo>
                  <a:lnTo>
                    <a:pt x="0" y="205"/>
                  </a:lnTo>
                  <a:lnTo>
                    <a:pt x="2" y="210"/>
                  </a:lnTo>
                  <a:lnTo>
                    <a:pt x="9" y="219"/>
                  </a:lnTo>
                  <a:lnTo>
                    <a:pt x="12" y="221"/>
                  </a:lnTo>
                  <a:lnTo>
                    <a:pt x="15" y="224"/>
                  </a:lnTo>
                  <a:lnTo>
                    <a:pt x="18" y="225"/>
                  </a:lnTo>
                  <a:lnTo>
                    <a:pt x="23" y="226"/>
                  </a:lnTo>
                  <a:lnTo>
                    <a:pt x="28" y="226"/>
                  </a:lnTo>
                  <a:lnTo>
                    <a:pt x="34" y="226"/>
                  </a:lnTo>
                  <a:lnTo>
                    <a:pt x="40" y="224"/>
                  </a:lnTo>
                  <a:lnTo>
                    <a:pt x="46" y="221"/>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65" name="Freeform 88">
              <a:extLst>
                <a:ext uri="{FF2B5EF4-FFF2-40B4-BE49-F238E27FC236}">
                  <a16:creationId xmlns:a16="http://schemas.microsoft.com/office/drawing/2014/main" id="{8FCA7811-5812-6E3F-5D63-0A8469635E82}"/>
                </a:ext>
              </a:extLst>
            </p:cNvPr>
            <p:cNvSpPr/>
            <p:nvPr/>
          </p:nvSpPr>
          <p:spPr bwMode="auto">
            <a:xfrm>
              <a:off x="3852863" y="506413"/>
              <a:ext cx="14288" cy="26988"/>
            </a:xfrm>
            <a:custGeom>
              <a:avLst/>
              <a:gdLst>
                <a:gd name="T0" fmla="*/ 12 w 37"/>
                <a:gd name="T1" fmla="*/ 45 h 67"/>
                <a:gd name="T2" fmla="*/ 15 w 37"/>
                <a:gd name="T3" fmla="*/ 57 h 67"/>
                <a:gd name="T4" fmla="*/ 19 w 37"/>
                <a:gd name="T5" fmla="*/ 64 h 67"/>
                <a:gd name="T6" fmla="*/ 23 w 37"/>
                <a:gd name="T7" fmla="*/ 65 h 67"/>
                <a:gd name="T8" fmla="*/ 31 w 37"/>
                <a:gd name="T9" fmla="*/ 67 h 67"/>
                <a:gd name="T10" fmla="*/ 33 w 37"/>
                <a:gd name="T11" fmla="*/ 67 h 67"/>
                <a:gd name="T12" fmla="*/ 36 w 37"/>
                <a:gd name="T13" fmla="*/ 66 h 67"/>
                <a:gd name="T14" fmla="*/ 37 w 37"/>
                <a:gd name="T15" fmla="*/ 64 h 67"/>
                <a:gd name="T16" fmla="*/ 37 w 37"/>
                <a:gd name="T17" fmla="*/ 61 h 67"/>
                <a:gd name="T18" fmla="*/ 31 w 37"/>
                <a:gd name="T19" fmla="*/ 45 h 67"/>
                <a:gd name="T20" fmla="*/ 26 w 37"/>
                <a:gd name="T21" fmla="*/ 35 h 67"/>
                <a:gd name="T22" fmla="*/ 23 w 37"/>
                <a:gd name="T23" fmla="*/ 34 h 67"/>
                <a:gd name="T24" fmla="*/ 15 w 37"/>
                <a:gd name="T25" fmla="*/ 26 h 67"/>
                <a:gd name="T26" fmla="*/ 11 w 37"/>
                <a:gd name="T27" fmla="*/ 22 h 67"/>
                <a:gd name="T28" fmla="*/ 8 w 37"/>
                <a:gd name="T29" fmla="*/ 17 h 67"/>
                <a:gd name="T30" fmla="*/ 5 w 37"/>
                <a:gd name="T31" fmla="*/ 9 h 67"/>
                <a:gd name="T32" fmla="*/ 1 w 37"/>
                <a:gd name="T33" fmla="*/ 0 h 67"/>
                <a:gd name="T34" fmla="*/ 1 w 37"/>
                <a:gd name="T35" fmla="*/ 4 h 67"/>
                <a:gd name="T36" fmla="*/ 0 w 37"/>
                <a:gd name="T37" fmla="*/ 13 h 67"/>
                <a:gd name="T38" fmla="*/ 1 w 37"/>
                <a:gd name="T39" fmla="*/ 26 h 67"/>
                <a:gd name="T40" fmla="*/ 5 w 37"/>
                <a:gd name="T41" fmla="*/ 43 h 67"/>
                <a:gd name="T42" fmla="*/ 7 w 37"/>
                <a:gd name="T43" fmla="*/ 54 h 67"/>
                <a:gd name="T44" fmla="*/ 8 w 37"/>
                <a:gd name="T45" fmla="*/ 58 h 67"/>
                <a:gd name="T46" fmla="*/ 8 w 37"/>
                <a:gd name="T47" fmla="*/ 57 h 67"/>
                <a:gd name="T48" fmla="*/ 8 w 37"/>
                <a:gd name="T49" fmla="*/ 56 h 67"/>
                <a:gd name="T50" fmla="*/ 11 w 37"/>
                <a:gd name="T51" fmla="*/ 40 h 67"/>
                <a:gd name="T52" fmla="*/ 12 w 37"/>
                <a:gd name="T53" fmla="*/ 42 h 67"/>
                <a:gd name="T54" fmla="*/ 12 w 37"/>
                <a:gd name="T55" fmla="*/ 4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67">
                  <a:moveTo>
                    <a:pt x="12" y="45"/>
                  </a:moveTo>
                  <a:lnTo>
                    <a:pt x="15" y="57"/>
                  </a:lnTo>
                  <a:lnTo>
                    <a:pt x="19" y="64"/>
                  </a:lnTo>
                  <a:lnTo>
                    <a:pt x="23" y="65"/>
                  </a:lnTo>
                  <a:lnTo>
                    <a:pt x="31" y="67"/>
                  </a:lnTo>
                  <a:lnTo>
                    <a:pt x="33" y="67"/>
                  </a:lnTo>
                  <a:lnTo>
                    <a:pt x="36" y="66"/>
                  </a:lnTo>
                  <a:lnTo>
                    <a:pt x="37" y="64"/>
                  </a:lnTo>
                  <a:lnTo>
                    <a:pt x="37" y="61"/>
                  </a:lnTo>
                  <a:lnTo>
                    <a:pt x="31" y="45"/>
                  </a:lnTo>
                  <a:lnTo>
                    <a:pt x="26" y="35"/>
                  </a:lnTo>
                  <a:lnTo>
                    <a:pt x="23" y="34"/>
                  </a:lnTo>
                  <a:lnTo>
                    <a:pt x="15" y="26"/>
                  </a:lnTo>
                  <a:lnTo>
                    <a:pt x="11" y="22"/>
                  </a:lnTo>
                  <a:lnTo>
                    <a:pt x="8" y="17"/>
                  </a:lnTo>
                  <a:lnTo>
                    <a:pt x="5" y="9"/>
                  </a:lnTo>
                  <a:lnTo>
                    <a:pt x="1" y="0"/>
                  </a:lnTo>
                  <a:lnTo>
                    <a:pt x="1" y="4"/>
                  </a:lnTo>
                  <a:lnTo>
                    <a:pt x="0" y="13"/>
                  </a:lnTo>
                  <a:lnTo>
                    <a:pt x="1" y="26"/>
                  </a:lnTo>
                  <a:lnTo>
                    <a:pt x="5" y="43"/>
                  </a:lnTo>
                  <a:lnTo>
                    <a:pt x="7" y="54"/>
                  </a:lnTo>
                  <a:lnTo>
                    <a:pt x="8" y="58"/>
                  </a:lnTo>
                  <a:lnTo>
                    <a:pt x="8" y="57"/>
                  </a:lnTo>
                  <a:lnTo>
                    <a:pt x="8" y="56"/>
                  </a:lnTo>
                  <a:lnTo>
                    <a:pt x="11" y="40"/>
                  </a:lnTo>
                  <a:lnTo>
                    <a:pt x="12" y="42"/>
                  </a:lnTo>
                  <a:lnTo>
                    <a:pt x="12" y="45"/>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66" name="Freeform 89">
              <a:extLst>
                <a:ext uri="{FF2B5EF4-FFF2-40B4-BE49-F238E27FC236}">
                  <a16:creationId xmlns:a16="http://schemas.microsoft.com/office/drawing/2014/main" id="{075CA520-5C1B-B1C9-260E-2DBF31052995}"/>
                </a:ext>
              </a:extLst>
            </p:cNvPr>
            <p:cNvSpPr/>
            <p:nvPr/>
          </p:nvSpPr>
          <p:spPr bwMode="auto">
            <a:xfrm>
              <a:off x="3832226" y="506413"/>
              <a:ext cx="14288" cy="26988"/>
            </a:xfrm>
            <a:custGeom>
              <a:avLst/>
              <a:gdLst>
                <a:gd name="T0" fmla="*/ 32 w 36"/>
                <a:gd name="T1" fmla="*/ 43 h 67"/>
                <a:gd name="T2" fmla="*/ 35 w 36"/>
                <a:gd name="T3" fmla="*/ 26 h 67"/>
                <a:gd name="T4" fmla="*/ 36 w 36"/>
                <a:gd name="T5" fmla="*/ 13 h 67"/>
                <a:gd name="T6" fmla="*/ 35 w 36"/>
                <a:gd name="T7" fmla="*/ 4 h 67"/>
                <a:gd name="T8" fmla="*/ 35 w 36"/>
                <a:gd name="T9" fmla="*/ 0 h 67"/>
                <a:gd name="T10" fmla="*/ 32 w 36"/>
                <a:gd name="T11" fmla="*/ 10 h 67"/>
                <a:gd name="T12" fmla="*/ 28 w 36"/>
                <a:gd name="T13" fmla="*/ 18 h 67"/>
                <a:gd name="T14" fmla="*/ 23 w 36"/>
                <a:gd name="T15" fmla="*/ 24 h 67"/>
                <a:gd name="T16" fmla="*/ 19 w 36"/>
                <a:gd name="T17" fmla="*/ 29 h 67"/>
                <a:gd name="T18" fmla="*/ 13 w 36"/>
                <a:gd name="T19" fmla="*/ 34 h 67"/>
                <a:gd name="T20" fmla="*/ 10 w 36"/>
                <a:gd name="T21" fmla="*/ 35 h 67"/>
                <a:gd name="T22" fmla="*/ 6 w 36"/>
                <a:gd name="T23" fmla="*/ 45 h 67"/>
                <a:gd name="T24" fmla="*/ 0 w 36"/>
                <a:gd name="T25" fmla="*/ 61 h 67"/>
                <a:gd name="T26" fmla="*/ 0 w 36"/>
                <a:gd name="T27" fmla="*/ 64 h 67"/>
                <a:gd name="T28" fmla="*/ 1 w 36"/>
                <a:gd name="T29" fmla="*/ 66 h 67"/>
                <a:gd name="T30" fmla="*/ 4 w 36"/>
                <a:gd name="T31" fmla="*/ 67 h 67"/>
                <a:gd name="T32" fmla="*/ 6 w 36"/>
                <a:gd name="T33" fmla="*/ 67 h 67"/>
                <a:gd name="T34" fmla="*/ 14 w 36"/>
                <a:gd name="T35" fmla="*/ 65 h 67"/>
                <a:gd name="T36" fmla="*/ 18 w 36"/>
                <a:gd name="T37" fmla="*/ 64 h 67"/>
                <a:gd name="T38" fmla="*/ 22 w 36"/>
                <a:gd name="T39" fmla="*/ 51 h 67"/>
                <a:gd name="T40" fmla="*/ 26 w 36"/>
                <a:gd name="T41" fmla="*/ 40 h 67"/>
                <a:gd name="T42" fmla="*/ 29 w 36"/>
                <a:gd name="T43" fmla="*/ 56 h 67"/>
                <a:gd name="T44" fmla="*/ 29 w 36"/>
                <a:gd name="T45" fmla="*/ 57 h 67"/>
                <a:gd name="T46" fmla="*/ 29 w 36"/>
                <a:gd name="T47" fmla="*/ 58 h 67"/>
                <a:gd name="T48" fmla="*/ 30 w 36"/>
                <a:gd name="T49" fmla="*/ 54 h 67"/>
                <a:gd name="T50" fmla="*/ 32 w 36"/>
                <a:gd name="T51"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67">
                  <a:moveTo>
                    <a:pt x="32" y="43"/>
                  </a:moveTo>
                  <a:lnTo>
                    <a:pt x="35" y="26"/>
                  </a:lnTo>
                  <a:lnTo>
                    <a:pt x="36" y="13"/>
                  </a:lnTo>
                  <a:lnTo>
                    <a:pt x="35" y="4"/>
                  </a:lnTo>
                  <a:lnTo>
                    <a:pt x="35" y="0"/>
                  </a:lnTo>
                  <a:lnTo>
                    <a:pt x="32" y="10"/>
                  </a:lnTo>
                  <a:lnTo>
                    <a:pt x="28" y="18"/>
                  </a:lnTo>
                  <a:lnTo>
                    <a:pt x="23" y="24"/>
                  </a:lnTo>
                  <a:lnTo>
                    <a:pt x="19" y="29"/>
                  </a:lnTo>
                  <a:lnTo>
                    <a:pt x="13" y="34"/>
                  </a:lnTo>
                  <a:lnTo>
                    <a:pt x="10" y="35"/>
                  </a:lnTo>
                  <a:lnTo>
                    <a:pt x="6" y="45"/>
                  </a:lnTo>
                  <a:lnTo>
                    <a:pt x="0" y="61"/>
                  </a:lnTo>
                  <a:lnTo>
                    <a:pt x="0" y="64"/>
                  </a:lnTo>
                  <a:lnTo>
                    <a:pt x="1" y="66"/>
                  </a:lnTo>
                  <a:lnTo>
                    <a:pt x="4" y="67"/>
                  </a:lnTo>
                  <a:lnTo>
                    <a:pt x="6" y="67"/>
                  </a:lnTo>
                  <a:lnTo>
                    <a:pt x="14" y="65"/>
                  </a:lnTo>
                  <a:lnTo>
                    <a:pt x="18" y="64"/>
                  </a:lnTo>
                  <a:lnTo>
                    <a:pt x="22" y="51"/>
                  </a:lnTo>
                  <a:lnTo>
                    <a:pt x="26" y="40"/>
                  </a:lnTo>
                  <a:lnTo>
                    <a:pt x="29" y="56"/>
                  </a:lnTo>
                  <a:lnTo>
                    <a:pt x="29" y="57"/>
                  </a:lnTo>
                  <a:lnTo>
                    <a:pt x="29" y="58"/>
                  </a:lnTo>
                  <a:lnTo>
                    <a:pt x="30" y="54"/>
                  </a:lnTo>
                  <a:lnTo>
                    <a:pt x="32" y="43"/>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67" name="Freeform 90">
              <a:extLst>
                <a:ext uri="{FF2B5EF4-FFF2-40B4-BE49-F238E27FC236}">
                  <a16:creationId xmlns:a16="http://schemas.microsoft.com/office/drawing/2014/main" id="{348CE5E8-4604-A262-0DC8-D2A3AB652409}"/>
                </a:ext>
              </a:extLst>
            </p:cNvPr>
            <p:cNvSpPr/>
            <p:nvPr/>
          </p:nvSpPr>
          <p:spPr bwMode="auto">
            <a:xfrm>
              <a:off x="4037013" y="242888"/>
              <a:ext cx="41275" cy="39688"/>
            </a:xfrm>
            <a:custGeom>
              <a:avLst/>
              <a:gdLst>
                <a:gd name="T0" fmla="*/ 86 w 103"/>
                <a:gd name="T1" fmla="*/ 16 h 102"/>
                <a:gd name="T2" fmla="*/ 83 w 103"/>
                <a:gd name="T3" fmla="*/ 0 h 102"/>
                <a:gd name="T4" fmla="*/ 81 w 103"/>
                <a:gd name="T5" fmla="*/ 0 h 102"/>
                <a:gd name="T6" fmla="*/ 79 w 103"/>
                <a:gd name="T7" fmla="*/ 0 h 102"/>
                <a:gd name="T8" fmla="*/ 62 w 103"/>
                <a:gd name="T9" fmla="*/ 5 h 102"/>
                <a:gd name="T10" fmla="*/ 45 w 103"/>
                <a:gd name="T11" fmla="*/ 10 h 102"/>
                <a:gd name="T12" fmla="*/ 30 w 103"/>
                <a:gd name="T13" fmla="*/ 17 h 102"/>
                <a:gd name="T14" fmla="*/ 15 w 103"/>
                <a:gd name="T15" fmla="*/ 27 h 102"/>
                <a:gd name="T16" fmla="*/ 7 w 103"/>
                <a:gd name="T17" fmla="*/ 34 h 102"/>
                <a:gd name="T18" fmla="*/ 0 w 103"/>
                <a:gd name="T19" fmla="*/ 41 h 102"/>
                <a:gd name="T20" fmla="*/ 15 w 103"/>
                <a:gd name="T21" fmla="*/ 47 h 102"/>
                <a:gd name="T22" fmla="*/ 30 w 103"/>
                <a:gd name="T23" fmla="*/ 53 h 102"/>
                <a:gd name="T24" fmla="*/ 44 w 103"/>
                <a:gd name="T25" fmla="*/ 61 h 102"/>
                <a:gd name="T26" fmla="*/ 58 w 103"/>
                <a:gd name="T27" fmla="*/ 68 h 102"/>
                <a:gd name="T28" fmla="*/ 71 w 103"/>
                <a:gd name="T29" fmla="*/ 76 h 102"/>
                <a:gd name="T30" fmla="*/ 83 w 103"/>
                <a:gd name="T31" fmla="*/ 84 h 102"/>
                <a:gd name="T32" fmla="*/ 94 w 103"/>
                <a:gd name="T33" fmla="*/ 93 h 102"/>
                <a:gd name="T34" fmla="*/ 103 w 103"/>
                <a:gd name="T35" fmla="*/ 102 h 102"/>
                <a:gd name="T36" fmla="*/ 86 w 103"/>
                <a:gd name="T37" fmla="*/ 1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 h="102">
                  <a:moveTo>
                    <a:pt x="86" y="16"/>
                  </a:moveTo>
                  <a:lnTo>
                    <a:pt x="83" y="0"/>
                  </a:lnTo>
                  <a:lnTo>
                    <a:pt x="81" y="0"/>
                  </a:lnTo>
                  <a:lnTo>
                    <a:pt x="79" y="0"/>
                  </a:lnTo>
                  <a:lnTo>
                    <a:pt x="62" y="5"/>
                  </a:lnTo>
                  <a:lnTo>
                    <a:pt x="45" y="10"/>
                  </a:lnTo>
                  <a:lnTo>
                    <a:pt x="30" y="17"/>
                  </a:lnTo>
                  <a:lnTo>
                    <a:pt x="15" y="27"/>
                  </a:lnTo>
                  <a:lnTo>
                    <a:pt x="7" y="34"/>
                  </a:lnTo>
                  <a:lnTo>
                    <a:pt x="0" y="41"/>
                  </a:lnTo>
                  <a:lnTo>
                    <a:pt x="15" y="47"/>
                  </a:lnTo>
                  <a:lnTo>
                    <a:pt x="30" y="53"/>
                  </a:lnTo>
                  <a:lnTo>
                    <a:pt x="44" y="61"/>
                  </a:lnTo>
                  <a:lnTo>
                    <a:pt x="58" y="68"/>
                  </a:lnTo>
                  <a:lnTo>
                    <a:pt x="71" y="76"/>
                  </a:lnTo>
                  <a:lnTo>
                    <a:pt x="83" y="84"/>
                  </a:lnTo>
                  <a:lnTo>
                    <a:pt x="94" y="93"/>
                  </a:lnTo>
                  <a:lnTo>
                    <a:pt x="103" y="102"/>
                  </a:lnTo>
                  <a:lnTo>
                    <a:pt x="86" y="16"/>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68" name="Freeform 91">
              <a:extLst>
                <a:ext uri="{FF2B5EF4-FFF2-40B4-BE49-F238E27FC236}">
                  <a16:creationId xmlns:a16="http://schemas.microsoft.com/office/drawing/2014/main" id="{705A3C45-5DA3-D228-1585-14D86E62DF69}"/>
                </a:ext>
              </a:extLst>
            </p:cNvPr>
            <p:cNvSpPr/>
            <p:nvPr/>
          </p:nvSpPr>
          <p:spPr bwMode="auto">
            <a:xfrm>
              <a:off x="4068763" y="242888"/>
              <a:ext cx="79375" cy="263525"/>
            </a:xfrm>
            <a:custGeom>
              <a:avLst/>
              <a:gdLst>
                <a:gd name="T0" fmla="*/ 99 w 200"/>
                <a:gd name="T1" fmla="*/ 2 h 668"/>
                <a:gd name="T2" fmla="*/ 92 w 200"/>
                <a:gd name="T3" fmla="*/ 13 h 668"/>
                <a:gd name="T4" fmla="*/ 61 w 200"/>
                <a:gd name="T5" fmla="*/ 42 h 668"/>
                <a:gd name="T6" fmla="*/ 61 w 200"/>
                <a:gd name="T7" fmla="*/ 24 h 668"/>
                <a:gd name="T8" fmla="*/ 45 w 200"/>
                <a:gd name="T9" fmla="*/ 17 h 668"/>
                <a:gd name="T10" fmla="*/ 40 w 200"/>
                <a:gd name="T11" fmla="*/ 30 h 668"/>
                <a:gd name="T12" fmla="*/ 35 w 200"/>
                <a:gd name="T13" fmla="*/ 116 h 668"/>
                <a:gd name="T14" fmla="*/ 42 w 200"/>
                <a:gd name="T15" fmla="*/ 127 h 668"/>
                <a:gd name="T16" fmla="*/ 46 w 200"/>
                <a:gd name="T17" fmla="*/ 136 h 668"/>
                <a:gd name="T18" fmla="*/ 48 w 200"/>
                <a:gd name="T19" fmla="*/ 142 h 668"/>
                <a:gd name="T20" fmla="*/ 49 w 200"/>
                <a:gd name="T21" fmla="*/ 162 h 668"/>
                <a:gd name="T22" fmla="*/ 48 w 200"/>
                <a:gd name="T23" fmla="*/ 197 h 668"/>
                <a:gd name="T24" fmla="*/ 42 w 200"/>
                <a:gd name="T25" fmla="*/ 292 h 668"/>
                <a:gd name="T26" fmla="*/ 31 w 200"/>
                <a:gd name="T27" fmla="*/ 394 h 668"/>
                <a:gd name="T28" fmla="*/ 22 w 200"/>
                <a:gd name="T29" fmla="*/ 473 h 668"/>
                <a:gd name="T30" fmla="*/ 19 w 200"/>
                <a:gd name="T31" fmla="*/ 494 h 668"/>
                <a:gd name="T32" fmla="*/ 12 w 200"/>
                <a:gd name="T33" fmla="*/ 511 h 668"/>
                <a:gd name="T34" fmla="*/ 0 w 200"/>
                <a:gd name="T35" fmla="*/ 525 h 668"/>
                <a:gd name="T36" fmla="*/ 19 w 200"/>
                <a:gd name="T37" fmla="*/ 668 h 668"/>
                <a:gd name="T38" fmla="*/ 33 w 200"/>
                <a:gd name="T39" fmla="*/ 660 h 668"/>
                <a:gd name="T40" fmla="*/ 42 w 200"/>
                <a:gd name="T41" fmla="*/ 641 h 668"/>
                <a:gd name="T42" fmla="*/ 49 w 200"/>
                <a:gd name="T43" fmla="*/ 553 h 668"/>
                <a:gd name="T44" fmla="*/ 57 w 200"/>
                <a:gd name="T45" fmla="*/ 641 h 668"/>
                <a:gd name="T46" fmla="*/ 66 w 200"/>
                <a:gd name="T47" fmla="*/ 660 h 668"/>
                <a:gd name="T48" fmla="*/ 71 w 200"/>
                <a:gd name="T49" fmla="*/ 664 h 668"/>
                <a:gd name="T50" fmla="*/ 78 w 200"/>
                <a:gd name="T51" fmla="*/ 668 h 668"/>
                <a:gd name="T52" fmla="*/ 103 w 200"/>
                <a:gd name="T53" fmla="*/ 485 h 668"/>
                <a:gd name="T54" fmla="*/ 117 w 200"/>
                <a:gd name="T55" fmla="*/ 448 h 668"/>
                <a:gd name="T56" fmla="*/ 126 w 200"/>
                <a:gd name="T57" fmla="*/ 397 h 668"/>
                <a:gd name="T58" fmla="*/ 135 w 200"/>
                <a:gd name="T59" fmla="*/ 386 h 668"/>
                <a:gd name="T60" fmla="*/ 138 w 200"/>
                <a:gd name="T61" fmla="*/ 375 h 668"/>
                <a:gd name="T62" fmla="*/ 138 w 200"/>
                <a:gd name="T63" fmla="*/ 370 h 668"/>
                <a:gd name="T64" fmla="*/ 139 w 200"/>
                <a:gd name="T65" fmla="*/ 346 h 668"/>
                <a:gd name="T66" fmla="*/ 141 w 200"/>
                <a:gd name="T67" fmla="*/ 319 h 668"/>
                <a:gd name="T68" fmla="*/ 142 w 200"/>
                <a:gd name="T69" fmla="*/ 299 h 668"/>
                <a:gd name="T70" fmla="*/ 152 w 200"/>
                <a:gd name="T71" fmla="*/ 128 h 668"/>
                <a:gd name="T72" fmla="*/ 152 w 200"/>
                <a:gd name="T73" fmla="*/ 125 h 668"/>
                <a:gd name="T74" fmla="*/ 157 w 200"/>
                <a:gd name="T75" fmla="*/ 117 h 668"/>
                <a:gd name="T76" fmla="*/ 159 w 200"/>
                <a:gd name="T77" fmla="*/ 137 h 668"/>
                <a:gd name="T78" fmla="*/ 159 w 200"/>
                <a:gd name="T79" fmla="*/ 195 h 668"/>
                <a:gd name="T80" fmla="*/ 158 w 200"/>
                <a:gd name="T81" fmla="*/ 264 h 668"/>
                <a:gd name="T82" fmla="*/ 157 w 200"/>
                <a:gd name="T83" fmla="*/ 321 h 668"/>
                <a:gd name="T84" fmla="*/ 156 w 200"/>
                <a:gd name="T85" fmla="*/ 336 h 668"/>
                <a:gd name="T86" fmla="*/ 163 w 200"/>
                <a:gd name="T87" fmla="*/ 338 h 668"/>
                <a:gd name="T88" fmla="*/ 170 w 200"/>
                <a:gd name="T89" fmla="*/ 337 h 668"/>
                <a:gd name="T90" fmla="*/ 190 w 200"/>
                <a:gd name="T91" fmla="*/ 329 h 668"/>
                <a:gd name="T92" fmla="*/ 191 w 200"/>
                <a:gd name="T93" fmla="*/ 314 h 668"/>
                <a:gd name="T94" fmla="*/ 196 w 200"/>
                <a:gd name="T95" fmla="*/ 254 h 668"/>
                <a:gd name="T96" fmla="*/ 200 w 200"/>
                <a:gd name="T97" fmla="*/ 178 h 668"/>
                <a:gd name="T98" fmla="*/ 200 w 200"/>
                <a:gd name="T99" fmla="*/ 108 h 668"/>
                <a:gd name="T100" fmla="*/ 198 w 200"/>
                <a:gd name="T101" fmla="*/ 82 h 668"/>
                <a:gd name="T102" fmla="*/ 195 w 200"/>
                <a:gd name="T103" fmla="*/ 65 h 668"/>
                <a:gd name="T104" fmla="*/ 186 w 200"/>
                <a:gd name="T105" fmla="*/ 50 h 668"/>
                <a:gd name="T106" fmla="*/ 168 w 200"/>
                <a:gd name="T107" fmla="*/ 28 h 668"/>
                <a:gd name="T108" fmla="*/ 153 w 200"/>
                <a:gd name="T109" fmla="*/ 16 h 668"/>
                <a:gd name="T110" fmla="*/ 137 w 200"/>
                <a:gd name="T111" fmla="*/ 7 h 668"/>
                <a:gd name="T112" fmla="*/ 119 w 200"/>
                <a:gd name="T113" fmla="*/ 0 h 668"/>
                <a:gd name="T114" fmla="*/ 100 w 200"/>
                <a:gd name="T115" fmla="*/ 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 h="668">
                  <a:moveTo>
                    <a:pt x="100" y="0"/>
                  </a:moveTo>
                  <a:lnTo>
                    <a:pt x="99" y="2"/>
                  </a:lnTo>
                  <a:lnTo>
                    <a:pt x="95" y="6"/>
                  </a:lnTo>
                  <a:lnTo>
                    <a:pt x="92" y="13"/>
                  </a:lnTo>
                  <a:lnTo>
                    <a:pt x="70" y="148"/>
                  </a:lnTo>
                  <a:lnTo>
                    <a:pt x="61" y="42"/>
                  </a:lnTo>
                  <a:lnTo>
                    <a:pt x="63" y="30"/>
                  </a:lnTo>
                  <a:lnTo>
                    <a:pt x="61" y="24"/>
                  </a:lnTo>
                  <a:lnTo>
                    <a:pt x="58" y="17"/>
                  </a:lnTo>
                  <a:lnTo>
                    <a:pt x="45" y="17"/>
                  </a:lnTo>
                  <a:lnTo>
                    <a:pt x="43" y="24"/>
                  </a:lnTo>
                  <a:lnTo>
                    <a:pt x="40" y="30"/>
                  </a:lnTo>
                  <a:lnTo>
                    <a:pt x="43" y="40"/>
                  </a:lnTo>
                  <a:lnTo>
                    <a:pt x="35" y="116"/>
                  </a:lnTo>
                  <a:lnTo>
                    <a:pt x="39" y="121"/>
                  </a:lnTo>
                  <a:lnTo>
                    <a:pt x="42" y="127"/>
                  </a:lnTo>
                  <a:lnTo>
                    <a:pt x="45" y="131"/>
                  </a:lnTo>
                  <a:lnTo>
                    <a:pt x="46" y="136"/>
                  </a:lnTo>
                  <a:lnTo>
                    <a:pt x="47" y="138"/>
                  </a:lnTo>
                  <a:lnTo>
                    <a:pt x="48" y="142"/>
                  </a:lnTo>
                  <a:lnTo>
                    <a:pt x="48" y="150"/>
                  </a:lnTo>
                  <a:lnTo>
                    <a:pt x="49" y="162"/>
                  </a:lnTo>
                  <a:lnTo>
                    <a:pt x="49" y="178"/>
                  </a:lnTo>
                  <a:lnTo>
                    <a:pt x="48" y="197"/>
                  </a:lnTo>
                  <a:lnTo>
                    <a:pt x="45" y="241"/>
                  </a:lnTo>
                  <a:lnTo>
                    <a:pt x="42" y="292"/>
                  </a:lnTo>
                  <a:lnTo>
                    <a:pt x="36" y="344"/>
                  </a:lnTo>
                  <a:lnTo>
                    <a:pt x="31" y="394"/>
                  </a:lnTo>
                  <a:lnTo>
                    <a:pt x="27" y="439"/>
                  </a:lnTo>
                  <a:lnTo>
                    <a:pt x="22" y="473"/>
                  </a:lnTo>
                  <a:lnTo>
                    <a:pt x="20" y="485"/>
                  </a:lnTo>
                  <a:lnTo>
                    <a:pt x="19" y="494"/>
                  </a:lnTo>
                  <a:lnTo>
                    <a:pt x="16" y="503"/>
                  </a:lnTo>
                  <a:lnTo>
                    <a:pt x="12" y="511"/>
                  </a:lnTo>
                  <a:lnTo>
                    <a:pt x="6" y="519"/>
                  </a:lnTo>
                  <a:lnTo>
                    <a:pt x="0" y="525"/>
                  </a:lnTo>
                  <a:lnTo>
                    <a:pt x="15" y="631"/>
                  </a:lnTo>
                  <a:lnTo>
                    <a:pt x="19" y="668"/>
                  </a:lnTo>
                  <a:lnTo>
                    <a:pt x="23" y="667"/>
                  </a:lnTo>
                  <a:lnTo>
                    <a:pt x="33" y="660"/>
                  </a:lnTo>
                  <a:lnTo>
                    <a:pt x="39" y="648"/>
                  </a:lnTo>
                  <a:lnTo>
                    <a:pt x="42" y="641"/>
                  </a:lnTo>
                  <a:lnTo>
                    <a:pt x="44" y="615"/>
                  </a:lnTo>
                  <a:lnTo>
                    <a:pt x="49" y="553"/>
                  </a:lnTo>
                  <a:lnTo>
                    <a:pt x="55" y="619"/>
                  </a:lnTo>
                  <a:lnTo>
                    <a:pt x="57" y="641"/>
                  </a:lnTo>
                  <a:lnTo>
                    <a:pt x="59" y="648"/>
                  </a:lnTo>
                  <a:lnTo>
                    <a:pt x="66" y="660"/>
                  </a:lnTo>
                  <a:lnTo>
                    <a:pt x="69" y="662"/>
                  </a:lnTo>
                  <a:lnTo>
                    <a:pt x="71" y="664"/>
                  </a:lnTo>
                  <a:lnTo>
                    <a:pt x="76" y="668"/>
                  </a:lnTo>
                  <a:lnTo>
                    <a:pt x="78" y="668"/>
                  </a:lnTo>
                  <a:lnTo>
                    <a:pt x="84" y="631"/>
                  </a:lnTo>
                  <a:lnTo>
                    <a:pt x="103" y="485"/>
                  </a:lnTo>
                  <a:lnTo>
                    <a:pt x="112" y="483"/>
                  </a:lnTo>
                  <a:lnTo>
                    <a:pt x="117" y="448"/>
                  </a:lnTo>
                  <a:lnTo>
                    <a:pt x="125" y="401"/>
                  </a:lnTo>
                  <a:lnTo>
                    <a:pt x="126" y="397"/>
                  </a:lnTo>
                  <a:lnTo>
                    <a:pt x="131" y="391"/>
                  </a:lnTo>
                  <a:lnTo>
                    <a:pt x="135" y="386"/>
                  </a:lnTo>
                  <a:lnTo>
                    <a:pt x="136" y="381"/>
                  </a:lnTo>
                  <a:lnTo>
                    <a:pt x="138" y="375"/>
                  </a:lnTo>
                  <a:lnTo>
                    <a:pt x="138" y="373"/>
                  </a:lnTo>
                  <a:lnTo>
                    <a:pt x="138" y="370"/>
                  </a:lnTo>
                  <a:lnTo>
                    <a:pt x="139" y="360"/>
                  </a:lnTo>
                  <a:lnTo>
                    <a:pt x="139" y="346"/>
                  </a:lnTo>
                  <a:lnTo>
                    <a:pt x="141" y="327"/>
                  </a:lnTo>
                  <a:lnTo>
                    <a:pt x="141" y="319"/>
                  </a:lnTo>
                  <a:lnTo>
                    <a:pt x="142" y="309"/>
                  </a:lnTo>
                  <a:lnTo>
                    <a:pt x="142" y="299"/>
                  </a:lnTo>
                  <a:lnTo>
                    <a:pt x="143" y="289"/>
                  </a:lnTo>
                  <a:lnTo>
                    <a:pt x="152" y="128"/>
                  </a:lnTo>
                  <a:lnTo>
                    <a:pt x="152" y="127"/>
                  </a:lnTo>
                  <a:lnTo>
                    <a:pt x="152" y="125"/>
                  </a:lnTo>
                  <a:lnTo>
                    <a:pt x="154" y="121"/>
                  </a:lnTo>
                  <a:lnTo>
                    <a:pt x="157" y="117"/>
                  </a:lnTo>
                  <a:lnTo>
                    <a:pt x="158" y="121"/>
                  </a:lnTo>
                  <a:lnTo>
                    <a:pt x="159" y="137"/>
                  </a:lnTo>
                  <a:lnTo>
                    <a:pt x="159" y="163"/>
                  </a:lnTo>
                  <a:lnTo>
                    <a:pt x="159" y="195"/>
                  </a:lnTo>
                  <a:lnTo>
                    <a:pt x="159" y="229"/>
                  </a:lnTo>
                  <a:lnTo>
                    <a:pt x="158" y="264"/>
                  </a:lnTo>
                  <a:lnTo>
                    <a:pt x="158" y="296"/>
                  </a:lnTo>
                  <a:lnTo>
                    <a:pt x="157" y="321"/>
                  </a:lnTo>
                  <a:lnTo>
                    <a:pt x="157" y="330"/>
                  </a:lnTo>
                  <a:lnTo>
                    <a:pt x="156" y="336"/>
                  </a:lnTo>
                  <a:lnTo>
                    <a:pt x="159" y="337"/>
                  </a:lnTo>
                  <a:lnTo>
                    <a:pt x="163" y="338"/>
                  </a:lnTo>
                  <a:lnTo>
                    <a:pt x="166" y="338"/>
                  </a:lnTo>
                  <a:lnTo>
                    <a:pt x="170" y="337"/>
                  </a:lnTo>
                  <a:lnTo>
                    <a:pt x="179" y="334"/>
                  </a:lnTo>
                  <a:lnTo>
                    <a:pt x="190" y="329"/>
                  </a:lnTo>
                  <a:lnTo>
                    <a:pt x="190" y="322"/>
                  </a:lnTo>
                  <a:lnTo>
                    <a:pt x="191" y="314"/>
                  </a:lnTo>
                  <a:lnTo>
                    <a:pt x="194" y="287"/>
                  </a:lnTo>
                  <a:lnTo>
                    <a:pt x="196" y="254"/>
                  </a:lnTo>
                  <a:lnTo>
                    <a:pt x="198" y="216"/>
                  </a:lnTo>
                  <a:lnTo>
                    <a:pt x="200" y="178"/>
                  </a:lnTo>
                  <a:lnTo>
                    <a:pt x="200" y="141"/>
                  </a:lnTo>
                  <a:lnTo>
                    <a:pt x="200" y="108"/>
                  </a:lnTo>
                  <a:lnTo>
                    <a:pt x="199" y="94"/>
                  </a:lnTo>
                  <a:lnTo>
                    <a:pt x="198" y="82"/>
                  </a:lnTo>
                  <a:lnTo>
                    <a:pt x="197" y="71"/>
                  </a:lnTo>
                  <a:lnTo>
                    <a:pt x="195" y="65"/>
                  </a:lnTo>
                  <a:lnTo>
                    <a:pt x="192" y="59"/>
                  </a:lnTo>
                  <a:lnTo>
                    <a:pt x="186" y="50"/>
                  </a:lnTo>
                  <a:lnTo>
                    <a:pt x="179" y="39"/>
                  </a:lnTo>
                  <a:lnTo>
                    <a:pt x="168" y="28"/>
                  </a:lnTo>
                  <a:lnTo>
                    <a:pt x="161" y="22"/>
                  </a:lnTo>
                  <a:lnTo>
                    <a:pt x="153" y="16"/>
                  </a:lnTo>
                  <a:lnTo>
                    <a:pt x="145" y="11"/>
                  </a:lnTo>
                  <a:lnTo>
                    <a:pt x="137" y="7"/>
                  </a:lnTo>
                  <a:lnTo>
                    <a:pt x="128" y="2"/>
                  </a:lnTo>
                  <a:lnTo>
                    <a:pt x="119" y="0"/>
                  </a:lnTo>
                  <a:lnTo>
                    <a:pt x="110" y="0"/>
                  </a:lnTo>
                  <a:lnTo>
                    <a:pt x="100" y="0"/>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69" name="Freeform 92">
              <a:extLst>
                <a:ext uri="{FF2B5EF4-FFF2-40B4-BE49-F238E27FC236}">
                  <a16:creationId xmlns:a16="http://schemas.microsoft.com/office/drawing/2014/main" id="{DC374FC7-D12E-271E-B8D4-6B4BFFDF04E7}"/>
                </a:ext>
              </a:extLst>
            </p:cNvPr>
            <p:cNvSpPr/>
            <p:nvPr/>
          </p:nvSpPr>
          <p:spPr bwMode="auto">
            <a:xfrm>
              <a:off x="4127501" y="377825"/>
              <a:ext cx="15875" cy="17463"/>
            </a:xfrm>
            <a:custGeom>
              <a:avLst/>
              <a:gdLst>
                <a:gd name="T0" fmla="*/ 7 w 38"/>
                <a:gd name="T1" fmla="*/ 29 h 44"/>
                <a:gd name="T2" fmla="*/ 8 w 38"/>
                <a:gd name="T3" fmla="*/ 26 h 44"/>
                <a:gd name="T4" fmla="*/ 10 w 38"/>
                <a:gd name="T5" fmla="*/ 24 h 44"/>
                <a:gd name="T6" fmla="*/ 11 w 38"/>
                <a:gd name="T7" fmla="*/ 26 h 44"/>
                <a:gd name="T8" fmla="*/ 12 w 38"/>
                <a:gd name="T9" fmla="*/ 31 h 44"/>
                <a:gd name="T10" fmla="*/ 12 w 38"/>
                <a:gd name="T11" fmla="*/ 36 h 44"/>
                <a:gd name="T12" fmla="*/ 14 w 38"/>
                <a:gd name="T13" fmla="*/ 41 h 44"/>
                <a:gd name="T14" fmla="*/ 15 w 38"/>
                <a:gd name="T15" fmla="*/ 43 h 44"/>
                <a:gd name="T16" fmla="*/ 17 w 38"/>
                <a:gd name="T17" fmla="*/ 44 h 44"/>
                <a:gd name="T18" fmla="*/ 19 w 38"/>
                <a:gd name="T19" fmla="*/ 44 h 44"/>
                <a:gd name="T20" fmla="*/ 21 w 38"/>
                <a:gd name="T21" fmla="*/ 44 h 44"/>
                <a:gd name="T22" fmla="*/ 24 w 38"/>
                <a:gd name="T23" fmla="*/ 44 h 44"/>
                <a:gd name="T24" fmla="*/ 26 w 38"/>
                <a:gd name="T25" fmla="*/ 42 h 44"/>
                <a:gd name="T26" fmla="*/ 28 w 38"/>
                <a:gd name="T27" fmla="*/ 40 h 44"/>
                <a:gd name="T28" fmla="*/ 30 w 38"/>
                <a:gd name="T29" fmla="*/ 36 h 44"/>
                <a:gd name="T30" fmla="*/ 32 w 38"/>
                <a:gd name="T31" fmla="*/ 30 h 44"/>
                <a:gd name="T32" fmla="*/ 34 w 38"/>
                <a:gd name="T33" fmla="*/ 21 h 44"/>
                <a:gd name="T34" fmla="*/ 37 w 38"/>
                <a:gd name="T35" fmla="*/ 6 h 44"/>
                <a:gd name="T36" fmla="*/ 38 w 38"/>
                <a:gd name="T37" fmla="*/ 0 h 44"/>
                <a:gd name="T38" fmla="*/ 7 w 38"/>
                <a:gd name="T39" fmla="*/ 7 h 44"/>
                <a:gd name="T40" fmla="*/ 6 w 38"/>
                <a:gd name="T41" fmla="*/ 8 h 44"/>
                <a:gd name="T42" fmla="*/ 4 w 38"/>
                <a:gd name="T43" fmla="*/ 10 h 44"/>
                <a:gd name="T44" fmla="*/ 3 w 38"/>
                <a:gd name="T45" fmla="*/ 14 h 44"/>
                <a:gd name="T46" fmla="*/ 2 w 38"/>
                <a:gd name="T47" fmla="*/ 18 h 44"/>
                <a:gd name="T48" fmla="*/ 1 w 38"/>
                <a:gd name="T49" fmla="*/ 29 h 44"/>
                <a:gd name="T50" fmla="*/ 0 w 38"/>
                <a:gd name="T51" fmla="*/ 39 h 44"/>
                <a:gd name="T52" fmla="*/ 0 w 38"/>
                <a:gd name="T53" fmla="*/ 42 h 44"/>
                <a:gd name="T54" fmla="*/ 1 w 38"/>
                <a:gd name="T55" fmla="*/ 43 h 44"/>
                <a:gd name="T56" fmla="*/ 2 w 38"/>
                <a:gd name="T57" fmla="*/ 42 h 44"/>
                <a:gd name="T58" fmla="*/ 3 w 38"/>
                <a:gd name="T59" fmla="*/ 41 h 44"/>
                <a:gd name="T60" fmla="*/ 6 w 38"/>
                <a:gd name="T61" fmla="*/ 34 h 44"/>
                <a:gd name="T62" fmla="*/ 7 w 38"/>
                <a:gd name="T63"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44">
                  <a:moveTo>
                    <a:pt x="7" y="29"/>
                  </a:moveTo>
                  <a:lnTo>
                    <a:pt x="8" y="26"/>
                  </a:lnTo>
                  <a:lnTo>
                    <a:pt x="10" y="24"/>
                  </a:lnTo>
                  <a:lnTo>
                    <a:pt x="11" y="26"/>
                  </a:lnTo>
                  <a:lnTo>
                    <a:pt x="12" y="31"/>
                  </a:lnTo>
                  <a:lnTo>
                    <a:pt x="12" y="36"/>
                  </a:lnTo>
                  <a:lnTo>
                    <a:pt x="14" y="41"/>
                  </a:lnTo>
                  <a:lnTo>
                    <a:pt x="15" y="43"/>
                  </a:lnTo>
                  <a:lnTo>
                    <a:pt x="17" y="44"/>
                  </a:lnTo>
                  <a:lnTo>
                    <a:pt x="19" y="44"/>
                  </a:lnTo>
                  <a:lnTo>
                    <a:pt x="21" y="44"/>
                  </a:lnTo>
                  <a:lnTo>
                    <a:pt x="24" y="44"/>
                  </a:lnTo>
                  <a:lnTo>
                    <a:pt x="26" y="42"/>
                  </a:lnTo>
                  <a:lnTo>
                    <a:pt x="28" y="40"/>
                  </a:lnTo>
                  <a:lnTo>
                    <a:pt x="30" y="36"/>
                  </a:lnTo>
                  <a:lnTo>
                    <a:pt x="32" y="30"/>
                  </a:lnTo>
                  <a:lnTo>
                    <a:pt x="34" y="21"/>
                  </a:lnTo>
                  <a:lnTo>
                    <a:pt x="37" y="6"/>
                  </a:lnTo>
                  <a:lnTo>
                    <a:pt x="38" y="0"/>
                  </a:lnTo>
                  <a:lnTo>
                    <a:pt x="7" y="7"/>
                  </a:lnTo>
                  <a:lnTo>
                    <a:pt x="6" y="8"/>
                  </a:lnTo>
                  <a:lnTo>
                    <a:pt x="4" y="10"/>
                  </a:lnTo>
                  <a:lnTo>
                    <a:pt x="3" y="14"/>
                  </a:lnTo>
                  <a:lnTo>
                    <a:pt x="2" y="18"/>
                  </a:lnTo>
                  <a:lnTo>
                    <a:pt x="1" y="29"/>
                  </a:lnTo>
                  <a:lnTo>
                    <a:pt x="0" y="39"/>
                  </a:lnTo>
                  <a:lnTo>
                    <a:pt x="0" y="42"/>
                  </a:lnTo>
                  <a:lnTo>
                    <a:pt x="1" y="43"/>
                  </a:lnTo>
                  <a:lnTo>
                    <a:pt x="2" y="42"/>
                  </a:lnTo>
                  <a:lnTo>
                    <a:pt x="3" y="41"/>
                  </a:lnTo>
                  <a:lnTo>
                    <a:pt x="6" y="34"/>
                  </a:lnTo>
                  <a:lnTo>
                    <a:pt x="7" y="29"/>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70" name="Freeform 93">
              <a:extLst>
                <a:ext uri="{FF2B5EF4-FFF2-40B4-BE49-F238E27FC236}">
                  <a16:creationId xmlns:a16="http://schemas.microsoft.com/office/drawing/2014/main" id="{D0E764AF-2EE3-4FA8-014A-4E28E84AF595}"/>
                </a:ext>
              </a:extLst>
            </p:cNvPr>
            <p:cNvSpPr/>
            <p:nvPr/>
          </p:nvSpPr>
          <p:spPr bwMode="auto">
            <a:xfrm>
              <a:off x="4040188" y="152400"/>
              <a:ext cx="98425" cy="90488"/>
            </a:xfrm>
            <a:custGeom>
              <a:avLst/>
              <a:gdLst>
                <a:gd name="T0" fmla="*/ 70 w 246"/>
                <a:gd name="T1" fmla="*/ 210 h 225"/>
                <a:gd name="T2" fmla="*/ 63 w 246"/>
                <a:gd name="T3" fmla="*/ 171 h 225"/>
                <a:gd name="T4" fmla="*/ 69 w 246"/>
                <a:gd name="T5" fmla="*/ 167 h 225"/>
                <a:gd name="T6" fmla="*/ 82 w 246"/>
                <a:gd name="T7" fmla="*/ 193 h 225"/>
                <a:gd name="T8" fmla="*/ 100 w 246"/>
                <a:gd name="T9" fmla="*/ 211 h 225"/>
                <a:gd name="T10" fmla="*/ 114 w 246"/>
                <a:gd name="T11" fmla="*/ 218 h 225"/>
                <a:gd name="T12" fmla="*/ 132 w 246"/>
                <a:gd name="T13" fmla="*/ 217 h 225"/>
                <a:gd name="T14" fmla="*/ 152 w 246"/>
                <a:gd name="T15" fmla="*/ 205 h 225"/>
                <a:gd name="T16" fmla="*/ 167 w 246"/>
                <a:gd name="T17" fmla="*/ 181 h 225"/>
                <a:gd name="T18" fmla="*/ 178 w 246"/>
                <a:gd name="T19" fmla="*/ 149 h 225"/>
                <a:gd name="T20" fmla="*/ 180 w 246"/>
                <a:gd name="T21" fmla="*/ 165 h 225"/>
                <a:gd name="T22" fmla="*/ 176 w 246"/>
                <a:gd name="T23" fmla="*/ 205 h 225"/>
                <a:gd name="T24" fmla="*/ 199 w 246"/>
                <a:gd name="T25" fmla="*/ 221 h 225"/>
                <a:gd name="T26" fmla="*/ 218 w 246"/>
                <a:gd name="T27" fmla="*/ 225 h 225"/>
                <a:gd name="T28" fmla="*/ 231 w 246"/>
                <a:gd name="T29" fmla="*/ 223 h 225"/>
                <a:gd name="T30" fmla="*/ 244 w 246"/>
                <a:gd name="T31" fmla="*/ 209 h 225"/>
                <a:gd name="T32" fmla="*/ 239 w 246"/>
                <a:gd name="T33" fmla="*/ 205 h 225"/>
                <a:gd name="T34" fmla="*/ 223 w 246"/>
                <a:gd name="T35" fmla="*/ 199 h 225"/>
                <a:gd name="T36" fmla="*/ 217 w 246"/>
                <a:gd name="T37" fmla="*/ 186 h 225"/>
                <a:gd name="T38" fmla="*/ 214 w 246"/>
                <a:gd name="T39" fmla="*/ 164 h 225"/>
                <a:gd name="T40" fmla="*/ 219 w 246"/>
                <a:gd name="T41" fmla="*/ 131 h 225"/>
                <a:gd name="T42" fmla="*/ 217 w 246"/>
                <a:gd name="T43" fmla="*/ 95 h 225"/>
                <a:gd name="T44" fmla="*/ 201 w 246"/>
                <a:gd name="T45" fmla="*/ 50 h 225"/>
                <a:gd name="T46" fmla="*/ 190 w 246"/>
                <a:gd name="T47" fmla="*/ 31 h 225"/>
                <a:gd name="T48" fmla="*/ 174 w 246"/>
                <a:gd name="T49" fmla="*/ 18 h 225"/>
                <a:gd name="T50" fmla="*/ 152 w 246"/>
                <a:gd name="T51" fmla="*/ 9 h 225"/>
                <a:gd name="T52" fmla="*/ 120 w 246"/>
                <a:gd name="T53" fmla="*/ 7 h 225"/>
                <a:gd name="T54" fmla="*/ 127 w 246"/>
                <a:gd name="T55" fmla="*/ 3 h 225"/>
                <a:gd name="T56" fmla="*/ 114 w 246"/>
                <a:gd name="T57" fmla="*/ 1 h 225"/>
                <a:gd name="T58" fmla="*/ 83 w 246"/>
                <a:gd name="T59" fmla="*/ 10 h 225"/>
                <a:gd name="T60" fmla="*/ 55 w 246"/>
                <a:gd name="T61" fmla="*/ 31 h 225"/>
                <a:gd name="T62" fmla="*/ 51 w 246"/>
                <a:gd name="T63" fmla="*/ 34 h 225"/>
                <a:gd name="T64" fmla="*/ 43 w 246"/>
                <a:gd name="T65" fmla="*/ 50 h 225"/>
                <a:gd name="T66" fmla="*/ 28 w 246"/>
                <a:gd name="T67" fmla="*/ 95 h 225"/>
                <a:gd name="T68" fmla="*/ 25 w 246"/>
                <a:gd name="T69" fmla="*/ 131 h 225"/>
                <a:gd name="T70" fmla="*/ 30 w 246"/>
                <a:gd name="T71" fmla="*/ 164 h 225"/>
                <a:gd name="T72" fmla="*/ 29 w 246"/>
                <a:gd name="T73" fmla="*/ 186 h 225"/>
                <a:gd name="T74" fmla="*/ 21 w 246"/>
                <a:gd name="T75" fmla="*/ 199 h 225"/>
                <a:gd name="T76" fmla="*/ 5 w 246"/>
                <a:gd name="T77" fmla="*/ 205 h 225"/>
                <a:gd name="T78" fmla="*/ 1 w 246"/>
                <a:gd name="T79" fmla="*/ 209 h 225"/>
                <a:gd name="T80" fmla="*/ 14 w 246"/>
                <a:gd name="T81" fmla="*/ 223 h 225"/>
                <a:gd name="T82" fmla="*/ 27 w 246"/>
                <a:gd name="T83" fmla="*/ 225 h 225"/>
                <a:gd name="T84" fmla="*/ 45 w 246"/>
                <a:gd name="T85" fmla="*/ 22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6" h="225">
                  <a:moveTo>
                    <a:pt x="45" y="221"/>
                  </a:moveTo>
                  <a:lnTo>
                    <a:pt x="65" y="212"/>
                  </a:lnTo>
                  <a:lnTo>
                    <a:pt x="70" y="210"/>
                  </a:lnTo>
                  <a:lnTo>
                    <a:pt x="69" y="206"/>
                  </a:lnTo>
                  <a:lnTo>
                    <a:pt x="66" y="192"/>
                  </a:lnTo>
                  <a:lnTo>
                    <a:pt x="63" y="171"/>
                  </a:lnTo>
                  <a:lnTo>
                    <a:pt x="61" y="145"/>
                  </a:lnTo>
                  <a:lnTo>
                    <a:pt x="64" y="156"/>
                  </a:lnTo>
                  <a:lnTo>
                    <a:pt x="69" y="167"/>
                  </a:lnTo>
                  <a:lnTo>
                    <a:pt x="73" y="177"/>
                  </a:lnTo>
                  <a:lnTo>
                    <a:pt x="77" y="185"/>
                  </a:lnTo>
                  <a:lnTo>
                    <a:pt x="82" y="193"/>
                  </a:lnTo>
                  <a:lnTo>
                    <a:pt x="87" y="200"/>
                  </a:lnTo>
                  <a:lnTo>
                    <a:pt x="93" y="207"/>
                  </a:lnTo>
                  <a:lnTo>
                    <a:pt x="100" y="211"/>
                  </a:lnTo>
                  <a:lnTo>
                    <a:pt x="104" y="214"/>
                  </a:lnTo>
                  <a:lnTo>
                    <a:pt x="109" y="217"/>
                  </a:lnTo>
                  <a:lnTo>
                    <a:pt x="114" y="218"/>
                  </a:lnTo>
                  <a:lnTo>
                    <a:pt x="119" y="219"/>
                  </a:lnTo>
                  <a:lnTo>
                    <a:pt x="126" y="219"/>
                  </a:lnTo>
                  <a:lnTo>
                    <a:pt x="132" y="217"/>
                  </a:lnTo>
                  <a:lnTo>
                    <a:pt x="139" y="214"/>
                  </a:lnTo>
                  <a:lnTo>
                    <a:pt x="145" y="210"/>
                  </a:lnTo>
                  <a:lnTo>
                    <a:pt x="152" y="205"/>
                  </a:lnTo>
                  <a:lnTo>
                    <a:pt x="157" y="198"/>
                  </a:lnTo>
                  <a:lnTo>
                    <a:pt x="163" y="190"/>
                  </a:lnTo>
                  <a:lnTo>
                    <a:pt x="167" y="181"/>
                  </a:lnTo>
                  <a:lnTo>
                    <a:pt x="171" y="170"/>
                  </a:lnTo>
                  <a:lnTo>
                    <a:pt x="174" y="159"/>
                  </a:lnTo>
                  <a:lnTo>
                    <a:pt x="178" y="149"/>
                  </a:lnTo>
                  <a:lnTo>
                    <a:pt x="180" y="136"/>
                  </a:lnTo>
                  <a:lnTo>
                    <a:pt x="180" y="151"/>
                  </a:lnTo>
                  <a:lnTo>
                    <a:pt x="180" y="165"/>
                  </a:lnTo>
                  <a:lnTo>
                    <a:pt x="179" y="178"/>
                  </a:lnTo>
                  <a:lnTo>
                    <a:pt x="178" y="189"/>
                  </a:lnTo>
                  <a:lnTo>
                    <a:pt x="176" y="205"/>
                  </a:lnTo>
                  <a:lnTo>
                    <a:pt x="174" y="210"/>
                  </a:lnTo>
                  <a:lnTo>
                    <a:pt x="180" y="212"/>
                  </a:lnTo>
                  <a:lnTo>
                    <a:pt x="199" y="221"/>
                  </a:lnTo>
                  <a:lnTo>
                    <a:pt x="206" y="223"/>
                  </a:lnTo>
                  <a:lnTo>
                    <a:pt x="212" y="224"/>
                  </a:lnTo>
                  <a:lnTo>
                    <a:pt x="218" y="225"/>
                  </a:lnTo>
                  <a:lnTo>
                    <a:pt x="223" y="225"/>
                  </a:lnTo>
                  <a:lnTo>
                    <a:pt x="227" y="224"/>
                  </a:lnTo>
                  <a:lnTo>
                    <a:pt x="231" y="223"/>
                  </a:lnTo>
                  <a:lnTo>
                    <a:pt x="234" y="221"/>
                  </a:lnTo>
                  <a:lnTo>
                    <a:pt x="237" y="219"/>
                  </a:lnTo>
                  <a:lnTo>
                    <a:pt x="244" y="209"/>
                  </a:lnTo>
                  <a:lnTo>
                    <a:pt x="246" y="205"/>
                  </a:lnTo>
                  <a:lnTo>
                    <a:pt x="244" y="205"/>
                  </a:lnTo>
                  <a:lnTo>
                    <a:pt x="239" y="205"/>
                  </a:lnTo>
                  <a:lnTo>
                    <a:pt x="233" y="204"/>
                  </a:lnTo>
                  <a:lnTo>
                    <a:pt x="226" y="202"/>
                  </a:lnTo>
                  <a:lnTo>
                    <a:pt x="223" y="199"/>
                  </a:lnTo>
                  <a:lnTo>
                    <a:pt x="221" y="196"/>
                  </a:lnTo>
                  <a:lnTo>
                    <a:pt x="218" y="192"/>
                  </a:lnTo>
                  <a:lnTo>
                    <a:pt x="217" y="186"/>
                  </a:lnTo>
                  <a:lnTo>
                    <a:pt x="214" y="180"/>
                  </a:lnTo>
                  <a:lnTo>
                    <a:pt x="214" y="172"/>
                  </a:lnTo>
                  <a:lnTo>
                    <a:pt x="214" y="164"/>
                  </a:lnTo>
                  <a:lnTo>
                    <a:pt x="217" y="153"/>
                  </a:lnTo>
                  <a:lnTo>
                    <a:pt x="218" y="142"/>
                  </a:lnTo>
                  <a:lnTo>
                    <a:pt x="219" y="131"/>
                  </a:lnTo>
                  <a:lnTo>
                    <a:pt x="220" y="119"/>
                  </a:lnTo>
                  <a:lnTo>
                    <a:pt x="219" y="108"/>
                  </a:lnTo>
                  <a:lnTo>
                    <a:pt x="217" y="95"/>
                  </a:lnTo>
                  <a:lnTo>
                    <a:pt x="213" y="82"/>
                  </a:lnTo>
                  <a:lnTo>
                    <a:pt x="208" y="67"/>
                  </a:lnTo>
                  <a:lnTo>
                    <a:pt x="201" y="50"/>
                  </a:lnTo>
                  <a:lnTo>
                    <a:pt x="198" y="43"/>
                  </a:lnTo>
                  <a:lnTo>
                    <a:pt x="194" y="36"/>
                  </a:lnTo>
                  <a:lnTo>
                    <a:pt x="190" y="31"/>
                  </a:lnTo>
                  <a:lnTo>
                    <a:pt x="184" y="25"/>
                  </a:lnTo>
                  <a:lnTo>
                    <a:pt x="179" y="21"/>
                  </a:lnTo>
                  <a:lnTo>
                    <a:pt x="174" y="18"/>
                  </a:lnTo>
                  <a:lnTo>
                    <a:pt x="168" y="15"/>
                  </a:lnTo>
                  <a:lnTo>
                    <a:pt x="163" y="13"/>
                  </a:lnTo>
                  <a:lnTo>
                    <a:pt x="152" y="9"/>
                  </a:lnTo>
                  <a:lnTo>
                    <a:pt x="140" y="7"/>
                  </a:lnTo>
                  <a:lnTo>
                    <a:pt x="130" y="6"/>
                  </a:lnTo>
                  <a:lnTo>
                    <a:pt x="120" y="7"/>
                  </a:lnTo>
                  <a:lnTo>
                    <a:pt x="119" y="7"/>
                  </a:lnTo>
                  <a:lnTo>
                    <a:pt x="119" y="7"/>
                  </a:lnTo>
                  <a:lnTo>
                    <a:pt x="127" y="3"/>
                  </a:lnTo>
                  <a:lnTo>
                    <a:pt x="136" y="0"/>
                  </a:lnTo>
                  <a:lnTo>
                    <a:pt x="129" y="0"/>
                  </a:lnTo>
                  <a:lnTo>
                    <a:pt x="114" y="1"/>
                  </a:lnTo>
                  <a:lnTo>
                    <a:pt x="104" y="3"/>
                  </a:lnTo>
                  <a:lnTo>
                    <a:pt x="93" y="5"/>
                  </a:lnTo>
                  <a:lnTo>
                    <a:pt x="83" y="10"/>
                  </a:lnTo>
                  <a:lnTo>
                    <a:pt x="71" y="17"/>
                  </a:lnTo>
                  <a:lnTo>
                    <a:pt x="63" y="23"/>
                  </a:lnTo>
                  <a:lnTo>
                    <a:pt x="55" y="31"/>
                  </a:lnTo>
                  <a:lnTo>
                    <a:pt x="52" y="33"/>
                  </a:lnTo>
                  <a:lnTo>
                    <a:pt x="50" y="34"/>
                  </a:lnTo>
                  <a:lnTo>
                    <a:pt x="51" y="34"/>
                  </a:lnTo>
                  <a:lnTo>
                    <a:pt x="52" y="34"/>
                  </a:lnTo>
                  <a:lnTo>
                    <a:pt x="47" y="42"/>
                  </a:lnTo>
                  <a:lnTo>
                    <a:pt x="43" y="50"/>
                  </a:lnTo>
                  <a:lnTo>
                    <a:pt x="36" y="67"/>
                  </a:lnTo>
                  <a:lnTo>
                    <a:pt x="31" y="82"/>
                  </a:lnTo>
                  <a:lnTo>
                    <a:pt x="28" y="95"/>
                  </a:lnTo>
                  <a:lnTo>
                    <a:pt x="25" y="108"/>
                  </a:lnTo>
                  <a:lnTo>
                    <a:pt x="25" y="119"/>
                  </a:lnTo>
                  <a:lnTo>
                    <a:pt x="25" y="131"/>
                  </a:lnTo>
                  <a:lnTo>
                    <a:pt x="27" y="142"/>
                  </a:lnTo>
                  <a:lnTo>
                    <a:pt x="29" y="153"/>
                  </a:lnTo>
                  <a:lnTo>
                    <a:pt x="30" y="164"/>
                  </a:lnTo>
                  <a:lnTo>
                    <a:pt x="30" y="172"/>
                  </a:lnTo>
                  <a:lnTo>
                    <a:pt x="30" y="180"/>
                  </a:lnTo>
                  <a:lnTo>
                    <a:pt x="29" y="186"/>
                  </a:lnTo>
                  <a:lnTo>
                    <a:pt x="27" y="192"/>
                  </a:lnTo>
                  <a:lnTo>
                    <a:pt x="24" y="196"/>
                  </a:lnTo>
                  <a:lnTo>
                    <a:pt x="21" y="199"/>
                  </a:lnTo>
                  <a:lnTo>
                    <a:pt x="18" y="202"/>
                  </a:lnTo>
                  <a:lnTo>
                    <a:pt x="11" y="204"/>
                  </a:lnTo>
                  <a:lnTo>
                    <a:pt x="5" y="205"/>
                  </a:lnTo>
                  <a:lnTo>
                    <a:pt x="1" y="205"/>
                  </a:lnTo>
                  <a:lnTo>
                    <a:pt x="0" y="205"/>
                  </a:lnTo>
                  <a:lnTo>
                    <a:pt x="1" y="209"/>
                  </a:lnTo>
                  <a:lnTo>
                    <a:pt x="8" y="219"/>
                  </a:lnTo>
                  <a:lnTo>
                    <a:pt x="10" y="221"/>
                  </a:lnTo>
                  <a:lnTo>
                    <a:pt x="14" y="223"/>
                  </a:lnTo>
                  <a:lnTo>
                    <a:pt x="18" y="224"/>
                  </a:lnTo>
                  <a:lnTo>
                    <a:pt x="22" y="225"/>
                  </a:lnTo>
                  <a:lnTo>
                    <a:pt x="27" y="225"/>
                  </a:lnTo>
                  <a:lnTo>
                    <a:pt x="32" y="224"/>
                  </a:lnTo>
                  <a:lnTo>
                    <a:pt x="38" y="223"/>
                  </a:lnTo>
                  <a:lnTo>
                    <a:pt x="45" y="221"/>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71" name="Freeform 94">
              <a:extLst>
                <a:ext uri="{FF2B5EF4-FFF2-40B4-BE49-F238E27FC236}">
                  <a16:creationId xmlns:a16="http://schemas.microsoft.com/office/drawing/2014/main" id="{31532649-4402-CB17-8D05-1BC104DFF21C}"/>
                </a:ext>
              </a:extLst>
            </p:cNvPr>
            <p:cNvSpPr/>
            <p:nvPr/>
          </p:nvSpPr>
          <p:spPr bwMode="auto">
            <a:xfrm>
              <a:off x="4090988" y="498475"/>
              <a:ext cx="14288" cy="25400"/>
            </a:xfrm>
            <a:custGeom>
              <a:avLst/>
              <a:gdLst>
                <a:gd name="T0" fmla="*/ 11 w 35"/>
                <a:gd name="T1" fmla="*/ 44 h 67"/>
                <a:gd name="T2" fmla="*/ 14 w 35"/>
                <a:gd name="T3" fmla="*/ 55 h 67"/>
                <a:gd name="T4" fmla="*/ 17 w 35"/>
                <a:gd name="T5" fmla="*/ 63 h 67"/>
                <a:gd name="T6" fmla="*/ 23 w 35"/>
                <a:gd name="T7" fmla="*/ 65 h 67"/>
                <a:gd name="T8" fmla="*/ 29 w 35"/>
                <a:gd name="T9" fmla="*/ 67 h 67"/>
                <a:gd name="T10" fmla="*/ 32 w 35"/>
                <a:gd name="T11" fmla="*/ 67 h 67"/>
                <a:gd name="T12" fmla="*/ 34 w 35"/>
                <a:gd name="T13" fmla="*/ 66 h 67"/>
                <a:gd name="T14" fmla="*/ 35 w 35"/>
                <a:gd name="T15" fmla="*/ 64 h 67"/>
                <a:gd name="T16" fmla="*/ 35 w 35"/>
                <a:gd name="T17" fmla="*/ 60 h 67"/>
                <a:gd name="T18" fmla="*/ 29 w 35"/>
                <a:gd name="T19" fmla="*/ 43 h 67"/>
                <a:gd name="T20" fmla="*/ 26 w 35"/>
                <a:gd name="T21" fmla="*/ 35 h 67"/>
                <a:gd name="T22" fmla="*/ 21 w 35"/>
                <a:gd name="T23" fmla="*/ 32 h 67"/>
                <a:gd name="T24" fmla="*/ 14 w 35"/>
                <a:gd name="T25" fmla="*/ 26 h 67"/>
                <a:gd name="T26" fmla="*/ 11 w 35"/>
                <a:gd name="T27" fmla="*/ 22 h 67"/>
                <a:gd name="T28" fmla="*/ 6 w 35"/>
                <a:gd name="T29" fmla="*/ 15 h 67"/>
                <a:gd name="T30" fmla="*/ 3 w 35"/>
                <a:gd name="T31" fmla="*/ 9 h 67"/>
                <a:gd name="T32" fmla="*/ 0 w 35"/>
                <a:gd name="T33" fmla="*/ 0 h 67"/>
                <a:gd name="T34" fmla="*/ 0 w 35"/>
                <a:gd name="T35" fmla="*/ 3 h 67"/>
                <a:gd name="T36" fmla="*/ 0 w 35"/>
                <a:gd name="T37" fmla="*/ 12 h 67"/>
                <a:gd name="T38" fmla="*/ 0 w 35"/>
                <a:gd name="T39" fmla="*/ 26 h 67"/>
                <a:gd name="T40" fmla="*/ 3 w 35"/>
                <a:gd name="T41" fmla="*/ 42 h 67"/>
                <a:gd name="T42" fmla="*/ 6 w 35"/>
                <a:gd name="T43" fmla="*/ 54 h 67"/>
                <a:gd name="T44" fmla="*/ 6 w 35"/>
                <a:gd name="T45" fmla="*/ 57 h 67"/>
                <a:gd name="T46" fmla="*/ 6 w 35"/>
                <a:gd name="T47" fmla="*/ 56 h 67"/>
                <a:gd name="T48" fmla="*/ 6 w 35"/>
                <a:gd name="T49" fmla="*/ 54 h 67"/>
                <a:gd name="T50" fmla="*/ 11 w 35"/>
                <a:gd name="T51" fmla="*/ 40 h 67"/>
                <a:gd name="T52" fmla="*/ 11 w 35"/>
                <a:gd name="T53" fmla="*/ 41 h 67"/>
                <a:gd name="T54" fmla="*/ 11 w 35"/>
                <a:gd name="T55"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67">
                  <a:moveTo>
                    <a:pt x="11" y="44"/>
                  </a:moveTo>
                  <a:lnTo>
                    <a:pt x="14" y="55"/>
                  </a:lnTo>
                  <a:lnTo>
                    <a:pt x="17" y="63"/>
                  </a:lnTo>
                  <a:lnTo>
                    <a:pt x="23" y="65"/>
                  </a:lnTo>
                  <a:lnTo>
                    <a:pt x="29" y="67"/>
                  </a:lnTo>
                  <a:lnTo>
                    <a:pt x="32" y="67"/>
                  </a:lnTo>
                  <a:lnTo>
                    <a:pt x="34" y="66"/>
                  </a:lnTo>
                  <a:lnTo>
                    <a:pt x="35" y="64"/>
                  </a:lnTo>
                  <a:lnTo>
                    <a:pt x="35" y="60"/>
                  </a:lnTo>
                  <a:lnTo>
                    <a:pt x="29" y="43"/>
                  </a:lnTo>
                  <a:lnTo>
                    <a:pt x="26" y="35"/>
                  </a:lnTo>
                  <a:lnTo>
                    <a:pt x="21" y="32"/>
                  </a:lnTo>
                  <a:lnTo>
                    <a:pt x="14" y="26"/>
                  </a:lnTo>
                  <a:lnTo>
                    <a:pt x="11" y="22"/>
                  </a:lnTo>
                  <a:lnTo>
                    <a:pt x="6" y="15"/>
                  </a:lnTo>
                  <a:lnTo>
                    <a:pt x="3" y="9"/>
                  </a:lnTo>
                  <a:lnTo>
                    <a:pt x="0" y="0"/>
                  </a:lnTo>
                  <a:lnTo>
                    <a:pt x="0" y="3"/>
                  </a:lnTo>
                  <a:lnTo>
                    <a:pt x="0" y="12"/>
                  </a:lnTo>
                  <a:lnTo>
                    <a:pt x="0" y="26"/>
                  </a:lnTo>
                  <a:lnTo>
                    <a:pt x="3" y="42"/>
                  </a:lnTo>
                  <a:lnTo>
                    <a:pt x="6" y="54"/>
                  </a:lnTo>
                  <a:lnTo>
                    <a:pt x="6" y="57"/>
                  </a:lnTo>
                  <a:lnTo>
                    <a:pt x="6" y="56"/>
                  </a:lnTo>
                  <a:lnTo>
                    <a:pt x="6" y="54"/>
                  </a:lnTo>
                  <a:lnTo>
                    <a:pt x="11" y="40"/>
                  </a:lnTo>
                  <a:lnTo>
                    <a:pt x="11" y="41"/>
                  </a:lnTo>
                  <a:lnTo>
                    <a:pt x="11" y="44"/>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72" name="Freeform 95">
              <a:extLst>
                <a:ext uri="{FF2B5EF4-FFF2-40B4-BE49-F238E27FC236}">
                  <a16:creationId xmlns:a16="http://schemas.microsoft.com/office/drawing/2014/main" id="{50FE75F7-4510-AF97-1E15-D21B7A1754A4}"/>
                </a:ext>
              </a:extLst>
            </p:cNvPr>
            <p:cNvSpPr/>
            <p:nvPr/>
          </p:nvSpPr>
          <p:spPr bwMode="auto">
            <a:xfrm>
              <a:off x="4070351" y="498475"/>
              <a:ext cx="14288" cy="25400"/>
            </a:xfrm>
            <a:custGeom>
              <a:avLst/>
              <a:gdLst>
                <a:gd name="T0" fmla="*/ 34 w 37"/>
                <a:gd name="T1" fmla="*/ 42 h 67"/>
                <a:gd name="T2" fmla="*/ 36 w 37"/>
                <a:gd name="T3" fmla="*/ 26 h 67"/>
                <a:gd name="T4" fmla="*/ 37 w 37"/>
                <a:gd name="T5" fmla="*/ 12 h 67"/>
                <a:gd name="T6" fmla="*/ 36 w 37"/>
                <a:gd name="T7" fmla="*/ 3 h 67"/>
                <a:gd name="T8" fmla="*/ 36 w 37"/>
                <a:gd name="T9" fmla="*/ 0 h 67"/>
                <a:gd name="T10" fmla="*/ 32 w 37"/>
                <a:gd name="T11" fmla="*/ 10 h 67"/>
                <a:gd name="T12" fmla="*/ 28 w 37"/>
                <a:gd name="T13" fmla="*/ 17 h 67"/>
                <a:gd name="T14" fmla="*/ 24 w 37"/>
                <a:gd name="T15" fmla="*/ 24 h 67"/>
                <a:gd name="T16" fmla="*/ 21 w 37"/>
                <a:gd name="T17" fmla="*/ 28 h 67"/>
                <a:gd name="T18" fmla="*/ 13 w 37"/>
                <a:gd name="T19" fmla="*/ 33 h 67"/>
                <a:gd name="T20" fmla="*/ 11 w 37"/>
                <a:gd name="T21" fmla="*/ 35 h 67"/>
                <a:gd name="T22" fmla="*/ 7 w 37"/>
                <a:gd name="T23" fmla="*/ 43 h 67"/>
                <a:gd name="T24" fmla="*/ 1 w 37"/>
                <a:gd name="T25" fmla="*/ 60 h 67"/>
                <a:gd name="T26" fmla="*/ 0 w 37"/>
                <a:gd name="T27" fmla="*/ 64 h 67"/>
                <a:gd name="T28" fmla="*/ 2 w 37"/>
                <a:gd name="T29" fmla="*/ 66 h 67"/>
                <a:gd name="T30" fmla="*/ 4 w 37"/>
                <a:gd name="T31" fmla="*/ 67 h 67"/>
                <a:gd name="T32" fmla="*/ 8 w 37"/>
                <a:gd name="T33" fmla="*/ 67 h 67"/>
                <a:gd name="T34" fmla="*/ 14 w 37"/>
                <a:gd name="T35" fmla="*/ 65 h 67"/>
                <a:gd name="T36" fmla="*/ 18 w 37"/>
                <a:gd name="T37" fmla="*/ 63 h 67"/>
                <a:gd name="T38" fmla="*/ 24 w 37"/>
                <a:gd name="T39" fmla="*/ 51 h 67"/>
                <a:gd name="T40" fmla="*/ 26 w 37"/>
                <a:gd name="T41" fmla="*/ 40 h 67"/>
                <a:gd name="T42" fmla="*/ 29 w 37"/>
                <a:gd name="T43" fmla="*/ 54 h 67"/>
                <a:gd name="T44" fmla="*/ 29 w 37"/>
                <a:gd name="T45" fmla="*/ 56 h 67"/>
                <a:gd name="T46" fmla="*/ 29 w 37"/>
                <a:gd name="T47" fmla="*/ 57 h 67"/>
                <a:gd name="T48" fmla="*/ 30 w 37"/>
                <a:gd name="T49" fmla="*/ 54 h 67"/>
                <a:gd name="T50" fmla="*/ 34 w 37"/>
                <a:gd name="T51"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 h="67">
                  <a:moveTo>
                    <a:pt x="34" y="42"/>
                  </a:moveTo>
                  <a:lnTo>
                    <a:pt x="36" y="26"/>
                  </a:lnTo>
                  <a:lnTo>
                    <a:pt x="37" y="12"/>
                  </a:lnTo>
                  <a:lnTo>
                    <a:pt x="36" y="3"/>
                  </a:lnTo>
                  <a:lnTo>
                    <a:pt x="36" y="0"/>
                  </a:lnTo>
                  <a:lnTo>
                    <a:pt x="32" y="10"/>
                  </a:lnTo>
                  <a:lnTo>
                    <a:pt x="28" y="17"/>
                  </a:lnTo>
                  <a:lnTo>
                    <a:pt x="24" y="24"/>
                  </a:lnTo>
                  <a:lnTo>
                    <a:pt x="21" y="28"/>
                  </a:lnTo>
                  <a:lnTo>
                    <a:pt x="13" y="33"/>
                  </a:lnTo>
                  <a:lnTo>
                    <a:pt x="11" y="35"/>
                  </a:lnTo>
                  <a:lnTo>
                    <a:pt x="7" y="43"/>
                  </a:lnTo>
                  <a:lnTo>
                    <a:pt x="1" y="60"/>
                  </a:lnTo>
                  <a:lnTo>
                    <a:pt x="0" y="64"/>
                  </a:lnTo>
                  <a:lnTo>
                    <a:pt x="2" y="66"/>
                  </a:lnTo>
                  <a:lnTo>
                    <a:pt x="4" y="67"/>
                  </a:lnTo>
                  <a:lnTo>
                    <a:pt x="8" y="67"/>
                  </a:lnTo>
                  <a:lnTo>
                    <a:pt x="14" y="65"/>
                  </a:lnTo>
                  <a:lnTo>
                    <a:pt x="18" y="63"/>
                  </a:lnTo>
                  <a:lnTo>
                    <a:pt x="24" y="51"/>
                  </a:lnTo>
                  <a:lnTo>
                    <a:pt x="26" y="40"/>
                  </a:lnTo>
                  <a:lnTo>
                    <a:pt x="29" y="54"/>
                  </a:lnTo>
                  <a:lnTo>
                    <a:pt x="29" y="56"/>
                  </a:lnTo>
                  <a:lnTo>
                    <a:pt x="29" y="57"/>
                  </a:lnTo>
                  <a:lnTo>
                    <a:pt x="30" y="54"/>
                  </a:lnTo>
                  <a:lnTo>
                    <a:pt x="34" y="42"/>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73" name="Freeform 96">
              <a:extLst>
                <a:ext uri="{FF2B5EF4-FFF2-40B4-BE49-F238E27FC236}">
                  <a16:creationId xmlns:a16="http://schemas.microsoft.com/office/drawing/2014/main" id="{C05D9E8D-46FA-86C9-9C84-97AEF16AD8B2}"/>
                </a:ext>
              </a:extLst>
            </p:cNvPr>
            <p:cNvSpPr/>
            <p:nvPr/>
          </p:nvSpPr>
          <p:spPr bwMode="auto">
            <a:xfrm>
              <a:off x="4035426" y="446088"/>
              <a:ext cx="23813" cy="20638"/>
            </a:xfrm>
            <a:custGeom>
              <a:avLst/>
              <a:gdLst>
                <a:gd name="T0" fmla="*/ 5 w 60"/>
                <a:gd name="T1" fmla="*/ 49 h 54"/>
                <a:gd name="T2" fmla="*/ 9 w 60"/>
                <a:gd name="T3" fmla="*/ 42 h 54"/>
                <a:gd name="T4" fmla="*/ 11 w 60"/>
                <a:gd name="T5" fmla="*/ 36 h 54"/>
                <a:gd name="T6" fmla="*/ 11 w 60"/>
                <a:gd name="T7" fmla="*/ 36 h 54"/>
                <a:gd name="T8" fmla="*/ 11 w 60"/>
                <a:gd name="T9" fmla="*/ 35 h 54"/>
                <a:gd name="T10" fmla="*/ 13 w 60"/>
                <a:gd name="T11" fmla="*/ 31 h 54"/>
                <a:gd name="T12" fmla="*/ 15 w 60"/>
                <a:gd name="T13" fmla="*/ 30 h 54"/>
                <a:gd name="T14" fmla="*/ 16 w 60"/>
                <a:gd name="T15" fmla="*/ 31 h 54"/>
                <a:gd name="T16" fmla="*/ 18 w 60"/>
                <a:gd name="T17" fmla="*/ 36 h 54"/>
                <a:gd name="T18" fmla="*/ 18 w 60"/>
                <a:gd name="T19" fmla="*/ 37 h 54"/>
                <a:gd name="T20" fmla="*/ 18 w 60"/>
                <a:gd name="T21" fmla="*/ 38 h 54"/>
                <a:gd name="T22" fmla="*/ 18 w 60"/>
                <a:gd name="T23" fmla="*/ 41 h 54"/>
                <a:gd name="T24" fmla="*/ 19 w 60"/>
                <a:gd name="T25" fmla="*/ 45 h 54"/>
                <a:gd name="T26" fmla="*/ 20 w 60"/>
                <a:gd name="T27" fmla="*/ 48 h 54"/>
                <a:gd name="T28" fmla="*/ 21 w 60"/>
                <a:gd name="T29" fmla="*/ 50 h 54"/>
                <a:gd name="T30" fmla="*/ 24 w 60"/>
                <a:gd name="T31" fmla="*/ 52 h 54"/>
                <a:gd name="T32" fmla="*/ 27 w 60"/>
                <a:gd name="T33" fmla="*/ 53 h 54"/>
                <a:gd name="T34" fmla="*/ 31 w 60"/>
                <a:gd name="T35" fmla="*/ 54 h 54"/>
                <a:gd name="T36" fmla="*/ 35 w 60"/>
                <a:gd name="T37" fmla="*/ 54 h 54"/>
                <a:gd name="T38" fmla="*/ 38 w 60"/>
                <a:gd name="T39" fmla="*/ 53 h 54"/>
                <a:gd name="T40" fmla="*/ 42 w 60"/>
                <a:gd name="T41" fmla="*/ 52 h 54"/>
                <a:gd name="T42" fmla="*/ 44 w 60"/>
                <a:gd name="T43" fmla="*/ 50 h 54"/>
                <a:gd name="T44" fmla="*/ 47 w 60"/>
                <a:gd name="T45" fmla="*/ 47 h 54"/>
                <a:gd name="T46" fmla="*/ 50 w 60"/>
                <a:gd name="T47" fmla="*/ 39 h 54"/>
                <a:gd name="T48" fmla="*/ 55 w 60"/>
                <a:gd name="T49" fmla="*/ 31 h 54"/>
                <a:gd name="T50" fmla="*/ 55 w 60"/>
                <a:gd name="T51" fmla="*/ 29 h 54"/>
                <a:gd name="T52" fmla="*/ 56 w 60"/>
                <a:gd name="T53" fmla="*/ 27 h 54"/>
                <a:gd name="T54" fmla="*/ 59 w 60"/>
                <a:gd name="T55" fmla="*/ 9 h 54"/>
                <a:gd name="T56" fmla="*/ 60 w 60"/>
                <a:gd name="T57" fmla="*/ 0 h 54"/>
                <a:gd name="T58" fmla="*/ 13 w 60"/>
                <a:gd name="T59" fmla="*/ 10 h 54"/>
                <a:gd name="T60" fmla="*/ 9 w 60"/>
                <a:gd name="T61" fmla="*/ 11 h 54"/>
                <a:gd name="T62" fmla="*/ 7 w 60"/>
                <a:gd name="T63" fmla="*/ 13 h 54"/>
                <a:gd name="T64" fmla="*/ 5 w 60"/>
                <a:gd name="T65" fmla="*/ 17 h 54"/>
                <a:gd name="T66" fmla="*/ 3 w 60"/>
                <a:gd name="T67" fmla="*/ 23 h 54"/>
                <a:gd name="T68" fmla="*/ 1 w 60"/>
                <a:gd name="T69" fmla="*/ 35 h 54"/>
                <a:gd name="T70" fmla="*/ 0 w 60"/>
                <a:gd name="T71" fmla="*/ 47 h 54"/>
                <a:gd name="T72" fmla="*/ 0 w 60"/>
                <a:gd name="T73" fmla="*/ 51 h 54"/>
                <a:gd name="T74" fmla="*/ 1 w 60"/>
                <a:gd name="T75" fmla="*/ 52 h 54"/>
                <a:gd name="T76" fmla="*/ 3 w 60"/>
                <a:gd name="T77" fmla="*/ 51 h 54"/>
                <a:gd name="T78" fmla="*/ 5 w 60"/>
                <a:gd name="T79"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54">
                  <a:moveTo>
                    <a:pt x="5" y="49"/>
                  </a:moveTo>
                  <a:lnTo>
                    <a:pt x="9" y="42"/>
                  </a:lnTo>
                  <a:lnTo>
                    <a:pt x="11" y="36"/>
                  </a:lnTo>
                  <a:lnTo>
                    <a:pt x="11" y="36"/>
                  </a:lnTo>
                  <a:lnTo>
                    <a:pt x="11" y="35"/>
                  </a:lnTo>
                  <a:lnTo>
                    <a:pt x="13" y="31"/>
                  </a:lnTo>
                  <a:lnTo>
                    <a:pt x="15" y="30"/>
                  </a:lnTo>
                  <a:lnTo>
                    <a:pt x="16" y="31"/>
                  </a:lnTo>
                  <a:lnTo>
                    <a:pt x="18" y="36"/>
                  </a:lnTo>
                  <a:lnTo>
                    <a:pt x="18" y="37"/>
                  </a:lnTo>
                  <a:lnTo>
                    <a:pt x="18" y="38"/>
                  </a:lnTo>
                  <a:lnTo>
                    <a:pt x="18" y="41"/>
                  </a:lnTo>
                  <a:lnTo>
                    <a:pt x="19" y="45"/>
                  </a:lnTo>
                  <a:lnTo>
                    <a:pt x="20" y="48"/>
                  </a:lnTo>
                  <a:lnTo>
                    <a:pt x="21" y="50"/>
                  </a:lnTo>
                  <a:lnTo>
                    <a:pt x="24" y="52"/>
                  </a:lnTo>
                  <a:lnTo>
                    <a:pt x="27" y="53"/>
                  </a:lnTo>
                  <a:lnTo>
                    <a:pt x="31" y="54"/>
                  </a:lnTo>
                  <a:lnTo>
                    <a:pt x="35" y="54"/>
                  </a:lnTo>
                  <a:lnTo>
                    <a:pt x="38" y="53"/>
                  </a:lnTo>
                  <a:lnTo>
                    <a:pt x="42" y="52"/>
                  </a:lnTo>
                  <a:lnTo>
                    <a:pt x="44" y="50"/>
                  </a:lnTo>
                  <a:lnTo>
                    <a:pt x="47" y="47"/>
                  </a:lnTo>
                  <a:lnTo>
                    <a:pt x="50" y="39"/>
                  </a:lnTo>
                  <a:lnTo>
                    <a:pt x="55" y="31"/>
                  </a:lnTo>
                  <a:lnTo>
                    <a:pt x="55" y="29"/>
                  </a:lnTo>
                  <a:lnTo>
                    <a:pt x="56" y="27"/>
                  </a:lnTo>
                  <a:lnTo>
                    <a:pt x="59" y="9"/>
                  </a:lnTo>
                  <a:lnTo>
                    <a:pt x="60" y="0"/>
                  </a:lnTo>
                  <a:lnTo>
                    <a:pt x="13" y="10"/>
                  </a:lnTo>
                  <a:lnTo>
                    <a:pt x="9" y="11"/>
                  </a:lnTo>
                  <a:lnTo>
                    <a:pt x="7" y="13"/>
                  </a:lnTo>
                  <a:lnTo>
                    <a:pt x="5" y="17"/>
                  </a:lnTo>
                  <a:lnTo>
                    <a:pt x="3" y="23"/>
                  </a:lnTo>
                  <a:lnTo>
                    <a:pt x="1" y="35"/>
                  </a:lnTo>
                  <a:lnTo>
                    <a:pt x="0" y="47"/>
                  </a:lnTo>
                  <a:lnTo>
                    <a:pt x="0" y="51"/>
                  </a:lnTo>
                  <a:lnTo>
                    <a:pt x="1" y="52"/>
                  </a:lnTo>
                  <a:lnTo>
                    <a:pt x="3" y="51"/>
                  </a:lnTo>
                  <a:lnTo>
                    <a:pt x="5" y="49"/>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74" name="Freeform 97">
              <a:extLst>
                <a:ext uri="{FF2B5EF4-FFF2-40B4-BE49-F238E27FC236}">
                  <a16:creationId xmlns:a16="http://schemas.microsoft.com/office/drawing/2014/main" id="{319BA493-0B2E-3E46-C82C-59051FD27600}"/>
                </a:ext>
              </a:extLst>
            </p:cNvPr>
            <p:cNvSpPr/>
            <p:nvPr/>
          </p:nvSpPr>
          <p:spPr bwMode="auto">
            <a:xfrm>
              <a:off x="3878263" y="446088"/>
              <a:ext cx="23813" cy="20638"/>
            </a:xfrm>
            <a:custGeom>
              <a:avLst/>
              <a:gdLst>
                <a:gd name="T0" fmla="*/ 42 w 61"/>
                <a:gd name="T1" fmla="*/ 38 h 54"/>
                <a:gd name="T2" fmla="*/ 42 w 61"/>
                <a:gd name="T3" fmla="*/ 36 h 54"/>
                <a:gd name="T4" fmla="*/ 42 w 61"/>
                <a:gd name="T5" fmla="*/ 35 h 54"/>
                <a:gd name="T6" fmla="*/ 45 w 61"/>
                <a:gd name="T7" fmla="*/ 32 h 54"/>
                <a:gd name="T8" fmla="*/ 47 w 61"/>
                <a:gd name="T9" fmla="*/ 30 h 54"/>
                <a:gd name="T10" fmla="*/ 48 w 61"/>
                <a:gd name="T11" fmla="*/ 32 h 54"/>
                <a:gd name="T12" fmla="*/ 49 w 61"/>
                <a:gd name="T13" fmla="*/ 35 h 54"/>
                <a:gd name="T14" fmla="*/ 49 w 61"/>
                <a:gd name="T15" fmla="*/ 36 h 54"/>
                <a:gd name="T16" fmla="*/ 49 w 61"/>
                <a:gd name="T17" fmla="*/ 36 h 54"/>
                <a:gd name="T18" fmla="*/ 50 w 61"/>
                <a:gd name="T19" fmla="*/ 38 h 54"/>
                <a:gd name="T20" fmla="*/ 50 w 61"/>
                <a:gd name="T21" fmla="*/ 40 h 54"/>
                <a:gd name="T22" fmla="*/ 53 w 61"/>
                <a:gd name="T23" fmla="*/ 47 h 54"/>
                <a:gd name="T24" fmla="*/ 58 w 61"/>
                <a:gd name="T25" fmla="*/ 51 h 54"/>
                <a:gd name="T26" fmla="*/ 59 w 61"/>
                <a:gd name="T27" fmla="*/ 52 h 54"/>
                <a:gd name="T28" fmla="*/ 61 w 61"/>
                <a:gd name="T29" fmla="*/ 52 h 54"/>
                <a:gd name="T30" fmla="*/ 61 w 61"/>
                <a:gd name="T31" fmla="*/ 50 h 54"/>
                <a:gd name="T32" fmla="*/ 61 w 61"/>
                <a:gd name="T33" fmla="*/ 47 h 54"/>
                <a:gd name="T34" fmla="*/ 60 w 61"/>
                <a:gd name="T35" fmla="*/ 35 h 54"/>
                <a:gd name="T36" fmla="*/ 58 w 61"/>
                <a:gd name="T37" fmla="*/ 23 h 54"/>
                <a:gd name="T38" fmla="*/ 55 w 61"/>
                <a:gd name="T39" fmla="*/ 17 h 54"/>
                <a:gd name="T40" fmla="*/ 53 w 61"/>
                <a:gd name="T41" fmla="*/ 13 h 54"/>
                <a:gd name="T42" fmla="*/ 51 w 61"/>
                <a:gd name="T43" fmla="*/ 11 h 54"/>
                <a:gd name="T44" fmla="*/ 48 w 61"/>
                <a:gd name="T45" fmla="*/ 10 h 54"/>
                <a:gd name="T46" fmla="*/ 0 w 61"/>
                <a:gd name="T47" fmla="*/ 0 h 54"/>
                <a:gd name="T48" fmla="*/ 1 w 61"/>
                <a:gd name="T49" fmla="*/ 9 h 54"/>
                <a:gd name="T50" fmla="*/ 5 w 61"/>
                <a:gd name="T51" fmla="*/ 26 h 54"/>
                <a:gd name="T52" fmla="*/ 6 w 61"/>
                <a:gd name="T53" fmla="*/ 28 h 54"/>
                <a:gd name="T54" fmla="*/ 6 w 61"/>
                <a:gd name="T55" fmla="*/ 30 h 54"/>
                <a:gd name="T56" fmla="*/ 9 w 61"/>
                <a:gd name="T57" fmla="*/ 39 h 54"/>
                <a:gd name="T58" fmla="*/ 13 w 61"/>
                <a:gd name="T59" fmla="*/ 47 h 54"/>
                <a:gd name="T60" fmla="*/ 17 w 61"/>
                <a:gd name="T61" fmla="*/ 49 h 54"/>
                <a:gd name="T62" fmla="*/ 19 w 61"/>
                <a:gd name="T63" fmla="*/ 51 h 54"/>
                <a:gd name="T64" fmla="*/ 22 w 61"/>
                <a:gd name="T65" fmla="*/ 53 h 54"/>
                <a:gd name="T66" fmla="*/ 25 w 61"/>
                <a:gd name="T67" fmla="*/ 54 h 54"/>
                <a:gd name="T68" fmla="*/ 29 w 61"/>
                <a:gd name="T69" fmla="*/ 54 h 54"/>
                <a:gd name="T70" fmla="*/ 34 w 61"/>
                <a:gd name="T71" fmla="*/ 53 h 54"/>
                <a:gd name="T72" fmla="*/ 36 w 61"/>
                <a:gd name="T73" fmla="*/ 52 h 54"/>
                <a:gd name="T74" fmla="*/ 39 w 61"/>
                <a:gd name="T75" fmla="*/ 50 h 54"/>
                <a:gd name="T76" fmla="*/ 40 w 61"/>
                <a:gd name="T77" fmla="*/ 48 h 54"/>
                <a:gd name="T78" fmla="*/ 41 w 61"/>
                <a:gd name="T79" fmla="*/ 44 h 54"/>
                <a:gd name="T80" fmla="*/ 42 w 61"/>
                <a:gd name="T81" fmla="*/ 41 h 54"/>
                <a:gd name="T82" fmla="*/ 42 w 61"/>
                <a:gd name="T83"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 h="54">
                  <a:moveTo>
                    <a:pt x="42" y="38"/>
                  </a:moveTo>
                  <a:lnTo>
                    <a:pt x="42" y="36"/>
                  </a:lnTo>
                  <a:lnTo>
                    <a:pt x="42" y="35"/>
                  </a:lnTo>
                  <a:lnTo>
                    <a:pt x="45" y="32"/>
                  </a:lnTo>
                  <a:lnTo>
                    <a:pt x="47" y="30"/>
                  </a:lnTo>
                  <a:lnTo>
                    <a:pt x="48" y="32"/>
                  </a:lnTo>
                  <a:lnTo>
                    <a:pt x="49" y="35"/>
                  </a:lnTo>
                  <a:lnTo>
                    <a:pt x="49" y="36"/>
                  </a:lnTo>
                  <a:lnTo>
                    <a:pt x="49" y="36"/>
                  </a:lnTo>
                  <a:lnTo>
                    <a:pt x="50" y="38"/>
                  </a:lnTo>
                  <a:lnTo>
                    <a:pt x="50" y="40"/>
                  </a:lnTo>
                  <a:lnTo>
                    <a:pt x="53" y="47"/>
                  </a:lnTo>
                  <a:lnTo>
                    <a:pt x="58" y="51"/>
                  </a:lnTo>
                  <a:lnTo>
                    <a:pt x="59" y="52"/>
                  </a:lnTo>
                  <a:lnTo>
                    <a:pt x="61" y="52"/>
                  </a:lnTo>
                  <a:lnTo>
                    <a:pt x="61" y="50"/>
                  </a:lnTo>
                  <a:lnTo>
                    <a:pt x="61" y="47"/>
                  </a:lnTo>
                  <a:lnTo>
                    <a:pt x="60" y="35"/>
                  </a:lnTo>
                  <a:lnTo>
                    <a:pt x="58" y="23"/>
                  </a:lnTo>
                  <a:lnTo>
                    <a:pt x="55" y="17"/>
                  </a:lnTo>
                  <a:lnTo>
                    <a:pt x="53" y="13"/>
                  </a:lnTo>
                  <a:lnTo>
                    <a:pt x="51" y="11"/>
                  </a:lnTo>
                  <a:lnTo>
                    <a:pt x="48" y="10"/>
                  </a:lnTo>
                  <a:lnTo>
                    <a:pt x="0" y="0"/>
                  </a:lnTo>
                  <a:lnTo>
                    <a:pt x="1" y="9"/>
                  </a:lnTo>
                  <a:lnTo>
                    <a:pt x="5" y="26"/>
                  </a:lnTo>
                  <a:lnTo>
                    <a:pt x="6" y="28"/>
                  </a:lnTo>
                  <a:lnTo>
                    <a:pt x="6" y="30"/>
                  </a:lnTo>
                  <a:lnTo>
                    <a:pt x="9" y="39"/>
                  </a:lnTo>
                  <a:lnTo>
                    <a:pt x="13" y="47"/>
                  </a:lnTo>
                  <a:lnTo>
                    <a:pt x="17" y="49"/>
                  </a:lnTo>
                  <a:lnTo>
                    <a:pt x="19" y="51"/>
                  </a:lnTo>
                  <a:lnTo>
                    <a:pt x="22" y="53"/>
                  </a:lnTo>
                  <a:lnTo>
                    <a:pt x="25" y="54"/>
                  </a:lnTo>
                  <a:lnTo>
                    <a:pt x="29" y="54"/>
                  </a:lnTo>
                  <a:lnTo>
                    <a:pt x="34" y="53"/>
                  </a:lnTo>
                  <a:lnTo>
                    <a:pt x="36" y="52"/>
                  </a:lnTo>
                  <a:lnTo>
                    <a:pt x="39" y="50"/>
                  </a:lnTo>
                  <a:lnTo>
                    <a:pt x="40" y="48"/>
                  </a:lnTo>
                  <a:lnTo>
                    <a:pt x="41" y="44"/>
                  </a:lnTo>
                  <a:lnTo>
                    <a:pt x="42" y="41"/>
                  </a:lnTo>
                  <a:lnTo>
                    <a:pt x="42" y="38"/>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75" name="Freeform 98">
              <a:extLst>
                <a:ext uri="{FF2B5EF4-FFF2-40B4-BE49-F238E27FC236}">
                  <a16:creationId xmlns:a16="http://schemas.microsoft.com/office/drawing/2014/main" id="{DD7EB03F-1208-A4BA-9D1A-4086A8B0EE8D}"/>
                </a:ext>
              </a:extLst>
            </p:cNvPr>
            <p:cNvSpPr/>
            <p:nvPr/>
          </p:nvSpPr>
          <p:spPr bwMode="auto">
            <a:xfrm>
              <a:off x="3867151" y="266700"/>
              <a:ext cx="206375" cy="323850"/>
            </a:xfrm>
            <a:custGeom>
              <a:avLst/>
              <a:gdLst>
                <a:gd name="T0" fmla="*/ 82 w 519"/>
                <a:gd name="T1" fmla="*/ 376 h 814"/>
                <a:gd name="T2" fmla="*/ 76 w 519"/>
                <a:gd name="T3" fmla="*/ 222 h 814"/>
                <a:gd name="T4" fmla="*/ 75 w 519"/>
                <a:gd name="T5" fmla="*/ 151 h 814"/>
                <a:gd name="T6" fmla="*/ 80 w 519"/>
                <a:gd name="T7" fmla="*/ 146 h 814"/>
                <a:gd name="T8" fmla="*/ 94 w 519"/>
                <a:gd name="T9" fmla="*/ 298 h 814"/>
                <a:gd name="T10" fmla="*/ 107 w 519"/>
                <a:gd name="T11" fmla="*/ 438 h 814"/>
                <a:gd name="T12" fmla="*/ 111 w 519"/>
                <a:gd name="T13" fmla="*/ 461 h 814"/>
                <a:gd name="T14" fmla="*/ 124 w 519"/>
                <a:gd name="T15" fmla="*/ 484 h 814"/>
                <a:gd name="T16" fmla="*/ 249 w 519"/>
                <a:gd name="T17" fmla="*/ 555 h 814"/>
                <a:gd name="T18" fmla="*/ 258 w 519"/>
                <a:gd name="T19" fmla="*/ 555 h 814"/>
                <a:gd name="T20" fmla="*/ 361 w 519"/>
                <a:gd name="T21" fmla="*/ 814 h 814"/>
                <a:gd name="T22" fmla="*/ 395 w 519"/>
                <a:gd name="T23" fmla="*/ 471 h 814"/>
                <a:gd name="T24" fmla="*/ 403 w 519"/>
                <a:gd name="T25" fmla="*/ 450 h 814"/>
                <a:gd name="T26" fmla="*/ 408 w 519"/>
                <a:gd name="T27" fmla="*/ 391 h 814"/>
                <a:gd name="T28" fmla="*/ 426 w 519"/>
                <a:gd name="T29" fmla="*/ 153 h 814"/>
                <a:gd name="T30" fmla="*/ 434 w 519"/>
                <a:gd name="T31" fmla="*/ 141 h 814"/>
                <a:gd name="T32" fmla="*/ 438 w 519"/>
                <a:gd name="T33" fmla="*/ 162 h 814"/>
                <a:gd name="T34" fmla="*/ 439 w 519"/>
                <a:gd name="T35" fmla="*/ 271 h 814"/>
                <a:gd name="T36" fmla="*/ 435 w 519"/>
                <a:gd name="T37" fmla="*/ 415 h 814"/>
                <a:gd name="T38" fmla="*/ 443 w 519"/>
                <a:gd name="T39" fmla="*/ 442 h 814"/>
                <a:gd name="T40" fmla="*/ 470 w 519"/>
                <a:gd name="T41" fmla="*/ 436 h 814"/>
                <a:gd name="T42" fmla="*/ 497 w 519"/>
                <a:gd name="T43" fmla="*/ 354 h 814"/>
                <a:gd name="T44" fmla="*/ 513 w 519"/>
                <a:gd name="T45" fmla="*/ 184 h 814"/>
                <a:gd name="T46" fmla="*/ 517 w 519"/>
                <a:gd name="T47" fmla="*/ 76 h 814"/>
                <a:gd name="T48" fmla="*/ 507 w 519"/>
                <a:gd name="T49" fmla="*/ 61 h 814"/>
                <a:gd name="T50" fmla="*/ 481 w 519"/>
                <a:gd name="T51" fmla="*/ 42 h 814"/>
                <a:gd name="T52" fmla="*/ 444 w 519"/>
                <a:gd name="T53" fmla="*/ 23 h 814"/>
                <a:gd name="T54" fmla="*/ 402 w 519"/>
                <a:gd name="T55" fmla="*/ 6 h 814"/>
                <a:gd name="T56" fmla="*/ 357 w 519"/>
                <a:gd name="T57" fmla="*/ 0 h 814"/>
                <a:gd name="T58" fmla="*/ 333 w 519"/>
                <a:gd name="T59" fmla="*/ 7 h 814"/>
                <a:gd name="T60" fmla="*/ 283 w 519"/>
                <a:gd name="T61" fmla="*/ 38 h 814"/>
                <a:gd name="T62" fmla="*/ 244 w 519"/>
                <a:gd name="T63" fmla="*/ 38 h 814"/>
                <a:gd name="T64" fmla="*/ 231 w 519"/>
                <a:gd name="T65" fmla="*/ 177 h 814"/>
                <a:gd name="T66" fmla="*/ 176 w 519"/>
                <a:gd name="T67" fmla="*/ 1 h 814"/>
                <a:gd name="T68" fmla="*/ 103 w 519"/>
                <a:gd name="T69" fmla="*/ 16 h 814"/>
                <a:gd name="T70" fmla="*/ 62 w 519"/>
                <a:gd name="T71" fmla="*/ 31 h 814"/>
                <a:gd name="T72" fmla="*/ 28 w 519"/>
                <a:gd name="T73" fmla="*/ 50 h 814"/>
                <a:gd name="T74" fmla="*/ 7 w 519"/>
                <a:gd name="T75" fmla="*/ 73 h 814"/>
                <a:gd name="T76" fmla="*/ 0 w 519"/>
                <a:gd name="T77" fmla="*/ 111 h 814"/>
                <a:gd name="T78" fmla="*/ 7 w 519"/>
                <a:gd name="T79" fmla="*/ 248 h 814"/>
                <a:gd name="T80" fmla="*/ 20 w 519"/>
                <a:gd name="T81" fmla="*/ 398 h 814"/>
                <a:gd name="T82" fmla="*/ 42 w 519"/>
                <a:gd name="T83" fmla="*/ 437 h 814"/>
                <a:gd name="T84" fmla="*/ 76 w 519"/>
                <a:gd name="T85" fmla="*/ 44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9" h="814">
                  <a:moveTo>
                    <a:pt x="87" y="441"/>
                  </a:moveTo>
                  <a:lnTo>
                    <a:pt x="84" y="416"/>
                  </a:lnTo>
                  <a:lnTo>
                    <a:pt x="82" y="376"/>
                  </a:lnTo>
                  <a:lnTo>
                    <a:pt x="80" y="327"/>
                  </a:lnTo>
                  <a:lnTo>
                    <a:pt x="78" y="273"/>
                  </a:lnTo>
                  <a:lnTo>
                    <a:pt x="76" y="222"/>
                  </a:lnTo>
                  <a:lnTo>
                    <a:pt x="75" y="180"/>
                  </a:lnTo>
                  <a:lnTo>
                    <a:pt x="75" y="163"/>
                  </a:lnTo>
                  <a:lnTo>
                    <a:pt x="75" y="151"/>
                  </a:lnTo>
                  <a:lnTo>
                    <a:pt x="75" y="144"/>
                  </a:lnTo>
                  <a:lnTo>
                    <a:pt x="76" y="141"/>
                  </a:lnTo>
                  <a:lnTo>
                    <a:pt x="80" y="146"/>
                  </a:lnTo>
                  <a:lnTo>
                    <a:pt x="84" y="149"/>
                  </a:lnTo>
                  <a:lnTo>
                    <a:pt x="84" y="149"/>
                  </a:lnTo>
                  <a:lnTo>
                    <a:pt x="94" y="298"/>
                  </a:lnTo>
                  <a:lnTo>
                    <a:pt x="100" y="358"/>
                  </a:lnTo>
                  <a:lnTo>
                    <a:pt x="104" y="406"/>
                  </a:lnTo>
                  <a:lnTo>
                    <a:pt x="107" y="438"/>
                  </a:lnTo>
                  <a:lnTo>
                    <a:pt x="108" y="450"/>
                  </a:lnTo>
                  <a:lnTo>
                    <a:pt x="108" y="454"/>
                  </a:lnTo>
                  <a:lnTo>
                    <a:pt x="111" y="461"/>
                  </a:lnTo>
                  <a:lnTo>
                    <a:pt x="115" y="469"/>
                  </a:lnTo>
                  <a:lnTo>
                    <a:pt x="119" y="476"/>
                  </a:lnTo>
                  <a:lnTo>
                    <a:pt x="124" y="484"/>
                  </a:lnTo>
                  <a:lnTo>
                    <a:pt x="149" y="814"/>
                  </a:lnTo>
                  <a:lnTo>
                    <a:pt x="217" y="813"/>
                  </a:lnTo>
                  <a:lnTo>
                    <a:pt x="249" y="555"/>
                  </a:lnTo>
                  <a:lnTo>
                    <a:pt x="251" y="555"/>
                  </a:lnTo>
                  <a:lnTo>
                    <a:pt x="254" y="555"/>
                  </a:lnTo>
                  <a:lnTo>
                    <a:pt x="258" y="555"/>
                  </a:lnTo>
                  <a:lnTo>
                    <a:pt x="262" y="555"/>
                  </a:lnTo>
                  <a:lnTo>
                    <a:pt x="295" y="814"/>
                  </a:lnTo>
                  <a:lnTo>
                    <a:pt x="361" y="814"/>
                  </a:lnTo>
                  <a:lnTo>
                    <a:pt x="385" y="488"/>
                  </a:lnTo>
                  <a:lnTo>
                    <a:pt x="390" y="479"/>
                  </a:lnTo>
                  <a:lnTo>
                    <a:pt x="395" y="471"/>
                  </a:lnTo>
                  <a:lnTo>
                    <a:pt x="400" y="462"/>
                  </a:lnTo>
                  <a:lnTo>
                    <a:pt x="403" y="454"/>
                  </a:lnTo>
                  <a:lnTo>
                    <a:pt x="403" y="450"/>
                  </a:lnTo>
                  <a:lnTo>
                    <a:pt x="403" y="443"/>
                  </a:lnTo>
                  <a:lnTo>
                    <a:pt x="405" y="422"/>
                  </a:lnTo>
                  <a:lnTo>
                    <a:pt x="408" y="391"/>
                  </a:lnTo>
                  <a:lnTo>
                    <a:pt x="412" y="350"/>
                  </a:lnTo>
                  <a:lnTo>
                    <a:pt x="426" y="154"/>
                  </a:lnTo>
                  <a:lnTo>
                    <a:pt x="426" y="153"/>
                  </a:lnTo>
                  <a:lnTo>
                    <a:pt x="427" y="152"/>
                  </a:lnTo>
                  <a:lnTo>
                    <a:pt x="430" y="147"/>
                  </a:lnTo>
                  <a:lnTo>
                    <a:pt x="434" y="141"/>
                  </a:lnTo>
                  <a:lnTo>
                    <a:pt x="435" y="142"/>
                  </a:lnTo>
                  <a:lnTo>
                    <a:pt x="436" y="150"/>
                  </a:lnTo>
                  <a:lnTo>
                    <a:pt x="438" y="162"/>
                  </a:lnTo>
                  <a:lnTo>
                    <a:pt x="439" y="178"/>
                  </a:lnTo>
                  <a:lnTo>
                    <a:pt x="439" y="220"/>
                  </a:lnTo>
                  <a:lnTo>
                    <a:pt x="439" y="271"/>
                  </a:lnTo>
                  <a:lnTo>
                    <a:pt x="438" y="325"/>
                  </a:lnTo>
                  <a:lnTo>
                    <a:pt x="436" y="375"/>
                  </a:lnTo>
                  <a:lnTo>
                    <a:pt x="435" y="415"/>
                  </a:lnTo>
                  <a:lnTo>
                    <a:pt x="433" y="439"/>
                  </a:lnTo>
                  <a:lnTo>
                    <a:pt x="438" y="441"/>
                  </a:lnTo>
                  <a:lnTo>
                    <a:pt x="443" y="442"/>
                  </a:lnTo>
                  <a:lnTo>
                    <a:pt x="449" y="441"/>
                  </a:lnTo>
                  <a:lnTo>
                    <a:pt x="456" y="439"/>
                  </a:lnTo>
                  <a:lnTo>
                    <a:pt x="470" y="436"/>
                  </a:lnTo>
                  <a:lnTo>
                    <a:pt x="487" y="430"/>
                  </a:lnTo>
                  <a:lnTo>
                    <a:pt x="492" y="400"/>
                  </a:lnTo>
                  <a:lnTo>
                    <a:pt x="497" y="354"/>
                  </a:lnTo>
                  <a:lnTo>
                    <a:pt x="502" y="299"/>
                  </a:lnTo>
                  <a:lnTo>
                    <a:pt x="509" y="241"/>
                  </a:lnTo>
                  <a:lnTo>
                    <a:pt x="513" y="184"/>
                  </a:lnTo>
                  <a:lnTo>
                    <a:pt x="516" y="133"/>
                  </a:lnTo>
                  <a:lnTo>
                    <a:pt x="519" y="96"/>
                  </a:lnTo>
                  <a:lnTo>
                    <a:pt x="517" y="76"/>
                  </a:lnTo>
                  <a:lnTo>
                    <a:pt x="515" y="72"/>
                  </a:lnTo>
                  <a:lnTo>
                    <a:pt x="512" y="67"/>
                  </a:lnTo>
                  <a:lnTo>
                    <a:pt x="507" y="61"/>
                  </a:lnTo>
                  <a:lnTo>
                    <a:pt x="499" y="56"/>
                  </a:lnTo>
                  <a:lnTo>
                    <a:pt x="490" y="50"/>
                  </a:lnTo>
                  <a:lnTo>
                    <a:pt x="481" y="42"/>
                  </a:lnTo>
                  <a:lnTo>
                    <a:pt x="469" y="36"/>
                  </a:lnTo>
                  <a:lnTo>
                    <a:pt x="457" y="29"/>
                  </a:lnTo>
                  <a:lnTo>
                    <a:pt x="444" y="23"/>
                  </a:lnTo>
                  <a:lnTo>
                    <a:pt x="430" y="16"/>
                  </a:lnTo>
                  <a:lnTo>
                    <a:pt x="416" y="11"/>
                  </a:lnTo>
                  <a:lnTo>
                    <a:pt x="402" y="6"/>
                  </a:lnTo>
                  <a:lnTo>
                    <a:pt x="387" y="3"/>
                  </a:lnTo>
                  <a:lnTo>
                    <a:pt x="372" y="1"/>
                  </a:lnTo>
                  <a:lnTo>
                    <a:pt x="357" y="0"/>
                  </a:lnTo>
                  <a:lnTo>
                    <a:pt x="342" y="1"/>
                  </a:lnTo>
                  <a:lnTo>
                    <a:pt x="340" y="3"/>
                  </a:lnTo>
                  <a:lnTo>
                    <a:pt x="333" y="7"/>
                  </a:lnTo>
                  <a:lnTo>
                    <a:pt x="293" y="179"/>
                  </a:lnTo>
                  <a:lnTo>
                    <a:pt x="279" y="52"/>
                  </a:lnTo>
                  <a:lnTo>
                    <a:pt x="283" y="38"/>
                  </a:lnTo>
                  <a:lnTo>
                    <a:pt x="273" y="22"/>
                  </a:lnTo>
                  <a:lnTo>
                    <a:pt x="253" y="22"/>
                  </a:lnTo>
                  <a:lnTo>
                    <a:pt x="244" y="38"/>
                  </a:lnTo>
                  <a:lnTo>
                    <a:pt x="249" y="50"/>
                  </a:lnTo>
                  <a:lnTo>
                    <a:pt x="232" y="171"/>
                  </a:lnTo>
                  <a:lnTo>
                    <a:pt x="231" y="177"/>
                  </a:lnTo>
                  <a:lnTo>
                    <a:pt x="184" y="1"/>
                  </a:lnTo>
                  <a:lnTo>
                    <a:pt x="181" y="1"/>
                  </a:lnTo>
                  <a:lnTo>
                    <a:pt x="176" y="1"/>
                  </a:lnTo>
                  <a:lnTo>
                    <a:pt x="147" y="6"/>
                  </a:lnTo>
                  <a:lnTo>
                    <a:pt x="117" y="13"/>
                  </a:lnTo>
                  <a:lnTo>
                    <a:pt x="103" y="16"/>
                  </a:lnTo>
                  <a:lnTo>
                    <a:pt x="88" y="20"/>
                  </a:lnTo>
                  <a:lnTo>
                    <a:pt x="75" y="26"/>
                  </a:lnTo>
                  <a:lnTo>
                    <a:pt x="62" y="31"/>
                  </a:lnTo>
                  <a:lnTo>
                    <a:pt x="49" y="37"/>
                  </a:lnTo>
                  <a:lnTo>
                    <a:pt x="38" y="43"/>
                  </a:lnTo>
                  <a:lnTo>
                    <a:pt x="28" y="50"/>
                  </a:lnTo>
                  <a:lnTo>
                    <a:pt x="20" y="57"/>
                  </a:lnTo>
                  <a:lnTo>
                    <a:pt x="12" y="65"/>
                  </a:lnTo>
                  <a:lnTo>
                    <a:pt x="7" y="73"/>
                  </a:lnTo>
                  <a:lnTo>
                    <a:pt x="3" y="83"/>
                  </a:lnTo>
                  <a:lnTo>
                    <a:pt x="1" y="93"/>
                  </a:lnTo>
                  <a:lnTo>
                    <a:pt x="0" y="111"/>
                  </a:lnTo>
                  <a:lnTo>
                    <a:pt x="1" y="147"/>
                  </a:lnTo>
                  <a:lnTo>
                    <a:pt x="3" y="194"/>
                  </a:lnTo>
                  <a:lnTo>
                    <a:pt x="7" y="248"/>
                  </a:lnTo>
                  <a:lnTo>
                    <a:pt x="11" y="303"/>
                  </a:lnTo>
                  <a:lnTo>
                    <a:pt x="15" y="355"/>
                  </a:lnTo>
                  <a:lnTo>
                    <a:pt x="20" y="398"/>
                  </a:lnTo>
                  <a:lnTo>
                    <a:pt x="24" y="429"/>
                  </a:lnTo>
                  <a:lnTo>
                    <a:pt x="33" y="434"/>
                  </a:lnTo>
                  <a:lnTo>
                    <a:pt x="42" y="437"/>
                  </a:lnTo>
                  <a:lnTo>
                    <a:pt x="51" y="439"/>
                  </a:lnTo>
                  <a:lnTo>
                    <a:pt x="60" y="441"/>
                  </a:lnTo>
                  <a:lnTo>
                    <a:pt x="76" y="442"/>
                  </a:lnTo>
                  <a:lnTo>
                    <a:pt x="87" y="441"/>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76" name="Freeform 99">
              <a:extLst>
                <a:ext uri="{FF2B5EF4-FFF2-40B4-BE49-F238E27FC236}">
                  <a16:creationId xmlns:a16="http://schemas.microsoft.com/office/drawing/2014/main" id="{B14AE02A-3855-6D66-E4E0-BC48A9EA4BE2}"/>
                </a:ext>
              </a:extLst>
            </p:cNvPr>
            <p:cNvSpPr/>
            <p:nvPr/>
          </p:nvSpPr>
          <p:spPr bwMode="auto">
            <a:xfrm>
              <a:off x="3924301" y="152400"/>
              <a:ext cx="92075" cy="117475"/>
            </a:xfrm>
            <a:custGeom>
              <a:avLst/>
              <a:gdLst>
                <a:gd name="T0" fmla="*/ 7 w 231"/>
                <a:gd name="T1" fmla="*/ 117 h 292"/>
                <a:gd name="T2" fmla="*/ 4 w 231"/>
                <a:gd name="T3" fmla="*/ 123 h 292"/>
                <a:gd name="T4" fmla="*/ 1 w 231"/>
                <a:gd name="T5" fmla="*/ 139 h 292"/>
                <a:gd name="T6" fmla="*/ 1 w 231"/>
                <a:gd name="T7" fmla="*/ 168 h 292"/>
                <a:gd name="T8" fmla="*/ 4 w 231"/>
                <a:gd name="T9" fmla="*/ 185 h 292"/>
                <a:gd name="T10" fmla="*/ 7 w 231"/>
                <a:gd name="T11" fmla="*/ 191 h 292"/>
                <a:gd name="T12" fmla="*/ 11 w 231"/>
                <a:gd name="T13" fmla="*/ 191 h 292"/>
                <a:gd name="T14" fmla="*/ 14 w 231"/>
                <a:gd name="T15" fmla="*/ 185 h 292"/>
                <a:gd name="T16" fmla="*/ 18 w 231"/>
                <a:gd name="T17" fmla="*/ 194 h 292"/>
                <a:gd name="T18" fmla="*/ 28 w 231"/>
                <a:gd name="T19" fmla="*/ 216 h 292"/>
                <a:gd name="T20" fmla="*/ 40 w 231"/>
                <a:gd name="T21" fmla="*/ 235 h 292"/>
                <a:gd name="T22" fmla="*/ 54 w 231"/>
                <a:gd name="T23" fmla="*/ 253 h 292"/>
                <a:gd name="T24" fmla="*/ 68 w 231"/>
                <a:gd name="T25" fmla="*/ 267 h 292"/>
                <a:gd name="T26" fmla="*/ 83 w 231"/>
                <a:gd name="T27" fmla="*/ 279 h 292"/>
                <a:gd name="T28" fmla="*/ 97 w 231"/>
                <a:gd name="T29" fmla="*/ 287 h 292"/>
                <a:gd name="T30" fmla="*/ 111 w 231"/>
                <a:gd name="T31" fmla="*/ 291 h 292"/>
                <a:gd name="T32" fmla="*/ 124 w 231"/>
                <a:gd name="T33" fmla="*/ 291 h 292"/>
                <a:gd name="T34" fmla="*/ 139 w 231"/>
                <a:gd name="T35" fmla="*/ 288 h 292"/>
                <a:gd name="T36" fmla="*/ 155 w 231"/>
                <a:gd name="T37" fmla="*/ 279 h 292"/>
                <a:gd name="T38" fmla="*/ 170 w 231"/>
                <a:gd name="T39" fmla="*/ 268 h 292"/>
                <a:gd name="T40" fmla="*/ 185 w 231"/>
                <a:gd name="T41" fmla="*/ 253 h 292"/>
                <a:gd name="T42" fmla="*/ 196 w 231"/>
                <a:gd name="T43" fmla="*/ 235 h 292"/>
                <a:gd name="T44" fmla="*/ 206 w 231"/>
                <a:gd name="T45" fmla="*/ 214 h 292"/>
                <a:gd name="T46" fmla="*/ 214 w 231"/>
                <a:gd name="T47" fmla="*/ 191 h 292"/>
                <a:gd name="T48" fmla="*/ 217 w 231"/>
                <a:gd name="T49" fmla="*/ 182 h 292"/>
                <a:gd name="T50" fmla="*/ 220 w 231"/>
                <a:gd name="T51" fmla="*/ 189 h 292"/>
                <a:gd name="T52" fmla="*/ 223 w 231"/>
                <a:gd name="T53" fmla="*/ 189 h 292"/>
                <a:gd name="T54" fmla="*/ 227 w 231"/>
                <a:gd name="T55" fmla="*/ 183 h 292"/>
                <a:gd name="T56" fmla="*/ 230 w 231"/>
                <a:gd name="T57" fmla="*/ 167 h 292"/>
                <a:gd name="T58" fmla="*/ 230 w 231"/>
                <a:gd name="T59" fmla="*/ 138 h 292"/>
                <a:gd name="T60" fmla="*/ 227 w 231"/>
                <a:gd name="T61" fmla="*/ 121 h 292"/>
                <a:gd name="T62" fmla="*/ 223 w 231"/>
                <a:gd name="T63" fmla="*/ 115 h 292"/>
                <a:gd name="T64" fmla="*/ 220 w 231"/>
                <a:gd name="T65" fmla="*/ 115 h 292"/>
                <a:gd name="T66" fmla="*/ 219 w 231"/>
                <a:gd name="T67" fmla="*/ 101 h 292"/>
                <a:gd name="T68" fmla="*/ 215 w 231"/>
                <a:gd name="T69" fmla="*/ 87 h 292"/>
                <a:gd name="T70" fmla="*/ 207 w 231"/>
                <a:gd name="T71" fmla="*/ 89 h 292"/>
                <a:gd name="T72" fmla="*/ 193 w 231"/>
                <a:gd name="T73" fmla="*/ 88 h 292"/>
                <a:gd name="T74" fmla="*/ 159 w 231"/>
                <a:gd name="T75" fmla="*/ 75 h 292"/>
                <a:gd name="T76" fmla="*/ 139 w 231"/>
                <a:gd name="T77" fmla="*/ 65 h 292"/>
                <a:gd name="T78" fmla="*/ 156 w 231"/>
                <a:gd name="T79" fmla="*/ 73 h 292"/>
                <a:gd name="T80" fmla="*/ 175 w 231"/>
                <a:gd name="T81" fmla="*/ 77 h 292"/>
                <a:gd name="T82" fmla="*/ 191 w 231"/>
                <a:gd name="T83" fmla="*/ 75 h 292"/>
                <a:gd name="T84" fmla="*/ 204 w 231"/>
                <a:gd name="T85" fmla="*/ 70 h 292"/>
                <a:gd name="T86" fmla="*/ 217 w 231"/>
                <a:gd name="T87" fmla="*/ 58 h 292"/>
                <a:gd name="T88" fmla="*/ 227 w 231"/>
                <a:gd name="T89" fmla="*/ 43 h 292"/>
                <a:gd name="T90" fmla="*/ 224 w 231"/>
                <a:gd name="T91" fmla="*/ 37 h 292"/>
                <a:gd name="T92" fmla="*/ 207 w 231"/>
                <a:gd name="T93" fmla="*/ 24 h 292"/>
                <a:gd name="T94" fmla="*/ 189 w 231"/>
                <a:gd name="T95" fmla="*/ 14 h 292"/>
                <a:gd name="T96" fmla="*/ 164 w 231"/>
                <a:gd name="T97" fmla="*/ 4 h 292"/>
                <a:gd name="T98" fmla="*/ 135 w 231"/>
                <a:gd name="T99" fmla="*/ 0 h 292"/>
                <a:gd name="T100" fmla="*/ 100 w 231"/>
                <a:gd name="T101" fmla="*/ 1 h 292"/>
                <a:gd name="T102" fmla="*/ 71 w 231"/>
                <a:gd name="T103" fmla="*/ 8 h 292"/>
                <a:gd name="T104" fmla="*/ 51 w 231"/>
                <a:gd name="T105" fmla="*/ 16 h 292"/>
                <a:gd name="T106" fmla="*/ 32 w 231"/>
                <a:gd name="T107" fmla="*/ 27 h 292"/>
                <a:gd name="T108" fmla="*/ 13 w 231"/>
                <a:gd name="T109" fmla="*/ 41 h 292"/>
                <a:gd name="T110" fmla="*/ 11 w 231"/>
                <a:gd name="T111" fmla="*/ 46 h 292"/>
                <a:gd name="T112" fmla="*/ 24 w 231"/>
                <a:gd name="T113" fmla="*/ 49 h 292"/>
                <a:gd name="T114" fmla="*/ 17 w 231"/>
                <a:gd name="T115" fmla="*/ 58 h 292"/>
                <a:gd name="T116" fmla="*/ 13 w 231"/>
                <a:gd name="T117" fmla="*/ 71 h 292"/>
                <a:gd name="T118" fmla="*/ 12 w 231"/>
                <a:gd name="T119" fmla="*/ 88 h 292"/>
                <a:gd name="T120" fmla="*/ 11 w 231"/>
                <a:gd name="T121" fmla="*/ 106 h 292"/>
                <a:gd name="T122" fmla="*/ 10 w 231"/>
                <a:gd name="T123" fmla="*/ 116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292">
                  <a:moveTo>
                    <a:pt x="10" y="116"/>
                  </a:moveTo>
                  <a:lnTo>
                    <a:pt x="7" y="117"/>
                  </a:lnTo>
                  <a:lnTo>
                    <a:pt x="5" y="119"/>
                  </a:lnTo>
                  <a:lnTo>
                    <a:pt x="4" y="123"/>
                  </a:lnTo>
                  <a:lnTo>
                    <a:pt x="3" y="127"/>
                  </a:lnTo>
                  <a:lnTo>
                    <a:pt x="1" y="139"/>
                  </a:lnTo>
                  <a:lnTo>
                    <a:pt x="0" y="154"/>
                  </a:lnTo>
                  <a:lnTo>
                    <a:pt x="1" y="168"/>
                  </a:lnTo>
                  <a:lnTo>
                    <a:pt x="3" y="180"/>
                  </a:lnTo>
                  <a:lnTo>
                    <a:pt x="4" y="185"/>
                  </a:lnTo>
                  <a:lnTo>
                    <a:pt x="5" y="189"/>
                  </a:lnTo>
                  <a:lnTo>
                    <a:pt x="7" y="191"/>
                  </a:lnTo>
                  <a:lnTo>
                    <a:pt x="10" y="192"/>
                  </a:lnTo>
                  <a:lnTo>
                    <a:pt x="11" y="191"/>
                  </a:lnTo>
                  <a:lnTo>
                    <a:pt x="13" y="189"/>
                  </a:lnTo>
                  <a:lnTo>
                    <a:pt x="14" y="185"/>
                  </a:lnTo>
                  <a:lnTo>
                    <a:pt x="15" y="182"/>
                  </a:lnTo>
                  <a:lnTo>
                    <a:pt x="18" y="194"/>
                  </a:lnTo>
                  <a:lnTo>
                    <a:pt x="23" y="205"/>
                  </a:lnTo>
                  <a:lnTo>
                    <a:pt x="28" y="216"/>
                  </a:lnTo>
                  <a:lnTo>
                    <a:pt x="33" y="225"/>
                  </a:lnTo>
                  <a:lnTo>
                    <a:pt x="40" y="235"/>
                  </a:lnTo>
                  <a:lnTo>
                    <a:pt x="46" y="245"/>
                  </a:lnTo>
                  <a:lnTo>
                    <a:pt x="54" y="253"/>
                  </a:lnTo>
                  <a:lnTo>
                    <a:pt x="60" y="261"/>
                  </a:lnTo>
                  <a:lnTo>
                    <a:pt x="68" y="267"/>
                  </a:lnTo>
                  <a:lnTo>
                    <a:pt x="75" y="274"/>
                  </a:lnTo>
                  <a:lnTo>
                    <a:pt x="83" y="279"/>
                  </a:lnTo>
                  <a:lnTo>
                    <a:pt x="91" y="284"/>
                  </a:lnTo>
                  <a:lnTo>
                    <a:pt x="97" y="287"/>
                  </a:lnTo>
                  <a:lnTo>
                    <a:pt x="105" y="290"/>
                  </a:lnTo>
                  <a:lnTo>
                    <a:pt x="111" y="291"/>
                  </a:lnTo>
                  <a:lnTo>
                    <a:pt x="117" y="292"/>
                  </a:lnTo>
                  <a:lnTo>
                    <a:pt x="124" y="291"/>
                  </a:lnTo>
                  <a:lnTo>
                    <a:pt x="132" y="290"/>
                  </a:lnTo>
                  <a:lnTo>
                    <a:pt x="139" y="288"/>
                  </a:lnTo>
                  <a:lnTo>
                    <a:pt x="147" y="284"/>
                  </a:lnTo>
                  <a:lnTo>
                    <a:pt x="155" y="279"/>
                  </a:lnTo>
                  <a:lnTo>
                    <a:pt x="163" y="275"/>
                  </a:lnTo>
                  <a:lnTo>
                    <a:pt x="170" y="268"/>
                  </a:lnTo>
                  <a:lnTo>
                    <a:pt x="177" y="261"/>
                  </a:lnTo>
                  <a:lnTo>
                    <a:pt x="185" y="253"/>
                  </a:lnTo>
                  <a:lnTo>
                    <a:pt x="191" y="245"/>
                  </a:lnTo>
                  <a:lnTo>
                    <a:pt x="196" y="235"/>
                  </a:lnTo>
                  <a:lnTo>
                    <a:pt x="202" y="225"/>
                  </a:lnTo>
                  <a:lnTo>
                    <a:pt x="206" y="214"/>
                  </a:lnTo>
                  <a:lnTo>
                    <a:pt x="210" y="203"/>
                  </a:lnTo>
                  <a:lnTo>
                    <a:pt x="214" y="191"/>
                  </a:lnTo>
                  <a:lnTo>
                    <a:pt x="215" y="178"/>
                  </a:lnTo>
                  <a:lnTo>
                    <a:pt x="217" y="182"/>
                  </a:lnTo>
                  <a:lnTo>
                    <a:pt x="218" y="186"/>
                  </a:lnTo>
                  <a:lnTo>
                    <a:pt x="220" y="189"/>
                  </a:lnTo>
                  <a:lnTo>
                    <a:pt x="222" y="190"/>
                  </a:lnTo>
                  <a:lnTo>
                    <a:pt x="223" y="189"/>
                  </a:lnTo>
                  <a:lnTo>
                    <a:pt x="226" y="186"/>
                  </a:lnTo>
                  <a:lnTo>
                    <a:pt x="227" y="183"/>
                  </a:lnTo>
                  <a:lnTo>
                    <a:pt x="229" y="179"/>
                  </a:lnTo>
                  <a:lnTo>
                    <a:pt x="230" y="167"/>
                  </a:lnTo>
                  <a:lnTo>
                    <a:pt x="231" y="152"/>
                  </a:lnTo>
                  <a:lnTo>
                    <a:pt x="230" y="138"/>
                  </a:lnTo>
                  <a:lnTo>
                    <a:pt x="229" y="126"/>
                  </a:lnTo>
                  <a:lnTo>
                    <a:pt x="227" y="121"/>
                  </a:lnTo>
                  <a:lnTo>
                    <a:pt x="226" y="117"/>
                  </a:lnTo>
                  <a:lnTo>
                    <a:pt x="223" y="115"/>
                  </a:lnTo>
                  <a:lnTo>
                    <a:pt x="222" y="114"/>
                  </a:lnTo>
                  <a:lnTo>
                    <a:pt x="220" y="115"/>
                  </a:lnTo>
                  <a:lnTo>
                    <a:pt x="219" y="116"/>
                  </a:lnTo>
                  <a:lnTo>
                    <a:pt x="219" y="101"/>
                  </a:lnTo>
                  <a:lnTo>
                    <a:pt x="218" y="85"/>
                  </a:lnTo>
                  <a:lnTo>
                    <a:pt x="215" y="87"/>
                  </a:lnTo>
                  <a:lnTo>
                    <a:pt x="212" y="88"/>
                  </a:lnTo>
                  <a:lnTo>
                    <a:pt x="207" y="89"/>
                  </a:lnTo>
                  <a:lnTo>
                    <a:pt x="203" y="89"/>
                  </a:lnTo>
                  <a:lnTo>
                    <a:pt x="193" y="88"/>
                  </a:lnTo>
                  <a:lnTo>
                    <a:pt x="182" y="86"/>
                  </a:lnTo>
                  <a:lnTo>
                    <a:pt x="159" y="75"/>
                  </a:lnTo>
                  <a:lnTo>
                    <a:pt x="134" y="63"/>
                  </a:lnTo>
                  <a:lnTo>
                    <a:pt x="139" y="65"/>
                  </a:lnTo>
                  <a:lnTo>
                    <a:pt x="146" y="69"/>
                  </a:lnTo>
                  <a:lnTo>
                    <a:pt x="156" y="73"/>
                  </a:lnTo>
                  <a:lnTo>
                    <a:pt x="166" y="76"/>
                  </a:lnTo>
                  <a:lnTo>
                    <a:pt x="175" y="77"/>
                  </a:lnTo>
                  <a:lnTo>
                    <a:pt x="183" y="77"/>
                  </a:lnTo>
                  <a:lnTo>
                    <a:pt x="191" y="75"/>
                  </a:lnTo>
                  <a:lnTo>
                    <a:pt x="197" y="73"/>
                  </a:lnTo>
                  <a:lnTo>
                    <a:pt x="204" y="70"/>
                  </a:lnTo>
                  <a:lnTo>
                    <a:pt x="209" y="67"/>
                  </a:lnTo>
                  <a:lnTo>
                    <a:pt x="217" y="58"/>
                  </a:lnTo>
                  <a:lnTo>
                    <a:pt x="223" y="49"/>
                  </a:lnTo>
                  <a:lnTo>
                    <a:pt x="227" y="43"/>
                  </a:lnTo>
                  <a:lnTo>
                    <a:pt x="228" y="41"/>
                  </a:lnTo>
                  <a:lnTo>
                    <a:pt x="224" y="37"/>
                  </a:lnTo>
                  <a:lnTo>
                    <a:pt x="215" y="29"/>
                  </a:lnTo>
                  <a:lnTo>
                    <a:pt x="207" y="24"/>
                  </a:lnTo>
                  <a:lnTo>
                    <a:pt x="199" y="19"/>
                  </a:lnTo>
                  <a:lnTo>
                    <a:pt x="189" y="14"/>
                  </a:lnTo>
                  <a:lnTo>
                    <a:pt x="177" y="8"/>
                  </a:lnTo>
                  <a:lnTo>
                    <a:pt x="164" y="4"/>
                  </a:lnTo>
                  <a:lnTo>
                    <a:pt x="150" y="1"/>
                  </a:lnTo>
                  <a:lnTo>
                    <a:pt x="135" y="0"/>
                  </a:lnTo>
                  <a:lnTo>
                    <a:pt x="119" y="0"/>
                  </a:lnTo>
                  <a:lnTo>
                    <a:pt x="100" y="1"/>
                  </a:lnTo>
                  <a:lnTo>
                    <a:pt x="81" y="5"/>
                  </a:lnTo>
                  <a:lnTo>
                    <a:pt x="71" y="8"/>
                  </a:lnTo>
                  <a:lnTo>
                    <a:pt x="61" y="11"/>
                  </a:lnTo>
                  <a:lnTo>
                    <a:pt x="51" y="16"/>
                  </a:lnTo>
                  <a:lnTo>
                    <a:pt x="40" y="21"/>
                  </a:lnTo>
                  <a:lnTo>
                    <a:pt x="32" y="27"/>
                  </a:lnTo>
                  <a:lnTo>
                    <a:pt x="23" y="33"/>
                  </a:lnTo>
                  <a:lnTo>
                    <a:pt x="13" y="41"/>
                  </a:lnTo>
                  <a:lnTo>
                    <a:pt x="3" y="46"/>
                  </a:lnTo>
                  <a:lnTo>
                    <a:pt x="11" y="46"/>
                  </a:lnTo>
                  <a:lnTo>
                    <a:pt x="28" y="45"/>
                  </a:lnTo>
                  <a:lnTo>
                    <a:pt x="24" y="49"/>
                  </a:lnTo>
                  <a:lnTo>
                    <a:pt x="20" y="54"/>
                  </a:lnTo>
                  <a:lnTo>
                    <a:pt x="17" y="58"/>
                  </a:lnTo>
                  <a:lnTo>
                    <a:pt x="14" y="64"/>
                  </a:lnTo>
                  <a:lnTo>
                    <a:pt x="13" y="71"/>
                  </a:lnTo>
                  <a:lnTo>
                    <a:pt x="12" y="79"/>
                  </a:lnTo>
                  <a:lnTo>
                    <a:pt x="12" y="88"/>
                  </a:lnTo>
                  <a:lnTo>
                    <a:pt x="12" y="98"/>
                  </a:lnTo>
                  <a:lnTo>
                    <a:pt x="11" y="106"/>
                  </a:lnTo>
                  <a:lnTo>
                    <a:pt x="11" y="117"/>
                  </a:lnTo>
                  <a:lnTo>
                    <a:pt x="10" y="116"/>
                  </a:lnTo>
                  <a:lnTo>
                    <a:pt x="10" y="116"/>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77" name="Freeform 100">
              <a:extLst>
                <a:ext uri="{FF2B5EF4-FFF2-40B4-BE49-F238E27FC236}">
                  <a16:creationId xmlns:a16="http://schemas.microsoft.com/office/drawing/2014/main" id="{D03CA718-18FC-9FBF-FFA9-CC382BCFF681}"/>
                </a:ext>
              </a:extLst>
            </p:cNvPr>
            <p:cNvSpPr/>
            <p:nvPr/>
          </p:nvSpPr>
          <p:spPr bwMode="auto">
            <a:xfrm>
              <a:off x="3913188" y="595313"/>
              <a:ext cx="38100" cy="17463"/>
            </a:xfrm>
            <a:custGeom>
              <a:avLst/>
              <a:gdLst>
                <a:gd name="T0" fmla="*/ 35 w 96"/>
                <a:gd name="T1" fmla="*/ 0 h 44"/>
                <a:gd name="T2" fmla="*/ 33 w 96"/>
                <a:gd name="T3" fmla="*/ 2 h 44"/>
                <a:gd name="T4" fmla="*/ 28 w 96"/>
                <a:gd name="T5" fmla="*/ 5 h 44"/>
                <a:gd name="T6" fmla="*/ 21 w 96"/>
                <a:gd name="T7" fmla="*/ 11 h 44"/>
                <a:gd name="T8" fmla="*/ 14 w 96"/>
                <a:gd name="T9" fmla="*/ 16 h 44"/>
                <a:gd name="T10" fmla="*/ 7 w 96"/>
                <a:gd name="T11" fmla="*/ 22 h 44"/>
                <a:gd name="T12" fmla="*/ 2 w 96"/>
                <a:gd name="T13" fmla="*/ 28 h 44"/>
                <a:gd name="T14" fmla="*/ 1 w 96"/>
                <a:gd name="T15" fmla="*/ 30 h 44"/>
                <a:gd name="T16" fmla="*/ 0 w 96"/>
                <a:gd name="T17" fmla="*/ 34 h 44"/>
                <a:gd name="T18" fmla="*/ 0 w 96"/>
                <a:gd name="T19" fmla="*/ 36 h 44"/>
                <a:gd name="T20" fmla="*/ 0 w 96"/>
                <a:gd name="T21" fmla="*/ 38 h 44"/>
                <a:gd name="T22" fmla="*/ 2 w 96"/>
                <a:gd name="T23" fmla="*/ 40 h 44"/>
                <a:gd name="T24" fmla="*/ 5 w 96"/>
                <a:gd name="T25" fmla="*/ 42 h 44"/>
                <a:gd name="T26" fmla="*/ 9 w 96"/>
                <a:gd name="T27" fmla="*/ 43 h 44"/>
                <a:gd name="T28" fmla="*/ 15 w 96"/>
                <a:gd name="T29" fmla="*/ 43 h 44"/>
                <a:gd name="T30" fmla="*/ 23 w 96"/>
                <a:gd name="T31" fmla="*/ 44 h 44"/>
                <a:gd name="T32" fmla="*/ 32 w 96"/>
                <a:gd name="T33" fmla="*/ 43 h 44"/>
                <a:gd name="T34" fmla="*/ 40 w 96"/>
                <a:gd name="T35" fmla="*/ 41 h 44"/>
                <a:gd name="T36" fmla="*/ 47 w 96"/>
                <a:gd name="T37" fmla="*/ 39 h 44"/>
                <a:gd name="T38" fmla="*/ 60 w 96"/>
                <a:gd name="T39" fmla="*/ 32 h 44"/>
                <a:gd name="T40" fmla="*/ 72 w 96"/>
                <a:gd name="T41" fmla="*/ 25 h 44"/>
                <a:gd name="T42" fmla="*/ 76 w 96"/>
                <a:gd name="T43" fmla="*/ 22 h 44"/>
                <a:gd name="T44" fmla="*/ 77 w 96"/>
                <a:gd name="T45" fmla="*/ 23 h 44"/>
                <a:gd name="T46" fmla="*/ 78 w 96"/>
                <a:gd name="T47" fmla="*/ 24 h 44"/>
                <a:gd name="T48" fmla="*/ 80 w 96"/>
                <a:gd name="T49" fmla="*/ 25 h 44"/>
                <a:gd name="T50" fmla="*/ 86 w 96"/>
                <a:gd name="T51" fmla="*/ 25 h 44"/>
                <a:gd name="T52" fmla="*/ 93 w 96"/>
                <a:gd name="T53" fmla="*/ 24 h 44"/>
                <a:gd name="T54" fmla="*/ 95 w 96"/>
                <a:gd name="T55" fmla="*/ 13 h 44"/>
                <a:gd name="T56" fmla="*/ 95 w 96"/>
                <a:gd name="T57" fmla="*/ 7 h 44"/>
                <a:gd name="T58" fmla="*/ 95 w 96"/>
                <a:gd name="T59" fmla="*/ 3 h 44"/>
                <a:gd name="T60" fmla="*/ 95 w 96"/>
                <a:gd name="T61" fmla="*/ 2 h 44"/>
                <a:gd name="T62" fmla="*/ 96 w 96"/>
                <a:gd name="T63" fmla="*/ 0 h 44"/>
                <a:gd name="T64" fmla="*/ 35 w 96"/>
                <a:gd name="T6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44">
                  <a:moveTo>
                    <a:pt x="35" y="0"/>
                  </a:moveTo>
                  <a:lnTo>
                    <a:pt x="33" y="2"/>
                  </a:lnTo>
                  <a:lnTo>
                    <a:pt x="28" y="5"/>
                  </a:lnTo>
                  <a:lnTo>
                    <a:pt x="21" y="11"/>
                  </a:lnTo>
                  <a:lnTo>
                    <a:pt x="14" y="16"/>
                  </a:lnTo>
                  <a:lnTo>
                    <a:pt x="7" y="22"/>
                  </a:lnTo>
                  <a:lnTo>
                    <a:pt x="2" y="28"/>
                  </a:lnTo>
                  <a:lnTo>
                    <a:pt x="1" y="30"/>
                  </a:lnTo>
                  <a:lnTo>
                    <a:pt x="0" y="34"/>
                  </a:lnTo>
                  <a:lnTo>
                    <a:pt x="0" y="36"/>
                  </a:lnTo>
                  <a:lnTo>
                    <a:pt x="0" y="38"/>
                  </a:lnTo>
                  <a:lnTo>
                    <a:pt x="2" y="40"/>
                  </a:lnTo>
                  <a:lnTo>
                    <a:pt x="5" y="42"/>
                  </a:lnTo>
                  <a:lnTo>
                    <a:pt x="9" y="43"/>
                  </a:lnTo>
                  <a:lnTo>
                    <a:pt x="15" y="43"/>
                  </a:lnTo>
                  <a:lnTo>
                    <a:pt x="23" y="44"/>
                  </a:lnTo>
                  <a:lnTo>
                    <a:pt x="32" y="43"/>
                  </a:lnTo>
                  <a:lnTo>
                    <a:pt x="40" y="41"/>
                  </a:lnTo>
                  <a:lnTo>
                    <a:pt x="47" y="39"/>
                  </a:lnTo>
                  <a:lnTo>
                    <a:pt x="60" y="32"/>
                  </a:lnTo>
                  <a:lnTo>
                    <a:pt x="72" y="25"/>
                  </a:lnTo>
                  <a:lnTo>
                    <a:pt x="76" y="22"/>
                  </a:lnTo>
                  <a:lnTo>
                    <a:pt x="77" y="23"/>
                  </a:lnTo>
                  <a:lnTo>
                    <a:pt x="78" y="24"/>
                  </a:lnTo>
                  <a:lnTo>
                    <a:pt x="80" y="25"/>
                  </a:lnTo>
                  <a:lnTo>
                    <a:pt x="86" y="25"/>
                  </a:lnTo>
                  <a:lnTo>
                    <a:pt x="93" y="24"/>
                  </a:lnTo>
                  <a:lnTo>
                    <a:pt x="95" y="13"/>
                  </a:lnTo>
                  <a:lnTo>
                    <a:pt x="95" y="7"/>
                  </a:lnTo>
                  <a:lnTo>
                    <a:pt x="95" y="3"/>
                  </a:lnTo>
                  <a:lnTo>
                    <a:pt x="95" y="2"/>
                  </a:lnTo>
                  <a:lnTo>
                    <a:pt x="96" y="0"/>
                  </a:lnTo>
                  <a:lnTo>
                    <a:pt x="35" y="0"/>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78" name="Freeform 101">
              <a:extLst>
                <a:ext uri="{FF2B5EF4-FFF2-40B4-BE49-F238E27FC236}">
                  <a16:creationId xmlns:a16="http://schemas.microsoft.com/office/drawing/2014/main" id="{820C2D4A-D0D3-262C-3EF8-1A63A488E140}"/>
                </a:ext>
              </a:extLst>
            </p:cNvPr>
            <p:cNvSpPr/>
            <p:nvPr/>
          </p:nvSpPr>
          <p:spPr bwMode="auto">
            <a:xfrm>
              <a:off x="3986213" y="595313"/>
              <a:ext cx="38100" cy="17463"/>
            </a:xfrm>
            <a:custGeom>
              <a:avLst/>
              <a:gdLst>
                <a:gd name="T0" fmla="*/ 3 w 95"/>
                <a:gd name="T1" fmla="*/ 24 h 44"/>
                <a:gd name="T2" fmla="*/ 9 w 95"/>
                <a:gd name="T3" fmla="*/ 25 h 44"/>
                <a:gd name="T4" fmla="*/ 16 w 95"/>
                <a:gd name="T5" fmla="*/ 25 h 44"/>
                <a:gd name="T6" fmla="*/ 17 w 95"/>
                <a:gd name="T7" fmla="*/ 24 h 44"/>
                <a:gd name="T8" fmla="*/ 18 w 95"/>
                <a:gd name="T9" fmla="*/ 23 h 44"/>
                <a:gd name="T10" fmla="*/ 19 w 95"/>
                <a:gd name="T11" fmla="*/ 22 h 44"/>
                <a:gd name="T12" fmla="*/ 23 w 95"/>
                <a:gd name="T13" fmla="*/ 25 h 44"/>
                <a:gd name="T14" fmla="*/ 35 w 95"/>
                <a:gd name="T15" fmla="*/ 32 h 44"/>
                <a:gd name="T16" fmla="*/ 48 w 95"/>
                <a:gd name="T17" fmla="*/ 39 h 44"/>
                <a:gd name="T18" fmla="*/ 56 w 95"/>
                <a:gd name="T19" fmla="*/ 41 h 44"/>
                <a:gd name="T20" fmla="*/ 63 w 95"/>
                <a:gd name="T21" fmla="*/ 43 h 44"/>
                <a:gd name="T22" fmla="*/ 72 w 95"/>
                <a:gd name="T23" fmla="*/ 44 h 44"/>
                <a:gd name="T24" fmla="*/ 80 w 95"/>
                <a:gd name="T25" fmla="*/ 43 h 44"/>
                <a:gd name="T26" fmla="*/ 87 w 95"/>
                <a:gd name="T27" fmla="*/ 43 h 44"/>
                <a:gd name="T28" fmla="*/ 90 w 95"/>
                <a:gd name="T29" fmla="*/ 42 h 44"/>
                <a:gd name="T30" fmla="*/ 93 w 95"/>
                <a:gd name="T31" fmla="*/ 40 h 44"/>
                <a:gd name="T32" fmla="*/ 95 w 95"/>
                <a:gd name="T33" fmla="*/ 38 h 44"/>
                <a:gd name="T34" fmla="*/ 95 w 95"/>
                <a:gd name="T35" fmla="*/ 36 h 44"/>
                <a:gd name="T36" fmla="*/ 95 w 95"/>
                <a:gd name="T37" fmla="*/ 34 h 44"/>
                <a:gd name="T38" fmla="*/ 94 w 95"/>
                <a:gd name="T39" fmla="*/ 30 h 44"/>
                <a:gd name="T40" fmla="*/ 93 w 95"/>
                <a:gd name="T41" fmla="*/ 28 h 44"/>
                <a:gd name="T42" fmla="*/ 88 w 95"/>
                <a:gd name="T43" fmla="*/ 22 h 44"/>
                <a:gd name="T44" fmla="*/ 81 w 95"/>
                <a:gd name="T45" fmla="*/ 15 h 44"/>
                <a:gd name="T46" fmla="*/ 74 w 95"/>
                <a:gd name="T47" fmla="*/ 10 h 44"/>
                <a:gd name="T48" fmla="*/ 67 w 95"/>
                <a:gd name="T49" fmla="*/ 5 h 44"/>
                <a:gd name="T50" fmla="*/ 62 w 95"/>
                <a:gd name="T51" fmla="*/ 1 h 44"/>
                <a:gd name="T52" fmla="*/ 60 w 95"/>
                <a:gd name="T53" fmla="*/ 0 h 44"/>
                <a:gd name="T54" fmla="*/ 0 w 95"/>
                <a:gd name="T55" fmla="*/ 0 h 44"/>
                <a:gd name="T56" fmla="*/ 0 w 95"/>
                <a:gd name="T57" fmla="*/ 2 h 44"/>
                <a:gd name="T58" fmla="*/ 0 w 95"/>
                <a:gd name="T59" fmla="*/ 3 h 44"/>
                <a:gd name="T60" fmla="*/ 0 w 95"/>
                <a:gd name="T61" fmla="*/ 8 h 44"/>
                <a:gd name="T62" fmla="*/ 0 w 95"/>
                <a:gd name="T63" fmla="*/ 14 h 44"/>
                <a:gd name="T64" fmla="*/ 3 w 95"/>
                <a:gd name="T65"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 h="44">
                  <a:moveTo>
                    <a:pt x="3" y="24"/>
                  </a:moveTo>
                  <a:lnTo>
                    <a:pt x="9" y="25"/>
                  </a:lnTo>
                  <a:lnTo>
                    <a:pt x="16" y="25"/>
                  </a:lnTo>
                  <a:lnTo>
                    <a:pt x="17" y="24"/>
                  </a:lnTo>
                  <a:lnTo>
                    <a:pt x="18" y="23"/>
                  </a:lnTo>
                  <a:lnTo>
                    <a:pt x="19" y="22"/>
                  </a:lnTo>
                  <a:lnTo>
                    <a:pt x="23" y="25"/>
                  </a:lnTo>
                  <a:lnTo>
                    <a:pt x="35" y="32"/>
                  </a:lnTo>
                  <a:lnTo>
                    <a:pt x="48" y="39"/>
                  </a:lnTo>
                  <a:lnTo>
                    <a:pt x="56" y="41"/>
                  </a:lnTo>
                  <a:lnTo>
                    <a:pt x="63" y="43"/>
                  </a:lnTo>
                  <a:lnTo>
                    <a:pt x="72" y="44"/>
                  </a:lnTo>
                  <a:lnTo>
                    <a:pt x="80" y="43"/>
                  </a:lnTo>
                  <a:lnTo>
                    <a:pt x="87" y="43"/>
                  </a:lnTo>
                  <a:lnTo>
                    <a:pt x="90" y="42"/>
                  </a:lnTo>
                  <a:lnTo>
                    <a:pt x="93" y="40"/>
                  </a:lnTo>
                  <a:lnTo>
                    <a:pt x="95" y="38"/>
                  </a:lnTo>
                  <a:lnTo>
                    <a:pt x="95" y="36"/>
                  </a:lnTo>
                  <a:lnTo>
                    <a:pt x="95" y="34"/>
                  </a:lnTo>
                  <a:lnTo>
                    <a:pt x="94" y="30"/>
                  </a:lnTo>
                  <a:lnTo>
                    <a:pt x="93" y="28"/>
                  </a:lnTo>
                  <a:lnTo>
                    <a:pt x="88" y="22"/>
                  </a:lnTo>
                  <a:lnTo>
                    <a:pt x="81" y="15"/>
                  </a:lnTo>
                  <a:lnTo>
                    <a:pt x="74" y="10"/>
                  </a:lnTo>
                  <a:lnTo>
                    <a:pt x="67" y="5"/>
                  </a:lnTo>
                  <a:lnTo>
                    <a:pt x="62" y="1"/>
                  </a:lnTo>
                  <a:lnTo>
                    <a:pt x="60" y="0"/>
                  </a:lnTo>
                  <a:lnTo>
                    <a:pt x="0" y="0"/>
                  </a:lnTo>
                  <a:lnTo>
                    <a:pt x="0" y="2"/>
                  </a:lnTo>
                  <a:lnTo>
                    <a:pt x="0" y="3"/>
                  </a:lnTo>
                  <a:lnTo>
                    <a:pt x="0" y="8"/>
                  </a:lnTo>
                  <a:lnTo>
                    <a:pt x="0" y="14"/>
                  </a:lnTo>
                  <a:lnTo>
                    <a:pt x="3" y="24"/>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79" name="Freeform 102">
              <a:extLst>
                <a:ext uri="{FF2B5EF4-FFF2-40B4-BE49-F238E27FC236}">
                  <a16:creationId xmlns:a16="http://schemas.microsoft.com/office/drawing/2014/main" id="{8918EA9D-3948-B524-D7A8-30F033C31E64}"/>
                </a:ext>
              </a:extLst>
            </p:cNvPr>
            <p:cNvSpPr/>
            <p:nvPr/>
          </p:nvSpPr>
          <p:spPr bwMode="auto">
            <a:xfrm>
              <a:off x="3724276" y="504825"/>
              <a:ext cx="101600" cy="100013"/>
            </a:xfrm>
            <a:custGeom>
              <a:avLst/>
              <a:gdLst>
                <a:gd name="T0" fmla="*/ 120 w 257"/>
                <a:gd name="T1" fmla="*/ 233 h 253"/>
                <a:gd name="T2" fmla="*/ 108 w 257"/>
                <a:gd name="T3" fmla="*/ 194 h 253"/>
                <a:gd name="T4" fmla="*/ 86 w 257"/>
                <a:gd name="T5" fmla="*/ 162 h 253"/>
                <a:gd name="T6" fmla="*/ 86 w 257"/>
                <a:gd name="T7" fmla="*/ 161 h 253"/>
                <a:gd name="T8" fmla="*/ 87 w 257"/>
                <a:gd name="T9" fmla="*/ 155 h 253"/>
                <a:gd name="T10" fmla="*/ 91 w 257"/>
                <a:gd name="T11" fmla="*/ 144 h 253"/>
                <a:gd name="T12" fmla="*/ 102 w 257"/>
                <a:gd name="T13" fmla="*/ 126 h 253"/>
                <a:gd name="T14" fmla="*/ 121 w 257"/>
                <a:gd name="T15" fmla="*/ 108 h 253"/>
                <a:gd name="T16" fmla="*/ 147 w 257"/>
                <a:gd name="T17" fmla="*/ 90 h 253"/>
                <a:gd name="T18" fmla="*/ 179 w 257"/>
                <a:gd name="T19" fmla="*/ 72 h 253"/>
                <a:gd name="T20" fmla="*/ 196 w 257"/>
                <a:gd name="T21" fmla="*/ 64 h 253"/>
                <a:gd name="T22" fmla="*/ 213 w 257"/>
                <a:gd name="T23" fmla="*/ 56 h 253"/>
                <a:gd name="T24" fmla="*/ 232 w 257"/>
                <a:gd name="T25" fmla="*/ 49 h 253"/>
                <a:gd name="T26" fmla="*/ 251 w 257"/>
                <a:gd name="T27" fmla="*/ 42 h 253"/>
                <a:gd name="T28" fmla="*/ 257 w 257"/>
                <a:gd name="T29" fmla="*/ 28 h 253"/>
                <a:gd name="T30" fmla="*/ 257 w 257"/>
                <a:gd name="T31" fmla="*/ 27 h 253"/>
                <a:gd name="T32" fmla="*/ 240 w 257"/>
                <a:gd name="T33" fmla="*/ 4 h 253"/>
                <a:gd name="T34" fmla="*/ 212 w 257"/>
                <a:gd name="T35" fmla="*/ 12 h 253"/>
                <a:gd name="T36" fmla="*/ 188 w 257"/>
                <a:gd name="T37" fmla="*/ 21 h 253"/>
                <a:gd name="T38" fmla="*/ 169 w 257"/>
                <a:gd name="T39" fmla="*/ 28 h 253"/>
                <a:gd name="T40" fmla="*/ 151 w 257"/>
                <a:gd name="T41" fmla="*/ 36 h 253"/>
                <a:gd name="T42" fmla="*/ 133 w 257"/>
                <a:gd name="T43" fmla="*/ 44 h 253"/>
                <a:gd name="T44" fmla="*/ 107 w 257"/>
                <a:gd name="T45" fmla="*/ 58 h 253"/>
                <a:gd name="T46" fmla="*/ 77 w 257"/>
                <a:gd name="T47" fmla="*/ 81 h 253"/>
                <a:gd name="T48" fmla="*/ 53 w 257"/>
                <a:gd name="T49" fmla="*/ 106 h 253"/>
                <a:gd name="T50" fmla="*/ 38 w 257"/>
                <a:gd name="T51" fmla="*/ 133 h 253"/>
                <a:gd name="T52" fmla="*/ 33 w 257"/>
                <a:gd name="T53" fmla="*/ 151 h 253"/>
                <a:gd name="T54" fmla="*/ 32 w 257"/>
                <a:gd name="T55" fmla="*/ 158 h 253"/>
                <a:gd name="T56" fmla="*/ 0 w 257"/>
                <a:gd name="T57" fmla="*/ 159 h 253"/>
                <a:gd name="T58" fmla="*/ 38 w 257"/>
                <a:gd name="T59" fmla="*/ 192 h 253"/>
                <a:gd name="T60" fmla="*/ 78 w 257"/>
                <a:gd name="T61" fmla="*/ 223 h 253"/>
                <a:gd name="T62" fmla="*/ 129 w 257"/>
                <a:gd name="T63"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7" h="253">
                  <a:moveTo>
                    <a:pt x="129" y="253"/>
                  </a:moveTo>
                  <a:lnTo>
                    <a:pt x="120" y="233"/>
                  </a:lnTo>
                  <a:lnTo>
                    <a:pt x="114" y="216"/>
                  </a:lnTo>
                  <a:lnTo>
                    <a:pt x="108" y="194"/>
                  </a:lnTo>
                  <a:lnTo>
                    <a:pt x="104" y="163"/>
                  </a:lnTo>
                  <a:lnTo>
                    <a:pt x="86" y="162"/>
                  </a:lnTo>
                  <a:lnTo>
                    <a:pt x="86" y="162"/>
                  </a:lnTo>
                  <a:lnTo>
                    <a:pt x="86" y="161"/>
                  </a:lnTo>
                  <a:lnTo>
                    <a:pt x="86" y="158"/>
                  </a:lnTo>
                  <a:lnTo>
                    <a:pt x="87" y="155"/>
                  </a:lnTo>
                  <a:lnTo>
                    <a:pt x="88" y="150"/>
                  </a:lnTo>
                  <a:lnTo>
                    <a:pt x="91" y="144"/>
                  </a:lnTo>
                  <a:lnTo>
                    <a:pt x="95" y="136"/>
                  </a:lnTo>
                  <a:lnTo>
                    <a:pt x="102" y="126"/>
                  </a:lnTo>
                  <a:lnTo>
                    <a:pt x="111" y="118"/>
                  </a:lnTo>
                  <a:lnTo>
                    <a:pt x="121" y="108"/>
                  </a:lnTo>
                  <a:lnTo>
                    <a:pt x="134" y="98"/>
                  </a:lnTo>
                  <a:lnTo>
                    <a:pt x="147" y="90"/>
                  </a:lnTo>
                  <a:lnTo>
                    <a:pt x="162" y="80"/>
                  </a:lnTo>
                  <a:lnTo>
                    <a:pt x="179" y="72"/>
                  </a:lnTo>
                  <a:lnTo>
                    <a:pt x="187" y="68"/>
                  </a:lnTo>
                  <a:lnTo>
                    <a:pt x="196" y="64"/>
                  </a:lnTo>
                  <a:lnTo>
                    <a:pt x="205" y="61"/>
                  </a:lnTo>
                  <a:lnTo>
                    <a:pt x="213" y="56"/>
                  </a:lnTo>
                  <a:lnTo>
                    <a:pt x="222" y="53"/>
                  </a:lnTo>
                  <a:lnTo>
                    <a:pt x="232" y="49"/>
                  </a:lnTo>
                  <a:lnTo>
                    <a:pt x="241" y="45"/>
                  </a:lnTo>
                  <a:lnTo>
                    <a:pt x="251" y="42"/>
                  </a:lnTo>
                  <a:lnTo>
                    <a:pt x="255" y="32"/>
                  </a:lnTo>
                  <a:lnTo>
                    <a:pt x="257" y="28"/>
                  </a:lnTo>
                  <a:lnTo>
                    <a:pt x="257" y="27"/>
                  </a:lnTo>
                  <a:lnTo>
                    <a:pt x="257" y="27"/>
                  </a:lnTo>
                  <a:lnTo>
                    <a:pt x="254" y="0"/>
                  </a:lnTo>
                  <a:lnTo>
                    <a:pt x="240" y="4"/>
                  </a:lnTo>
                  <a:lnTo>
                    <a:pt x="226" y="9"/>
                  </a:lnTo>
                  <a:lnTo>
                    <a:pt x="212" y="12"/>
                  </a:lnTo>
                  <a:lnTo>
                    <a:pt x="198" y="17"/>
                  </a:lnTo>
                  <a:lnTo>
                    <a:pt x="188" y="21"/>
                  </a:lnTo>
                  <a:lnTo>
                    <a:pt x="179" y="24"/>
                  </a:lnTo>
                  <a:lnTo>
                    <a:pt x="169" y="28"/>
                  </a:lnTo>
                  <a:lnTo>
                    <a:pt x="160" y="31"/>
                  </a:lnTo>
                  <a:lnTo>
                    <a:pt x="151" y="36"/>
                  </a:lnTo>
                  <a:lnTo>
                    <a:pt x="142" y="40"/>
                  </a:lnTo>
                  <a:lnTo>
                    <a:pt x="133" y="44"/>
                  </a:lnTo>
                  <a:lnTo>
                    <a:pt x="125" y="49"/>
                  </a:lnTo>
                  <a:lnTo>
                    <a:pt x="107" y="58"/>
                  </a:lnTo>
                  <a:lnTo>
                    <a:pt x="92" y="69"/>
                  </a:lnTo>
                  <a:lnTo>
                    <a:pt x="77" y="81"/>
                  </a:lnTo>
                  <a:lnTo>
                    <a:pt x="64" y="93"/>
                  </a:lnTo>
                  <a:lnTo>
                    <a:pt x="53" y="106"/>
                  </a:lnTo>
                  <a:lnTo>
                    <a:pt x="45" y="119"/>
                  </a:lnTo>
                  <a:lnTo>
                    <a:pt x="38" y="133"/>
                  </a:lnTo>
                  <a:lnTo>
                    <a:pt x="34" y="146"/>
                  </a:lnTo>
                  <a:lnTo>
                    <a:pt x="33" y="151"/>
                  </a:lnTo>
                  <a:lnTo>
                    <a:pt x="32" y="156"/>
                  </a:lnTo>
                  <a:lnTo>
                    <a:pt x="32" y="158"/>
                  </a:lnTo>
                  <a:lnTo>
                    <a:pt x="32" y="160"/>
                  </a:lnTo>
                  <a:lnTo>
                    <a:pt x="0" y="159"/>
                  </a:lnTo>
                  <a:lnTo>
                    <a:pt x="11" y="169"/>
                  </a:lnTo>
                  <a:lnTo>
                    <a:pt x="38" y="192"/>
                  </a:lnTo>
                  <a:lnTo>
                    <a:pt x="57" y="207"/>
                  </a:lnTo>
                  <a:lnTo>
                    <a:pt x="78" y="223"/>
                  </a:lnTo>
                  <a:lnTo>
                    <a:pt x="103" y="238"/>
                  </a:lnTo>
                  <a:lnTo>
                    <a:pt x="129" y="253"/>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80" name="Freeform 103">
              <a:extLst>
                <a:ext uri="{FF2B5EF4-FFF2-40B4-BE49-F238E27FC236}">
                  <a16:creationId xmlns:a16="http://schemas.microsoft.com/office/drawing/2014/main" id="{6745A863-0503-3742-9CD0-C95227513777}"/>
                </a:ext>
              </a:extLst>
            </p:cNvPr>
            <p:cNvSpPr/>
            <p:nvPr/>
          </p:nvSpPr>
          <p:spPr bwMode="auto">
            <a:xfrm>
              <a:off x="4035426" y="492125"/>
              <a:ext cx="28575" cy="15875"/>
            </a:xfrm>
            <a:custGeom>
              <a:avLst/>
              <a:gdLst>
                <a:gd name="T0" fmla="*/ 72 w 75"/>
                <a:gd name="T1" fmla="*/ 26 h 40"/>
                <a:gd name="T2" fmla="*/ 70 w 75"/>
                <a:gd name="T3" fmla="*/ 7 h 40"/>
                <a:gd name="T4" fmla="*/ 54 w 75"/>
                <a:gd name="T5" fmla="*/ 5 h 40"/>
                <a:gd name="T6" fmla="*/ 40 w 75"/>
                <a:gd name="T7" fmla="*/ 3 h 40"/>
                <a:gd name="T8" fmla="*/ 39 w 75"/>
                <a:gd name="T9" fmla="*/ 3 h 40"/>
                <a:gd name="T10" fmla="*/ 39 w 75"/>
                <a:gd name="T11" fmla="*/ 3 h 40"/>
                <a:gd name="T12" fmla="*/ 35 w 75"/>
                <a:gd name="T13" fmla="*/ 1 h 40"/>
                <a:gd name="T14" fmla="*/ 34 w 75"/>
                <a:gd name="T15" fmla="*/ 3 h 40"/>
                <a:gd name="T16" fmla="*/ 18 w 75"/>
                <a:gd name="T17" fmla="*/ 1 h 40"/>
                <a:gd name="T18" fmla="*/ 2 w 75"/>
                <a:gd name="T19" fmla="*/ 0 h 40"/>
                <a:gd name="T20" fmla="*/ 0 w 75"/>
                <a:gd name="T21" fmla="*/ 27 h 40"/>
                <a:gd name="T22" fmla="*/ 16 w 75"/>
                <a:gd name="T23" fmla="*/ 30 h 40"/>
                <a:gd name="T24" fmla="*/ 31 w 75"/>
                <a:gd name="T25" fmla="*/ 32 h 40"/>
                <a:gd name="T26" fmla="*/ 31 w 75"/>
                <a:gd name="T27" fmla="*/ 39 h 40"/>
                <a:gd name="T28" fmla="*/ 34 w 75"/>
                <a:gd name="T29" fmla="*/ 38 h 40"/>
                <a:gd name="T30" fmla="*/ 46 w 75"/>
                <a:gd name="T31" fmla="*/ 34 h 40"/>
                <a:gd name="T32" fmla="*/ 59 w 75"/>
                <a:gd name="T33" fmla="*/ 37 h 40"/>
                <a:gd name="T34" fmla="*/ 72 w 75"/>
                <a:gd name="T35" fmla="*/ 40 h 40"/>
                <a:gd name="T36" fmla="*/ 72 w 75"/>
                <a:gd name="T37" fmla="*/ 38 h 40"/>
                <a:gd name="T38" fmla="*/ 73 w 75"/>
                <a:gd name="T39" fmla="*/ 37 h 40"/>
                <a:gd name="T40" fmla="*/ 73 w 75"/>
                <a:gd name="T41" fmla="*/ 37 h 40"/>
                <a:gd name="T42" fmla="*/ 73 w 75"/>
                <a:gd name="T43" fmla="*/ 37 h 40"/>
                <a:gd name="T44" fmla="*/ 72 w 75"/>
                <a:gd name="T45" fmla="*/ 29 h 40"/>
                <a:gd name="T46" fmla="*/ 74 w 75"/>
                <a:gd name="T47" fmla="*/ 29 h 40"/>
                <a:gd name="T48" fmla="*/ 75 w 75"/>
                <a:gd name="T49" fmla="*/ 28 h 40"/>
                <a:gd name="T50" fmla="*/ 72 w 75"/>
                <a:gd name="T51"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40">
                  <a:moveTo>
                    <a:pt x="72" y="26"/>
                  </a:moveTo>
                  <a:lnTo>
                    <a:pt x="70" y="7"/>
                  </a:lnTo>
                  <a:lnTo>
                    <a:pt x="54" y="5"/>
                  </a:lnTo>
                  <a:lnTo>
                    <a:pt x="40" y="3"/>
                  </a:lnTo>
                  <a:lnTo>
                    <a:pt x="39" y="3"/>
                  </a:lnTo>
                  <a:lnTo>
                    <a:pt x="39" y="3"/>
                  </a:lnTo>
                  <a:lnTo>
                    <a:pt x="35" y="1"/>
                  </a:lnTo>
                  <a:lnTo>
                    <a:pt x="34" y="3"/>
                  </a:lnTo>
                  <a:lnTo>
                    <a:pt x="18" y="1"/>
                  </a:lnTo>
                  <a:lnTo>
                    <a:pt x="2" y="0"/>
                  </a:lnTo>
                  <a:lnTo>
                    <a:pt x="0" y="27"/>
                  </a:lnTo>
                  <a:lnTo>
                    <a:pt x="16" y="30"/>
                  </a:lnTo>
                  <a:lnTo>
                    <a:pt x="31" y="32"/>
                  </a:lnTo>
                  <a:lnTo>
                    <a:pt x="31" y="39"/>
                  </a:lnTo>
                  <a:lnTo>
                    <a:pt x="34" y="38"/>
                  </a:lnTo>
                  <a:lnTo>
                    <a:pt x="46" y="34"/>
                  </a:lnTo>
                  <a:lnTo>
                    <a:pt x="59" y="37"/>
                  </a:lnTo>
                  <a:lnTo>
                    <a:pt x="72" y="40"/>
                  </a:lnTo>
                  <a:lnTo>
                    <a:pt x="72" y="38"/>
                  </a:lnTo>
                  <a:lnTo>
                    <a:pt x="73" y="37"/>
                  </a:lnTo>
                  <a:lnTo>
                    <a:pt x="73" y="37"/>
                  </a:lnTo>
                  <a:lnTo>
                    <a:pt x="73" y="37"/>
                  </a:lnTo>
                  <a:lnTo>
                    <a:pt x="72" y="29"/>
                  </a:lnTo>
                  <a:lnTo>
                    <a:pt x="74" y="29"/>
                  </a:lnTo>
                  <a:lnTo>
                    <a:pt x="75" y="28"/>
                  </a:lnTo>
                  <a:lnTo>
                    <a:pt x="72" y="26"/>
                  </a:lnTo>
                  <a:close/>
                </a:path>
              </a:pathLst>
            </a:custGeom>
            <a:grpFill/>
            <a:ln w="9525">
              <a:solidFill>
                <a:srgbClr val="000000"/>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grpSp>
      <p:grpSp>
        <p:nvGrpSpPr>
          <p:cNvPr id="81" name="Group 133">
            <a:extLst>
              <a:ext uri="{FF2B5EF4-FFF2-40B4-BE49-F238E27FC236}">
                <a16:creationId xmlns:a16="http://schemas.microsoft.com/office/drawing/2014/main" id="{1C13BEE5-3074-1C65-58F8-39825524740D}"/>
              </a:ext>
            </a:extLst>
          </p:cNvPr>
          <p:cNvGrpSpPr/>
          <p:nvPr/>
        </p:nvGrpSpPr>
        <p:grpSpPr>
          <a:xfrm>
            <a:off x="7269465" y="3846585"/>
            <a:ext cx="366914" cy="280008"/>
            <a:chOff x="1410859" y="3448678"/>
            <a:chExt cx="658353" cy="481637"/>
          </a:xfrm>
          <a:noFill/>
        </p:grpSpPr>
        <p:sp>
          <p:nvSpPr>
            <p:cNvPr id="82" name="Freeform 68">
              <a:extLst>
                <a:ext uri="{FF2B5EF4-FFF2-40B4-BE49-F238E27FC236}">
                  <a16:creationId xmlns:a16="http://schemas.microsoft.com/office/drawing/2014/main" id="{99B14CBB-A132-B1D0-60DB-BC8D1619770A}"/>
                </a:ext>
              </a:extLst>
            </p:cNvPr>
            <p:cNvSpPr/>
            <p:nvPr/>
          </p:nvSpPr>
          <p:spPr bwMode="auto">
            <a:xfrm>
              <a:off x="1466300" y="3448678"/>
              <a:ext cx="530147" cy="330909"/>
            </a:xfrm>
            <a:custGeom>
              <a:avLst/>
              <a:gdLst>
                <a:gd name="T0" fmla="*/ 919 w 919"/>
                <a:gd name="T1" fmla="*/ 526 h 573"/>
                <a:gd name="T2" fmla="*/ 918 w 919"/>
                <a:gd name="T3" fmla="*/ 536 h 573"/>
                <a:gd name="T4" fmla="*/ 915 w 919"/>
                <a:gd name="T5" fmla="*/ 544 h 573"/>
                <a:gd name="T6" fmla="*/ 911 w 919"/>
                <a:gd name="T7" fmla="*/ 552 h 573"/>
                <a:gd name="T8" fmla="*/ 904 w 919"/>
                <a:gd name="T9" fmla="*/ 559 h 573"/>
                <a:gd name="T10" fmla="*/ 898 w 919"/>
                <a:gd name="T11" fmla="*/ 564 h 573"/>
                <a:gd name="T12" fmla="*/ 890 w 919"/>
                <a:gd name="T13" fmla="*/ 569 h 573"/>
                <a:gd name="T14" fmla="*/ 881 w 919"/>
                <a:gd name="T15" fmla="*/ 572 h 573"/>
                <a:gd name="T16" fmla="*/ 871 w 919"/>
                <a:gd name="T17" fmla="*/ 573 h 573"/>
                <a:gd name="T18" fmla="*/ 47 w 919"/>
                <a:gd name="T19" fmla="*/ 573 h 573"/>
                <a:gd name="T20" fmla="*/ 37 w 919"/>
                <a:gd name="T21" fmla="*/ 572 h 573"/>
                <a:gd name="T22" fmla="*/ 28 w 919"/>
                <a:gd name="T23" fmla="*/ 569 h 573"/>
                <a:gd name="T24" fmla="*/ 21 w 919"/>
                <a:gd name="T25" fmla="*/ 564 h 573"/>
                <a:gd name="T26" fmla="*/ 14 w 919"/>
                <a:gd name="T27" fmla="*/ 559 h 573"/>
                <a:gd name="T28" fmla="*/ 9 w 919"/>
                <a:gd name="T29" fmla="*/ 552 h 573"/>
                <a:gd name="T30" fmla="*/ 4 w 919"/>
                <a:gd name="T31" fmla="*/ 544 h 573"/>
                <a:gd name="T32" fmla="*/ 1 w 919"/>
                <a:gd name="T33" fmla="*/ 536 h 573"/>
                <a:gd name="T34" fmla="*/ 0 w 919"/>
                <a:gd name="T35" fmla="*/ 526 h 573"/>
                <a:gd name="T36" fmla="*/ 0 w 919"/>
                <a:gd name="T37" fmla="*/ 48 h 573"/>
                <a:gd name="T38" fmla="*/ 1 w 919"/>
                <a:gd name="T39" fmla="*/ 38 h 573"/>
                <a:gd name="T40" fmla="*/ 4 w 919"/>
                <a:gd name="T41" fmla="*/ 29 h 573"/>
                <a:gd name="T42" fmla="*/ 9 w 919"/>
                <a:gd name="T43" fmla="*/ 21 h 573"/>
                <a:gd name="T44" fmla="*/ 14 w 919"/>
                <a:gd name="T45" fmla="*/ 15 h 573"/>
                <a:gd name="T46" fmla="*/ 21 w 919"/>
                <a:gd name="T47" fmla="*/ 9 h 573"/>
                <a:gd name="T48" fmla="*/ 28 w 919"/>
                <a:gd name="T49" fmla="*/ 5 h 573"/>
                <a:gd name="T50" fmla="*/ 37 w 919"/>
                <a:gd name="T51" fmla="*/ 1 h 573"/>
                <a:gd name="T52" fmla="*/ 47 w 919"/>
                <a:gd name="T53" fmla="*/ 0 h 573"/>
                <a:gd name="T54" fmla="*/ 871 w 919"/>
                <a:gd name="T55" fmla="*/ 0 h 573"/>
                <a:gd name="T56" fmla="*/ 881 w 919"/>
                <a:gd name="T57" fmla="*/ 1 h 573"/>
                <a:gd name="T58" fmla="*/ 890 w 919"/>
                <a:gd name="T59" fmla="*/ 5 h 573"/>
                <a:gd name="T60" fmla="*/ 898 w 919"/>
                <a:gd name="T61" fmla="*/ 9 h 573"/>
                <a:gd name="T62" fmla="*/ 904 w 919"/>
                <a:gd name="T63" fmla="*/ 15 h 573"/>
                <a:gd name="T64" fmla="*/ 911 w 919"/>
                <a:gd name="T65" fmla="*/ 21 h 573"/>
                <a:gd name="T66" fmla="*/ 915 w 919"/>
                <a:gd name="T67" fmla="*/ 29 h 573"/>
                <a:gd name="T68" fmla="*/ 918 w 919"/>
                <a:gd name="T69" fmla="*/ 38 h 573"/>
                <a:gd name="T70" fmla="*/ 919 w 919"/>
                <a:gd name="T71" fmla="*/ 48 h 573"/>
                <a:gd name="T72" fmla="*/ 919 w 919"/>
                <a:gd name="T73" fmla="*/ 52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9" h="573">
                  <a:moveTo>
                    <a:pt x="919" y="526"/>
                  </a:moveTo>
                  <a:lnTo>
                    <a:pt x="918" y="536"/>
                  </a:lnTo>
                  <a:lnTo>
                    <a:pt x="915" y="544"/>
                  </a:lnTo>
                  <a:lnTo>
                    <a:pt x="911" y="552"/>
                  </a:lnTo>
                  <a:lnTo>
                    <a:pt x="904" y="559"/>
                  </a:lnTo>
                  <a:lnTo>
                    <a:pt x="898" y="564"/>
                  </a:lnTo>
                  <a:lnTo>
                    <a:pt x="890" y="569"/>
                  </a:lnTo>
                  <a:lnTo>
                    <a:pt x="881" y="572"/>
                  </a:lnTo>
                  <a:lnTo>
                    <a:pt x="871" y="573"/>
                  </a:lnTo>
                  <a:lnTo>
                    <a:pt x="47" y="573"/>
                  </a:lnTo>
                  <a:lnTo>
                    <a:pt x="37" y="572"/>
                  </a:lnTo>
                  <a:lnTo>
                    <a:pt x="28" y="569"/>
                  </a:lnTo>
                  <a:lnTo>
                    <a:pt x="21" y="564"/>
                  </a:lnTo>
                  <a:lnTo>
                    <a:pt x="14" y="559"/>
                  </a:lnTo>
                  <a:lnTo>
                    <a:pt x="9" y="552"/>
                  </a:lnTo>
                  <a:lnTo>
                    <a:pt x="4" y="544"/>
                  </a:lnTo>
                  <a:lnTo>
                    <a:pt x="1" y="536"/>
                  </a:lnTo>
                  <a:lnTo>
                    <a:pt x="0" y="526"/>
                  </a:lnTo>
                  <a:lnTo>
                    <a:pt x="0" y="48"/>
                  </a:lnTo>
                  <a:lnTo>
                    <a:pt x="1" y="38"/>
                  </a:lnTo>
                  <a:lnTo>
                    <a:pt x="4" y="29"/>
                  </a:lnTo>
                  <a:lnTo>
                    <a:pt x="9" y="21"/>
                  </a:lnTo>
                  <a:lnTo>
                    <a:pt x="14" y="15"/>
                  </a:lnTo>
                  <a:lnTo>
                    <a:pt x="21" y="9"/>
                  </a:lnTo>
                  <a:lnTo>
                    <a:pt x="28" y="5"/>
                  </a:lnTo>
                  <a:lnTo>
                    <a:pt x="37" y="1"/>
                  </a:lnTo>
                  <a:lnTo>
                    <a:pt x="47" y="0"/>
                  </a:lnTo>
                  <a:lnTo>
                    <a:pt x="871" y="0"/>
                  </a:lnTo>
                  <a:lnTo>
                    <a:pt x="881" y="1"/>
                  </a:lnTo>
                  <a:lnTo>
                    <a:pt x="890" y="5"/>
                  </a:lnTo>
                  <a:lnTo>
                    <a:pt x="898" y="9"/>
                  </a:lnTo>
                  <a:lnTo>
                    <a:pt x="904" y="15"/>
                  </a:lnTo>
                  <a:lnTo>
                    <a:pt x="911" y="21"/>
                  </a:lnTo>
                  <a:lnTo>
                    <a:pt x="915" y="29"/>
                  </a:lnTo>
                  <a:lnTo>
                    <a:pt x="918" y="38"/>
                  </a:lnTo>
                  <a:lnTo>
                    <a:pt x="919" y="48"/>
                  </a:lnTo>
                  <a:lnTo>
                    <a:pt x="919" y="526"/>
                  </a:lnTo>
                  <a:close/>
                </a:path>
              </a:pathLst>
            </a:custGeom>
            <a:grpFill/>
            <a:ln>
              <a:solidFill>
                <a:schemeClr val="tx1"/>
              </a:solidFill>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83" name="Rectangle 69">
              <a:extLst>
                <a:ext uri="{FF2B5EF4-FFF2-40B4-BE49-F238E27FC236}">
                  <a16:creationId xmlns:a16="http://schemas.microsoft.com/office/drawing/2014/main" id="{80FCD7C6-BE96-58A1-6DB2-F56AD9ED0E6C}"/>
                </a:ext>
              </a:extLst>
            </p:cNvPr>
            <p:cNvSpPr>
              <a:spLocks noChangeArrowheads="1"/>
            </p:cNvSpPr>
            <p:nvPr/>
          </p:nvSpPr>
          <p:spPr bwMode="auto">
            <a:xfrm>
              <a:off x="1506147" y="3483328"/>
              <a:ext cx="446987" cy="259876"/>
            </a:xfrm>
            <a:prstGeom prst="rect">
              <a:avLst/>
            </a:prstGeom>
            <a:grpFill/>
            <a:ln>
              <a:solidFill>
                <a:schemeClr val="tx1"/>
              </a:solidFill>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84" name="Freeform 70">
              <a:extLst>
                <a:ext uri="{FF2B5EF4-FFF2-40B4-BE49-F238E27FC236}">
                  <a16:creationId xmlns:a16="http://schemas.microsoft.com/office/drawing/2014/main" id="{245BCA3C-8C58-2168-54AA-BD8576602D97}"/>
                </a:ext>
              </a:extLst>
            </p:cNvPr>
            <p:cNvSpPr/>
            <p:nvPr/>
          </p:nvSpPr>
          <p:spPr bwMode="auto">
            <a:xfrm>
              <a:off x="1416057" y="3784784"/>
              <a:ext cx="647958" cy="114345"/>
            </a:xfrm>
            <a:custGeom>
              <a:avLst/>
              <a:gdLst>
                <a:gd name="T0" fmla="*/ 989 w 1123"/>
                <a:gd name="T1" fmla="*/ 1 h 198"/>
                <a:gd name="T2" fmla="*/ 102 w 1123"/>
                <a:gd name="T3" fmla="*/ 0 h 198"/>
                <a:gd name="T4" fmla="*/ 0 w 1123"/>
                <a:gd name="T5" fmla="*/ 198 h 198"/>
                <a:gd name="T6" fmla="*/ 1123 w 1123"/>
                <a:gd name="T7" fmla="*/ 198 h 198"/>
                <a:gd name="T8" fmla="*/ 989 w 1123"/>
                <a:gd name="T9" fmla="*/ 1 h 198"/>
              </a:gdLst>
              <a:ahLst/>
              <a:cxnLst>
                <a:cxn ang="0">
                  <a:pos x="T0" y="T1"/>
                </a:cxn>
                <a:cxn ang="0">
                  <a:pos x="T2" y="T3"/>
                </a:cxn>
                <a:cxn ang="0">
                  <a:pos x="T4" y="T5"/>
                </a:cxn>
                <a:cxn ang="0">
                  <a:pos x="T6" y="T7"/>
                </a:cxn>
                <a:cxn ang="0">
                  <a:pos x="T8" y="T9"/>
                </a:cxn>
              </a:cxnLst>
              <a:rect l="0" t="0" r="r" b="b"/>
              <a:pathLst>
                <a:path w="1123" h="198">
                  <a:moveTo>
                    <a:pt x="989" y="1"/>
                  </a:moveTo>
                  <a:lnTo>
                    <a:pt x="102" y="0"/>
                  </a:lnTo>
                  <a:lnTo>
                    <a:pt x="0" y="198"/>
                  </a:lnTo>
                  <a:lnTo>
                    <a:pt x="1123" y="198"/>
                  </a:lnTo>
                  <a:lnTo>
                    <a:pt x="989" y="1"/>
                  </a:lnTo>
                  <a:close/>
                </a:path>
              </a:pathLst>
            </a:custGeom>
            <a:grpFill/>
            <a:ln>
              <a:solidFill>
                <a:schemeClr val="tx1"/>
              </a:solidFill>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85" name="Freeform 71">
              <a:extLst>
                <a:ext uri="{FF2B5EF4-FFF2-40B4-BE49-F238E27FC236}">
                  <a16:creationId xmlns:a16="http://schemas.microsoft.com/office/drawing/2014/main" id="{CD4EF419-D791-0758-C47E-B60F267EBBF7}"/>
                </a:ext>
              </a:extLst>
            </p:cNvPr>
            <p:cNvSpPr/>
            <p:nvPr/>
          </p:nvSpPr>
          <p:spPr bwMode="auto">
            <a:xfrm>
              <a:off x="1670735" y="3869677"/>
              <a:ext cx="135136" cy="17325"/>
            </a:xfrm>
            <a:custGeom>
              <a:avLst/>
              <a:gdLst>
                <a:gd name="T0" fmla="*/ 213 w 233"/>
                <a:gd name="T1" fmla="*/ 0 h 28"/>
                <a:gd name="T2" fmla="*/ 14 w 233"/>
                <a:gd name="T3" fmla="*/ 0 h 28"/>
                <a:gd name="T4" fmla="*/ 0 w 233"/>
                <a:gd name="T5" fmla="*/ 28 h 28"/>
                <a:gd name="T6" fmla="*/ 233 w 233"/>
                <a:gd name="T7" fmla="*/ 28 h 28"/>
                <a:gd name="T8" fmla="*/ 213 w 233"/>
                <a:gd name="T9" fmla="*/ 0 h 28"/>
              </a:gdLst>
              <a:ahLst/>
              <a:cxnLst>
                <a:cxn ang="0">
                  <a:pos x="T0" y="T1"/>
                </a:cxn>
                <a:cxn ang="0">
                  <a:pos x="T2" y="T3"/>
                </a:cxn>
                <a:cxn ang="0">
                  <a:pos x="T4" y="T5"/>
                </a:cxn>
                <a:cxn ang="0">
                  <a:pos x="T6" y="T7"/>
                </a:cxn>
                <a:cxn ang="0">
                  <a:pos x="T8" y="T9"/>
                </a:cxn>
              </a:cxnLst>
              <a:rect l="0" t="0" r="r" b="b"/>
              <a:pathLst>
                <a:path w="233" h="28">
                  <a:moveTo>
                    <a:pt x="213" y="0"/>
                  </a:moveTo>
                  <a:lnTo>
                    <a:pt x="14" y="0"/>
                  </a:lnTo>
                  <a:lnTo>
                    <a:pt x="0" y="28"/>
                  </a:lnTo>
                  <a:lnTo>
                    <a:pt x="233" y="28"/>
                  </a:lnTo>
                  <a:lnTo>
                    <a:pt x="213" y="0"/>
                  </a:lnTo>
                  <a:close/>
                </a:path>
              </a:pathLst>
            </a:custGeom>
            <a:grpFill/>
            <a:ln w="9525">
              <a:solidFill>
                <a:schemeClr val="tx1"/>
              </a:solidFill>
              <a:round/>
              <a:headEnd/>
              <a:tailEnd/>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86" name="Freeform 72">
              <a:extLst>
                <a:ext uri="{FF2B5EF4-FFF2-40B4-BE49-F238E27FC236}">
                  <a16:creationId xmlns:a16="http://schemas.microsoft.com/office/drawing/2014/main" id="{0D0BB53F-BB31-02A4-CA5E-3314F34E3214}"/>
                </a:ext>
              </a:extLst>
            </p:cNvPr>
            <p:cNvSpPr/>
            <p:nvPr/>
          </p:nvSpPr>
          <p:spPr bwMode="auto">
            <a:xfrm>
              <a:off x="1474962" y="3800377"/>
              <a:ext cx="521485" cy="57173"/>
            </a:xfrm>
            <a:custGeom>
              <a:avLst/>
              <a:gdLst>
                <a:gd name="T0" fmla="*/ 834 w 903"/>
                <a:gd name="T1" fmla="*/ 0 h 99"/>
                <a:gd name="T2" fmla="*/ 48 w 903"/>
                <a:gd name="T3" fmla="*/ 0 h 99"/>
                <a:gd name="T4" fmla="*/ 0 w 903"/>
                <a:gd name="T5" fmla="*/ 98 h 99"/>
                <a:gd name="T6" fmla="*/ 903 w 903"/>
                <a:gd name="T7" fmla="*/ 99 h 99"/>
                <a:gd name="T8" fmla="*/ 834 w 903"/>
                <a:gd name="T9" fmla="*/ 0 h 99"/>
              </a:gdLst>
              <a:ahLst/>
              <a:cxnLst>
                <a:cxn ang="0">
                  <a:pos x="T0" y="T1"/>
                </a:cxn>
                <a:cxn ang="0">
                  <a:pos x="T2" y="T3"/>
                </a:cxn>
                <a:cxn ang="0">
                  <a:pos x="T4" y="T5"/>
                </a:cxn>
                <a:cxn ang="0">
                  <a:pos x="T6" y="T7"/>
                </a:cxn>
                <a:cxn ang="0">
                  <a:pos x="T8" y="T9"/>
                </a:cxn>
              </a:cxnLst>
              <a:rect l="0" t="0" r="r" b="b"/>
              <a:pathLst>
                <a:path w="903" h="99">
                  <a:moveTo>
                    <a:pt x="834" y="0"/>
                  </a:moveTo>
                  <a:lnTo>
                    <a:pt x="48" y="0"/>
                  </a:lnTo>
                  <a:lnTo>
                    <a:pt x="0" y="98"/>
                  </a:lnTo>
                  <a:lnTo>
                    <a:pt x="903" y="99"/>
                  </a:lnTo>
                  <a:lnTo>
                    <a:pt x="834" y="0"/>
                  </a:lnTo>
                  <a:close/>
                </a:path>
              </a:pathLst>
            </a:custGeom>
            <a:grpFill/>
            <a:ln>
              <a:solidFill>
                <a:schemeClr val="tx1"/>
              </a:solidFill>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87" name="Freeform 73">
              <a:extLst>
                <a:ext uri="{FF2B5EF4-FFF2-40B4-BE49-F238E27FC236}">
                  <a16:creationId xmlns:a16="http://schemas.microsoft.com/office/drawing/2014/main" id="{1CE85D3A-CEFB-8702-BEB6-C0CADA33066F}"/>
                </a:ext>
              </a:extLst>
            </p:cNvPr>
            <p:cNvSpPr/>
            <p:nvPr/>
          </p:nvSpPr>
          <p:spPr bwMode="auto">
            <a:xfrm>
              <a:off x="1410859" y="3899130"/>
              <a:ext cx="658353" cy="31185"/>
            </a:xfrm>
            <a:custGeom>
              <a:avLst/>
              <a:gdLst>
                <a:gd name="T0" fmla="*/ 1138 w 1138"/>
                <a:gd name="T1" fmla="*/ 26 h 53"/>
                <a:gd name="T2" fmla="*/ 1137 w 1138"/>
                <a:gd name="T3" fmla="*/ 36 h 53"/>
                <a:gd name="T4" fmla="*/ 1135 w 1138"/>
                <a:gd name="T5" fmla="*/ 45 h 53"/>
                <a:gd name="T6" fmla="*/ 1133 w 1138"/>
                <a:gd name="T7" fmla="*/ 49 h 53"/>
                <a:gd name="T8" fmla="*/ 1130 w 1138"/>
                <a:gd name="T9" fmla="*/ 51 h 53"/>
                <a:gd name="T10" fmla="*/ 1127 w 1138"/>
                <a:gd name="T11" fmla="*/ 53 h 53"/>
                <a:gd name="T12" fmla="*/ 1125 w 1138"/>
                <a:gd name="T13" fmla="*/ 53 h 53"/>
                <a:gd name="T14" fmla="*/ 14 w 1138"/>
                <a:gd name="T15" fmla="*/ 53 h 53"/>
                <a:gd name="T16" fmla="*/ 11 w 1138"/>
                <a:gd name="T17" fmla="*/ 53 h 53"/>
                <a:gd name="T18" fmla="*/ 9 w 1138"/>
                <a:gd name="T19" fmla="*/ 51 h 53"/>
                <a:gd name="T20" fmla="*/ 7 w 1138"/>
                <a:gd name="T21" fmla="*/ 49 h 53"/>
                <a:gd name="T22" fmla="*/ 5 w 1138"/>
                <a:gd name="T23" fmla="*/ 45 h 53"/>
                <a:gd name="T24" fmla="*/ 1 w 1138"/>
                <a:gd name="T25" fmla="*/ 36 h 53"/>
                <a:gd name="T26" fmla="*/ 0 w 1138"/>
                <a:gd name="T27" fmla="*/ 26 h 53"/>
                <a:gd name="T28" fmla="*/ 0 w 1138"/>
                <a:gd name="T29" fmla="*/ 26 h 53"/>
                <a:gd name="T30" fmla="*/ 1 w 1138"/>
                <a:gd name="T31" fmla="*/ 15 h 53"/>
                <a:gd name="T32" fmla="*/ 5 w 1138"/>
                <a:gd name="T33" fmla="*/ 8 h 53"/>
                <a:gd name="T34" fmla="*/ 7 w 1138"/>
                <a:gd name="T35" fmla="*/ 4 h 53"/>
                <a:gd name="T36" fmla="*/ 9 w 1138"/>
                <a:gd name="T37" fmla="*/ 1 h 53"/>
                <a:gd name="T38" fmla="*/ 11 w 1138"/>
                <a:gd name="T39" fmla="*/ 0 h 53"/>
                <a:gd name="T40" fmla="*/ 14 w 1138"/>
                <a:gd name="T41" fmla="*/ 0 h 53"/>
                <a:gd name="T42" fmla="*/ 1125 w 1138"/>
                <a:gd name="T43" fmla="*/ 0 h 53"/>
                <a:gd name="T44" fmla="*/ 1127 w 1138"/>
                <a:gd name="T45" fmla="*/ 0 h 53"/>
                <a:gd name="T46" fmla="*/ 1130 w 1138"/>
                <a:gd name="T47" fmla="*/ 1 h 53"/>
                <a:gd name="T48" fmla="*/ 1133 w 1138"/>
                <a:gd name="T49" fmla="*/ 4 h 53"/>
                <a:gd name="T50" fmla="*/ 1135 w 1138"/>
                <a:gd name="T51" fmla="*/ 8 h 53"/>
                <a:gd name="T52" fmla="*/ 1137 w 1138"/>
                <a:gd name="T53" fmla="*/ 15 h 53"/>
                <a:gd name="T54" fmla="*/ 1138 w 1138"/>
                <a:gd name="T55" fmla="*/ 26 h 53"/>
                <a:gd name="T56" fmla="*/ 1138 w 1138"/>
                <a:gd name="T57"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8" h="53">
                  <a:moveTo>
                    <a:pt x="1138" y="26"/>
                  </a:moveTo>
                  <a:lnTo>
                    <a:pt x="1137" y="36"/>
                  </a:lnTo>
                  <a:lnTo>
                    <a:pt x="1135" y="45"/>
                  </a:lnTo>
                  <a:lnTo>
                    <a:pt x="1133" y="49"/>
                  </a:lnTo>
                  <a:lnTo>
                    <a:pt x="1130" y="51"/>
                  </a:lnTo>
                  <a:lnTo>
                    <a:pt x="1127" y="53"/>
                  </a:lnTo>
                  <a:lnTo>
                    <a:pt x="1125" y="53"/>
                  </a:lnTo>
                  <a:lnTo>
                    <a:pt x="14" y="53"/>
                  </a:lnTo>
                  <a:lnTo>
                    <a:pt x="11" y="53"/>
                  </a:lnTo>
                  <a:lnTo>
                    <a:pt x="9" y="51"/>
                  </a:lnTo>
                  <a:lnTo>
                    <a:pt x="7" y="49"/>
                  </a:lnTo>
                  <a:lnTo>
                    <a:pt x="5" y="45"/>
                  </a:lnTo>
                  <a:lnTo>
                    <a:pt x="1" y="36"/>
                  </a:lnTo>
                  <a:lnTo>
                    <a:pt x="0" y="26"/>
                  </a:lnTo>
                  <a:lnTo>
                    <a:pt x="0" y="26"/>
                  </a:lnTo>
                  <a:lnTo>
                    <a:pt x="1" y="15"/>
                  </a:lnTo>
                  <a:lnTo>
                    <a:pt x="5" y="8"/>
                  </a:lnTo>
                  <a:lnTo>
                    <a:pt x="7" y="4"/>
                  </a:lnTo>
                  <a:lnTo>
                    <a:pt x="9" y="1"/>
                  </a:lnTo>
                  <a:lnTo>
                    <a:pt x="11" y="0"/>
                  </a:lnTo>
                  <a:lnTo>
                    <a:pt x="14" y="0"/>
                  </a:lnTo>
                  <a:lnTo>
                    <a:pt x="1125" y="0"/>
                  </a:lnTo>
                  <a:lnTo>
                    <a:pt x="1127" y="0"/>
                  </a:lnTo>
                  <a:lnTo>
                    <a:pt x="1130" y="1"/>
                  </a:lnTo>
                  <a:lnTo>
                    <a:pt x="1133" y="4"/>
                  </a:lnTo>
                  <a:lnTo>
                    <a:pt x="1135" y="8"/>
                  </a:lnTo>
                  <a:lnTo>
                    <a:pt x="1137" y="15"/>
                  </a:lnTo>
                  <a:lnTo>
                    <a:pt x="1138" y="26"/>
                  </a:lnTo>
                  <a:lnTo>
                    <a:pt x="1138" y="26"/>
                  </a:lnTo>
                  <a:close/>
                </a:path>
              </a:pathLst>
            </a:custGeom>
            <a:grpFill/>
            <a:ln>
              <a:solidFill>
                <a:schemeClr val="tx1"/>
              </a:solidFill>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88" name="Freeform 74">
              <a:extLst>
                <a:ext uri="{FF2B5EF4-FFF2-40B4-BE49-F238E27FC236}">
                  <a16:creationId xmlns:a16="http://schemas.microsoft.com/office/drawing/2014/main" id="{93B82E2C-ED85-967F-3A0A-3BC5B2AC7228}"/>
                </a:ext>
              </a:extLst>
            </p:cNvPr>
            <p:cNvSpPr/>
            <p:nvPr/>
          </p:nvSpPr>
          <p:spPr bwMode="auto">
            <a:xfrm>
              <a:off x="1726176" y="3582081"/>
              <a:ext cx="119543" cy="100485"/>
            </a:xfrm>
            <a:custGeom>
              <a:avLst/>
              <a:gdLst>
                <a:gd name="T0" fmla="*/ 196 w 206"/>
                <a:gd name="T1" fmla="*/ 124 h 174"/>
                <a:gd name="T2" fmla="*/ 130 w 206"/>
                <a:gd name="T3" fmla="*/ 75 h 174"/>
                <a:gd name="T4" fmla="*/ 128 w 206"/>
                <a:gd name="T5" fmla="*/ 72 h 174"/>
                <a:gd name="T6" fmla="*/ 126 w 206"/>
                <a:gd name="T7" fmla="*/ 71 h 174"/>
                <a:gd name="T8" fmla="*/ 164 w 206"/>
                <a:gd name="T9" fmla="*/ 26 h 174"/>
                <a:gd name="T10" fmla="*/ 81 w 206"/>
                <a:gd name="T11" fmla="*/ 13 h 174"/>
                <a:gd name="T12" fmla="*/ 0 w 206"/>
                <a:gd name="T13" fmla="*/ 0 h 174"/>
                <a:gd name="T14" fmla="*/ 30 w 206"/>
                <a:gd name="T15" fmla="*/ 77 h 174"/>
                <a:gd name="T16" fmla="*/ 59 w 206"/>
                <a:gd name="T17" fmla="*/ 155 h 174"/>
                <a:gd name="T18" fmla="*/ 93 w 206"/>
                <a:gd name="T19" fmla="*/ 114 h 174"/>
                <a:gd name="T20" fmla="*/ 95 w 206"/>
                <a:gd name="T21" fmla="*/ 115 h 174"/>
                <a:gd name="T22" fmla="*/ 97 w 206"/>
                <a:gd name="T23" fmla="*/ 117 h 174"/>
                <a:gd name="T24" fmla="*/ 162 w 206"/>
                <a:gd name="T25" fmla="*/ 167 h 174"/>
                <a:gd name="T26" fmla="*/ 168 w 206"/>
                <a:gd name="T27" fmla="*/ 170 h 174"/>
                <a:gd name="T28" fmla="*/ 172 w 206"/>
                <a:gd name="T29" fmla="*/ 172 h 174"/>
                <a:gd name="T30" fmla="*/ 177 w 206"/>
                <a:gd name="T31" fmla="*/ 174 h 174"/>
                <a:gd name="T32" fmla="*/ 179 w 206"/>
                <a:gd name="T33" fmla="*/ 172 h 174"/>
                <a:gd name="T34" fmla="*/ 205 w 206"/>
                <a:gd name="T35" fmla="*/ 139 h 174"/>
                <a:gd name="T36" fmla="*/ 206 w 206"/>
                <a:gd name="T37" fmla="*/ 136 h 174"/>
                <a:gd name="T38" fmla="*/ 204 w 206"/>
                <a:gd name="T39" fmla="*/ 132 h 174"/>
                <a:gd name="T40" fmla="*/ 200 w 206"/>
                <a:gd name="T41" fmla="*/ 128 h 174"/>
                <a:gd name="T42" fmla="*/ 196 w 206"/>
                <a:gd name="T43" fmla="*/ 1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6" h="174">
                  <a:moveTo>
                    <a:pt x="196" y="124"/>
                  </a:moveTo>
                  <a:lnTo>
                    <a:pt x="130" y="75"/>
                  </a:lnTo>
                  <a:lnTo>
                    <a:pt x="128" y="72"/>
                  </a:lnTo>
                  <a:lnTo>
                    <a:pt x="126" y="71"/>
                  </a:lnTo>
                  <a:lnTo>
                    <a:pt x="164" y="26"/>
                  </a:lnTo>
                  <a:lnTo>
                    <a:pt x="81" y="13"/>
                  </a:lnTo>
                  <a:lnTo>
                    <a:pt x="0" y="0"/>
                  </a:lnTo>
                  <a:lnTo>
                    <a:pt x="30" y="77"/>
                  </a:lnTo>
                  <a:lnTo>
                    <a:pt x="59" y="155"/>
                  </a:lnTo>
                  <a:lnTo>
                    <a:pt x="93" y="114"/>
                  </a:lnTo>
                  <a:lnTo>
                    <a:pt x="95" y="115"/>
                  </a:lnTo>
                  <a:lnTo>
                    <a:pt x="97" y="117"/>
                  </a:lnTo>
                  <a:lnTo>
                    <a:pt x="162" y="167"/>
                  </a:lnTo>
                  <a:lnTo>
                    <a:pt x="168" y="170"/>
                  </a:lnTo>
                  <a:lnTo>
                    <a:pt x="172" y="172"/>
                  </a:lnTo>
                  <a:lnTo>
                    <a:pt x="177" y="174"/>
                  </a:lnTo>
                  <a:lnTo>
                    <a:pt x="179" y="172"/>
                  </a:lnTo>
                  <a:lnTo>
                    <a:pt x="205" y="139"/>
                  </a:lnTo>
                  <a:lnTo>
                    <a:pt x="206" y="136"/>
                  </a:lnTo>
                  <a:lnTo>
                    <a:pt x="204" y="132"/>
                  </a:lnTo>
                  <a:lnTo>
                    <a:pt x="200" y="128"/>
                  </a:lnTo>
                  <a:lnTo>
                    <a:pt x="196" y="124"/>
                  </a:lnTo>
                  <a:close/>
                </a:path>
              </a:pathLst>
            </a:custGeom>
            <a:grpFill/>
            <a:ln>
              <a:solidFill>
                <a:schemeClr val="tx1"/>
              </a:solidFill>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grpSp>
      <p:pic>
        <p:nvPicPr>
          <p:cNvPr id="89" name="Graphic 141" descr="Medical">
            <a:extLst>
              <a:ext uri="{FF2B5EF4-FFF2-40B4-BE49-F238E27FC236}">
                <a16:creationId xmlns:a16="http://schemas.microsoft.com/office/drawing/2014/main" id="{60299EFE-C072-946B-6DF3-09195E0085C3}"/>
              </a:ext>
            </a:extLst>
          </p:cNvPr>
          <p:cNvPicPr>
            <a:picLocks noChangeAspect="1"/>
          </p:cNvPicPr>
          <p:nvPr/>
        </p:nvPicPr>
        <p:blipFill>
          <a:blip r:embed="rId2"/>
          <a:stretch>
            <a:fillRect/>
          </a:stretch>
        </p:blipFill>
        <p:spPr>
          <a:xfrm>
            <a:off x="7309026" y="3128122"/>
            <a:ext cx="422983" cy="422983"/>
          </a:xfrm>
          <a:prstGeom prst="rect">
            <a:avLst/>
          </a:prstGeom>
        </p:spPr>
      </p:pic>
      <p:sp>
        <p:nvSpPr>
          <p:cNvPr id="90" name="Freeform 57">
            <a:extLst>
              <a:ext uri="{FF2B5EF4-FFF2-40B4-BE49-F238E27FC236}">
                <a16:creationId xmlns:a16="http://schemas.microsoft.com/office/drawing/2014/main" id="{5BA9939F-5D31-841E-0ADB-4C356FA0A3B5}"/>
              </a:ext>
            </a:extLst>
          </p:cNvPr>
          <p:cNvSpPr>
            <a:spLocks noEditPoints="1"/>
          </p:cNvSpPr>
          <p:nvPr/>
        </p:nvSpPr>
        <p:spPr bwMode="auto">
          <a:xfrm>
            <a:off x="6211866" y="2118618"/>
            <a:ext cx="337842" cy="254279"/>
          </a:xfrm>
          <a:custGeom>
            <a:avLst/>
            <a:gdLst>
              <a:gd name="T0" fmla="*/ 827 w 1145"/>
              <a:gd name="T1" fmla="*/ 816 h 820"/>
              <a:gd name="T2" fmla="*/ 789 w 1145"/>
              <a:gd name="T3" fmla="*/ 792 h 820"/>
              <a:gd name="T4" fmla="*/ 881 w 1145"/>
              <a:gd name="T5" fmla="*/ 506 h 820"/>
              <a:gd name="T6" fmla="*/ 857 w 1145"/>
              <a:gd name="T7" fmla="*/ 818 h 820"/>
              <a:gd name="T8" fmla="*/ 522 w 1145"/>
              <a:gd name="T9" fmla="*/ 14 h 820"/>
              <a:gd name="T10" fmla="*/ 627 w 1145"/>
              <a:gd name="T11" fmla="*/ 133 h 820"/>
              <a:gd name="T12" fmla="*/ 720 w 1145"/>
              <a:gd name="T13" fmla="*/ 194 h 820"/>
              <a:gd name="T14" fmla="*/ 819 w 1145"/>
              <a:gd name="T15" fmla="*/ 219 h 820"/>
              <a:gd name="T16" fmla="*/ 768 w 1145"/>
              <a:gd name="T17" fmla="*/ 475 h 820"/>
              <a:gd name="T18" fmla="*/ 678 w 1145"/>
              <a:gd name="T19" fmla="*/ 514 h 820"/>
              <a:gd name="T20" fmla="*/ 567 w 1145"/>
              <a:gd name="T21" fmla="*/ 609 h 820"/>
              <a:gd name="T22" fmla="*/ 464 w 1145"/>
              <a:gd name="T23" fmla="*/ 685 h 820"/>
              <a:gd name="T24" fmla="*/ 369 w 1145"/>
              <a:gd name="T25" fmla="*/ 398 h 820"/>
              <a:gd name="T26" fmla="*/ 362 w 1145"/>
              <a:gd name="T27" fmla="*/ 302 h 820"/>
              <a:gd name="T28" fmla="*/ 382 w 1145"/>
              <a:gd name="T29" fmla="*/ 274 h 820"/>
              <a:gd name="T30" fmla="*/ 464 w 1145"/>
              <a:gd name="T31" fmla="*/ 685 h 820"/>
              <a:gd name="T32" fmla="*/ 1083 w 1145"/>
              <a:gd name="T33" fmla="*/ 231 h 820"/>
              <a:gd name="T34" fmla="*/ 1112 w 1145"/>
              <a:gd name="T35" fmla="*/ 248 h 820"/>
              <a:gd name="T36" fmla="*/ 1138 w 1145"/>
              <a:gd name="T37" fmla="*/ 296 h 820"/>
              <a:gd name="T38" fmla="*/ 1144 w 1145"/>
              <a:gd name="T39" fmla="*/ 368 h 820"/>
              <a:gd name="T40" fmla="*/ 1122 w 1145"/>
              <a:gd name="T41" fmla="*/ 424 h 820"/>
              <a:gd name="T42" fmla="*/ 1093 w 1145"/>
              <a:gd name="T43" fmla="*/ 452 h 820"/>
              <a:gd name="T44" fmla="*/ 129 w 1145"/>
              <a:gd name="T45" fmla="*/ 635 h 820"/>
              <a:gd name="T46" fmla="*/ 94 w 1145"/>
              <a:gd name="T47" fmla="*/ 600 h 820"/>
              <a:gd name="T48" fmla="*/ 22 w 1145"/>
              <a:gd name="T49" fmla="*/ 474 h 820"/>
              <a:gd name="T50" fmla="*/ 0 w 1145"/>
              <a:gd name="T51" fmla="*/ 333 h 820"/>
              <a:gd name="T52" fmla="*/ 35 w 1145"/>
              <a:gd name="T53" fmla="*/ 177 h 820"/>
              <a:gd name="T54" fmla="*/ 127 w 1145"/>
              <a:gd name="T55" fmla="*/ 48 h 820"/>
              <a:gd name="T56" fmla="*/ 155 w 1145"/>
              <a:gd name="T57" fmla="*/ 52 h 820"/>
              <a:gd name="T58" fmla="*/ 159 w 1145"/>
              <a:gd name="T59" fmla="*/ 73 h 820"/>
              <a:gd name="T60" fmla="*/ 72 w 1145"/>
              <a:gd name="T61" fmla="*/ 192 h 820"/>
              <a:gd name="T62" fmla="*/ 40 w 1145"/>
              <a:gd name="T63" fmla="*/ 334 h 820"/>
              <a:gd name="T64" fmla="*/ 60 w 1145"/>
              <a:gd name="T65" fmla="*/ 463 h 820"/>
              <a:gd name="T66" fmla="*/ 126 w 1145"/>
              <a:gd name="T67" fmla="*/ 576 h 820"/>
              <a:gd name="T68" fmla="*/ 159 w 1145"/>
              <a:gd name="T69" fmla="*/ 617 h 820"/>
              <a:gd name="T70" fmla="*/ 146 w 1145"/>
              <a:gd name="T71" fmla="*/ 635 h 820"/>
              <a:gd name="T72" fmla="*/ 208 w 1145"/>
              <a:gd name="T73" fmla="*/ 542 h 820"/>
              <a:gd name="T74" fmla="*/ 162 w 1145"/>
              <a:gd name="T75" fmla="*/ 488 h 820"/>
              <a:gd name="T76" fmla="*/ 125 w 1145"/>
              <a:gd name="T77" fmla="*/ 399 h 820"/>
              <a:gd name="T78" fmla="*/ 122 w 1145"/>
              <a:gd name="T79" fmla="*/ 303 h 820"/>
              <a:gd name="T80" fmla="*/ 161 w 1145"/>
              <a:gd name="T81" fmla="*/ 196 h 820"/>
              <a:gd name="T82" fmla="*/ 221 w 1145"/>
              <a:gd name="T83" fmla="*/ 137 h 820"/>
              <a:gd name="T84" fmla="*/ 242 w 1145"/>
              <a:gd name="T85" fmla="*/ 147 h 820"/>
              <a:gd name="T86" fmla="*/ 229 w 1145"/>
              <a:gd name="T87" fmla="*/ 176 h 820"/>
              <a:gd name="T88" fmla="*/ 172 w 1145"/>
              <a:gd name="T89" fmla="*/ 262 h 820"/>
              <a:gd name="T90" fmla="*/ 159 w 1145"/>
              <a:gd name="T91" fmla="*/ 352 h 820"/>
              <a:gd name="T92" fmla="*/ 178 w 1145"/>
              <a:gd name="T93" fmla="*/ 434 h 820"/>
              <a:gd name="T94" fmla="*/ 226 w 1145"/>
              <a:gd name="T95" fmla="*/ 505 h 820"/>
              <a:gd name="T96" fmla="*/ 243 w 1145"/>
              <a:gd name="T97" fmla="*/ 529 h 820"/>
              <a:gd name="T98" fmla="*/ 230 w 1145"/>
              <a:gd name="T99" fmla="*/ 543 h 820"/>
              <a:gd name="T100" fmla="*/ 294 w 1145"/>
              <a:gd name="T101" fmla="*/ 451 h 820"/>
              <a:gd name="T102" fmla="*/ 249 w 1145"/>
              <a:gd name="T103" fmla="*/ 397 h 820"/>
              <a:gd name="T104" fmla="*/ 239 w 1145"/>
              <a:gd name="T105" fmla="*/ 322 h 820"/>
              <a:gd name="T106" fmla="*/ 260 w 1145"/>
              <a:gd name="T107" fmla="*/ 266 h 820"/>
              <a:gd name="T108" fmla="*/ 300 w 1145"/>
              <a:gd name="T109" fmla="*/ 231 h 820"/>
              <a:gd name="T110" fmla="*/ 325 w 1145"/>
              <a:gd name="T111" fmla="*/ 239 h 820"/>
              <a:gd name="T112" fmla="*/ 307 w 1145"/>
              <a:gd name="T113" fmla="*/ 271 h 820"/>
              <a:gd name="T114" fmla="*/ 282 w 1145"/>
              <a:gd name="T115" fmla="*/ 312 h 820"/>
              <a:gd name="T116" fmla="*/ 290 w 1145"/>
              <a:gd name="T117" fmla="*/ 390 h 820"/>
              <a:gd name="T118" fmla="*/ 324 w 1145"/>
              <a:gd name="T119" fmla="*/ 433 h 820"/>
              <a:gd name="T120" fmla="*/ 311 w 1145"/>
              <a:gd name="T121" fmla="*/ 453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5" h="820">
                <a:moveTo>
                  <a:pt x="849" y="820"/>
                </a:moveTo>
                <a:lnTo>
                  <a:pt x="848" y="820"/>
                </a:lnTo>
                <a:lnTo>
                  <a:pt x="846" y="820"/>
                </a:lnTo>
                <a:lnTo>
                  <a:pt x="841" y="819"/>
                </a:lnTo>
                <a:lnTo>
                  <a:pt x="835" y="818"/>
                </a:lnTo>
                <a:lnTo>
                  <a:pt x="827" y="816"/>
                </a:lnTo>
                <a:lnTo>
                  <a:pt x="818" y="815"/>
                </a:lnTo>
                <a:lnTo>
                  <a:pt x="809" y="811"/>
                </a:lnTo>
                <a:lnTo>
                  <a:pt x="801" y="808"/>
                </a:lnTo>
                <a:lnTo>
                  <a:pt x="795" y="803"/>
                </a:lnTo>
                <a:lnTo>
                  <a:pt x="791" y="798"/>
                </a:lnTo>
                <a:lnTo>
                  <a:pt x="789" y="792"/>
                </a:lnTo>
                <a:lnTo>
                  <a:pt x="788" y="788"/>
                </a:lnTo>
                <a:lnTo>
                  <a:pt x="788" y="783"/>
                </a:lnTo>
                <a:lnTo>
                  <a:pt x="788" y="779"/>
                </a:lnTo>
                <a:lnTo>
                  <a:pt x="789" y="771"/>
                </a:lnTo>
                <a:lnTo>
                  <a:pt x="790" y="769"/>
                </a:lnTo>
                <a:lnTo>
                  <a:pt x="881" y="506"/>
                </a:lnTo>
                <a:lnTo>
                  <a:pt x="1028" y="506"/>
                </a:lnTo>
                <a:lnTo>
                  <a:pt x="867" y="808"/>
                </a:lnTo>
                <a:lnTo>
                  <a:pt x="866" y="810"/>
                </a:lnTo>
                <a:lnTo>
                  <a:pt x="862" y="815"/>
                </a:lnTo>
                <a:lnTo>
                  <a:pt x="860" y="817"/>
                </a:lnTo>
                <a:lnTo>
                  <a:pt x="857" y="818"/>
                </a:lnTo>
                <a:lnTo>
                  <a:pt x="853" y="820"/>
                </a:lnTo>
                <a:lnTo>
                  <a:pt x="849" y="820"/>
                </a:lnTo>
                <a:close/>
                <a:moveTo>
                  <a:pt x="511" y="685"/>
                </a:moveTo>
                <a:lnTo>
                  <a:pt x="511" y="0"/>
                </a:lnTo>
                <a:lnTo>
                  <a:pt x="513" y="0"/>
                </a:lnTo>
                <a:lnTo>
                  <a:pt x="522" y="14"/>
                </a:lnTo>
                <a:lnTo>
                  <a:pt x="540" y="40"/>
                </a:lnTo>
                <a:lnTo>
                  <a:pt x="553" y="57"/>
                </a:lnTo>
                <a:lnTo>
                  <a:pt x="567" y="75"/>
                </a:lnTo>
                <a:lnTo>
                  <a:pt x="585" y="94"/>
                </a:lnTo>
                <a:lnTo>
                  <a:pt x="605" y="114"/>
                </a:lnTo>
                <a:lnTo>
                  <a:pt x="627" y="133"/>
                </a:lnTo>
                <a:lnTo>
                  <a:pt x="651" y="153"/>
                </a:lnTo>
                <a:lnTo>
                  <a:pt x="664" y="162"/>
                </a:lnTo>
                <a:lnTo>
                  <a:pt x="678" y="171"/>
                </a:lnTo>
                <a:lnTo>
                  <a:pt x="691" y="179"/>
                </a:lnTo>
                <a:lnTo>
                  <a:pt x="705" y="186"/>
                </a:lnTo>
                <a:lnTo>
                  <a:pt x="720" y="194"/>
                </a:lnTo>
                <a:lnTo>
                  <a:pt x="736" y="200"/>
                </a:lnTo>
                <a:lnTo>
                  <a:pt x="752" y="205"/>
                </a:lnTo>
                <a:lnTo>
                  <a:pt x="768" y="210"/>
                </a:lnTo>
                <a:lnTo>
                  <a:pt x="785" y="214"/>
                </a:lnTo>
                <a:lnTo>
                  <a:pt x="801" y="217"/>
                </a:lnTo>
                <a:lnTo>
                  <a:pt x="819" y="219"/>
                </a:lnTo>
                <a:lnTo>
                  <a:pt x="837" y="220"/>
                </a:lnTo>
                <a:lnTo>
                  <a:pt x="837" y="465"/>
                </a:lnTo>
                <a:lnTo>
                  <a:pt x="819" y="465"/>
                </a:lnTo>
                <a:lnTo>
                  <a:pt x="801" y="467"/>
                </a:lnTo>
                <a:lnTo>
                  <a:pt x="785" y="470"/>
                </a:lnTo>
                <a:lnTo>
                  <a:pt x="768" y="475"/>
                </a:lnTo>
                <a:lnTo>
                  <a:pt x="752" y="479"/>
                </a:lnTo>
                <a:lnTo>
                  <a:pt x="736" y="485"/>
                </a:lnTo>
                <a:lnTo>
                  <a:pt x="720" y="492"/>
                </a:lnTo>
                <a:lnTo>
                  <a:pt x="705" y="498"/>
                </a:lnTo>
                <a:lnTo>
                  <a:pt x="691" y="506"/>
                </a:lnTo>
                <a:lnTo>
                  <a:pt x="678" y="514"/>
                </a:lnTo>
                <a:lnTo>
                  <a:pt x="664" y="522"/>
                </a:lnTo>
                <a:lnTo>
                  <a:pt x="651" y="532"/>
                </a:lnTo>
                <a:lnTo>
                  <a:pt x="627" y="551"/>
                </a:lnTo>
                <a:lnTo>
                  <a:pt x="605" y="570"/>
                </a:lnTo>
                <a:lnTo>
                  <a:pt x="585" y="590"/>
                </a:lnTo>
                <a:lnTo>
                  <a:pt x="567" y="609"/>
                </a:lnTo>
                <a:lnTo>
                  <a:pt x="553" y="628"/>
                </a:lnTo>
                <a:lnTo>
                  <a:pt x="540" y="645"/>
                </a:lnTo>
                <a:lnTo>
                  <a:pt x="522" y="672"/>
                </a:lnTo>
                <a:lnTo>
                  <a:pt x="513" y="685"/>
                </a:lnTo>
                <a:lnTo>
                  <a:pt x="511" y="685"/>
                </a:lnTo>
                <a:close/>
                <a:moveTo>
                  <a:pt x="464" y="685"/>
                </a:moveTo>
                <a:lnTo>
                  <a:pt x="464" y="437"/>
                </a:lnTo>
                <a:lnTo>
                  <a:pt x="386" y="412"/>
                </a:lnTo>
                <a:lnTo>
                  <a:pt x="382" y="410"/>
                </a:lnTo>
                <a:lnTo>
                  <a:pt x="377" y="407"/>
                </a:lnTo>
                <a:lnTo>
                  <a:pt x="373" y="404"/>
                </a:lnTo>
                <a:lnTo>
                  <a:pt x="369" y="398"/>
                </a:lnTo>
                <a:lnTo>
                  <a:pt x="366" y="394"/>
                </a:lnTo>
                <a:lnTo>
                  <a:pt x="363" y="389"/>
                </a:lnTo>
                <a:lnTo>
                  <a:pt x="362" y="383"/>
                </a:lnTo>
                <a:lnTo>
                  <a:pt x="362" y="378"/>
                </a:lnTo>
                <a:lnTo>
                  <a:pt x="362" y="307"/>
                </a:lnTo>
                <a:lnTo>
                  <a:pt x="362" y="302"/>
                </a:lnTo>
                <a:lnTo>
                  <a:pt x="363" y="297"/>
                </a:lnTo>
                <a:lnTo>
                  <a:pt x="366" y="291"/>
                </a:lnTo>
                <a:lnTo>
                  <a:pt x="369" y="286"/>
                </a:lnTo>
                <a:lnTo>
                  <a:pt x="373" y="282"/>
                </a:lnTo>
                <a:lnTo>
                  <a:pt x="377" y="278"/>
                </a:lnTo>
                <a:lnTo>
                  <a:pt x="382" y="274"/>
                </a:lnTo>
                <a:lnTo>
                  <a:pt x="386" y="272"/>
                </a:lnTo>
                <a:lnTo>
                  <a:pt x="464" y="248"/>
                </a:lnTo>
                <a:lnTo>
                  <a:pt x="464" y="0"/>
                </a:lnTo>
                <a:lnTo>
                  <a:pt x="485" y="0"/>
                </a:lnTo>
                <a:lnTo>
                  <a:pt x="485" y="685"/>
                </a:lnTo>
                <a:lnTo>
                  <a:pt x="464" y="685"/>
                </a:lnTo>
                <a:close/>
                <a:moveTo>
                  <a:pt x="867" y="477"/>
                </a:moveTo>
                <a:lnTo>
                  <a:pt x="867" y="209"/>
                </a:lnTo>
                <a:lnTo>
                  <a:pt x="1054" y="209"/>
                </a:lnTo>
                <a:lnTo>
                  <a:pt x="1054" y="477"/>
                </a:lnTo>
                <a:lnTo>
                  <a:pt x="867" y="477"/>
                </a:lnTo>
                <a:close/>
                <a:moveTo>
                  <a:pt x="1083" y="231"/>
                </a:moveTo>
                <a:lnTo>
                  <a:pt x="1087" y="231"/>
                </a:lnTo>
                <a:lnTo>
                  <a:pt x="1092" y="233"/>
                </a:lnTo>
                <a:lnTo>
                  <a:pt x="1096" y="235"/>
                </a:lnTo>
                <a:lnTo>
                  <a:pt x="1101" y="239"/>
                </a:lnTo>
                <a:lnTo>
                  <a:pt x="1106" y="244"/>
                </a:lnTo>
                <a:lnTo>
                  <a:pt x="1112" y="248"/>
                </a:lnTo>
                <a:lnTo>
                  <a:pt x="1116" y="254"/>
                </a:lnTo>
                <a:lnTo>
                  <a:pt x="1121" y="261"/>
                </a:lnTo>
                <a:lnTo>
                  <a:pt x="1127" y="268"/>
                </a:lnTo>
                <a:lnTo>
                  <a:pt x="1131" y="276"/>
                </a:lnTo>
                <a:lnTo>
                  <a:pt x="1135" y="286"/>
                </a:lnTo>
                <a:lnTo>
                  <a:pt x="1138" y="296"/>
                </a:lnTo>
                <a:lnTo>
                  <a:pt x="1141" y="306"/>
                </a:lnTo>
                <a:lnTo>
                  <a:pt x="1144" y="318"/>
                </a:lnTo>
                <a:lnTo>
                  <a:pt x="1145" y="329"/>
                </a:lnTo>
                <a:lnTo>
                  <a:pt x="1145" y="342"/>
                </a:lnTo>
                <a:lnTo>
                  <a:pt x="1145" y="355"/>
                </a:lnTo>
                <a:lnTo>
                  <a:pt x="1144" y="368"/>
                </a:lnTo>
                <a:lnTo>
                  <a:pt x="1141" y="379"/>
                </a:lnTo>
                <a:lnTo>
                  <a:pt x="1138" y="390"/>
                </a:lnTo>
                <a:lnTo>
                  <a:pt x="1135" y="399"/>
                </a:lnTo>
                <a:lnTo>
                  <a:pt x="1131" y="409"/>
                </a:lnTo>
                <a:lnTo>
                  <a:pt x="1127" y="416"/>
                </a:lnTo>
                <a:lnTo>
                  <a:pt x="1122" y="424"/>
                </a:lnTo>
                <a:lnTo>
                  <a:pt x="1118" y="431"/>
                </a:lnTo>
                <a:lnTo>
                  <a:pt x="1113" y="436"/>
                </a:lnTo>
                <a:lnTo>
                  <a:pt x="1108" y="442"/>
                </a:lnTo>
                <a:lnTo>
                  <a:pt x="1102" y="446"/>
                </a:lnTo>
                <a:lnTo>
                  <a:pt x="1097" y="449"/>
                </a:lnTo>
                <a:lnTo>
                  <a:pt x="1093" y="452"/>
                </a:lnTo>
                <a:lnTo>
                  <a:pt x="1087" y="453"/>
                </a:lnTo>
                <a:lnTo>
                  <a:pt x="1083" y="454"/>
                </a:lnTo>
                <a:lnTo>
                  <a:pt x="1083" y="231"/>
                </a:lnTo>
                <a:close/>
                <a:moveTo>
                  <a:pt x="136" y="636"/>
                </a:moveTo>
                <a:lnTo>
                  <a:pt x="132" y="636"/>
                </a:lnTo>
                <a:lnTo>
                  <a:pt x="129" y="635"/>
                </a:lnTo>
                <a:lnTo>
                  <a:pt x="125" y="632"/>
                </a:lnTo>
                <a:lnTo>
                  <a:pt x="122" y="630"/>
                </a:lnTo>
                <a:lnTo>
                  <a:pt x="122" y="630"/>
                </a:lnTo>
                <a:lnTo>
                  <a:pt x="118" y="627"/>
                </a:lnTo>
                <a:lnTo>
                  <a:pt x="110" y="618"/>
                </a:lnTo>
                <a:lnTo>
                  <a:pt x="94" y="600"/>
                </a:lnTo>
                <a:lnTo>
                  <a:pt x="78" y="581"/>
                </a:lnTo>
                <a:lnTo>
                  <a:pt x="64" y="560"/>
                </a:lnTo>
                <a:lnTo>
                  <a:pt x="53" y="539"/>
                </a:lnTo>
                <a:lnTo>
                  <a:pt x="41" y="518"/>
                </a:lnTo>
                <a:lnTo>
                  <a:pt x="31" y="497"/>
                </a:lnTo>
                <a:lnTo>
                  <a:pt x="22" y="474"/>
                </a:lnTo>
                <a:lnTo>
                  <a:pt x="16" y="451"/>
                </a:lnTo>
                <a:lnTo>
                  <a:pt x="9" y="428"/>
                </a:lnTo>
                <a:lnTo>
                  <a:pt x="5" y="405"/>
                </a:lnTo>
                <a:lnTo>
                  <a:pt x="2" y="380"/>
                </a:lnTo>
                <a:lnTo>
                  <a:pt x="0" y="356"/>
                </a:lnTo>
                <a:lnTo>
                  <a:pt x="0" y="333"/>
                </a:lnTo>
                <a:lnTo>
                  <a:pt x="1" y="308"/>
                </a:lnTo>
                <a:lnTo>
                  <a:pt x="4" y="284"/>
                </a:lnTo>
                <a:lnTo>
                  <a:pt x="8" y="260"/>
                </a:lnTo>
                <a:lnTo>
                  <a:pt x="16" y="231"/>
                </a:lnTo>
                <a:lnTo>
                  <a:pt x="24" y="203"/>
                </a:lnTo>
                <a:lnTo>
                  <a:pt x="35" y="177"/>
                </a:lnTo>
                <a:lnTo>
                  <a:pt x="47" y="151"/>
                </a:lnTo>
                <a:lnTo>
                  <a:pt x="62" y="126"/>
                </a:lnTo>
                <a:lnTo>
                  <a:pt x="79" y="103"/>
                </a:lnTo>
                <a:lnTo>
                  <a:pt x="97" y="79"/>
                </a:lnTo>
                <a:lnTo>
                  <a:pt x="116" y="58"/>
                </a:lnTo>
                <a:lnTo>
                  <a:pt x="127" y="48"/>
                </a:lnTo>
                <a:lnTo>
                  <a:pt x="132" y="46"/>
                </a:lnTo>
                <a:lnTo>
                  <a:pt x="137" y="46"/>
                </a:lnTo>
                <a:lnTo>
                  <a:pt x="143" y="46"/>
                </a:lnTo>
                <a:lnTo>
                  <a:pt x="147" y="47"/>
                </a:lnTo>
                <a:lnTo>
                  <a:pt x="151" y="49"/>
                </a:lnTo>
                <a:lnTo>
                  <a:pt x="155" y="52"/>
                </a:lnTo>
                <a:lnTo>
                  <a:pt x="159" y="55"/>
                </a:lnTo>
                <a:lnTo>
                  <a:pt x="161" y="59"/>
                </a:lnTo>
                <a:lnTo>
                  <a:pt x="162" y="62"/>
                </a:lnTo>
                <a:lnTo>
                  <a:pt x="162" y="67"/>
                </a:lnTo>
                <a:lnTo>
                  <a:pt x="161" y="70"/>
                </a:lnTo>
                <a:lnTo>
                  <a:pt x="159" y="73"/>
                </a:lnTo>
                <a:lnTo>
                  <a:pt x="149" y="83"/>
                </a:lnTo>
                <a:lnTo>
                  <a:pt x="130" y="102"/>
                </a:lnTo>
                <a:lnTo>
                  <a:pt x="113" y="123"/>
                </a:lnTo>
                <a:lnTo>
                  <a:pt x="98" y="145"/>
                </a:lnTo>
                <a:lnTo>
                  <a:pt x="85" y="167"/>
                </a:lnTo>
                <a:lnTo>
                  <a:pt x="72" y="192"/>
                </a:lnTo>
                <a:lnTo>
                  <a:pt x="62" y="216"/>
                </a:lnTo>
                <a:lnTo>
                  <a:pt x="54" y="241"/>
                </a:lnTo>
                <a:lnTo>
                  <a:pt x="47" y="268"/>
                </a:lnTo>
                <a:lnTo>
                  <a:pt x="43" y="289"/>
                </a:lnTo>
                <a:lnTo>
                  <a:pt x="41" y="311"/>
                </a:lnTo>
                <a:lnTo>
                  <a:pt x="40" y="334"/>
                </a:lnTo>
                <a:lnTo>
                  <a:pt x="40" y="356"/>
                </a:lnTo>
                <a:lnTo>
                  <a:pt x="41" y="377"/>
                </a:lnTo>
                <a:lnTo>
                  <a:pt x="44" y="399"/>
                </a:lnTo>
                <a:lnTo>
                  <a:pt x="49" y="421"/>
                </a:lnTo>
                <a:lnTo>
                  <a:pt x="54" y="442"/>
                </a:lnTo>
                <a:lnTo>
                  <a:pt x="60" y="463"/>
                </a:lnTo>
                <a:lnTo>
                  <a:pt x="69" y="483"/>
                </a:lnTo>
                <a:lnTo>
                  <a:pt x="77" y="503"/>
                </a:lnTo>
                <a:lnTo>
                  <a:pt x="88" y="522"/>
                </a:lnTo>
                <a:lnTo>
                  <a:pt x="99" y="540"/>
                </a:lnTo>
                <a:lnTo>
                  <a:pt x="112" y="559"/>
                </a:lnTo>
                <a:lnTo>
                  <a:pt x="126" y="576"/>
                </a:lnTo>
                <a:lnTo>
                  <a:pt x="141" y="593"/>
                </a:lnTo>
                <a:lnTo>
                  <a:pt x="152" y="605"/>
                </a:lnTo>
                <a:lnTo>
                  <a:pt x="154" y="607"/>
                </a:lnTo>
                <a:lnTo>
                  <a:pt x="157" y="610"/>
                </a:lnTo>
                <a:lnTo>
                  <a:pt x="159" y="613"/>
                </a:lnTo>
                <a:lnTo>
                  <a:pt x="159" y="617"/>
                </a:lnTo>
                <a:lnTo>
                  <a:pt x="159" y="620"/>
                </a:lnTo>
                <a:lnTo>
                  <a:pt x="158" y="624"/>
                </a:lnTo>
                <a:lnTo>
                  <a:pt x="155" y="626"/>
                </a:lnTo>
                <a:lnTo>
                  <a:pt x="153" y="629"/>
                </a:lnTo>
                <a:lnTo>
                  <a:pt x="149" y="632"/>
                </a:lnTo>
                <a:lnTo>
                  <a:pt x="146" y="635"/>
                </a:lnTo>
                <a:lnTo>
                  <a:pt x="142" y="636"/>
                </a:lnTo>
                <a:lnTo>
                  <a:pt x="136" y="636"/>
                </a:lnTo>
                <a:close/>
                <a:moveTo>
                  <a:pt x="220" y="546"/>
                </a:moveTo>
                <a:lnTo>
                  <a:pt x="216" y="544"/>
                </a:lnTo>
                <a:lnTo>
                  <a:pt x="212" y="543"/>
                </a:lnTo>
                <a:lnTo>
                  <a:pt x="208" y="542"/>
                </a:lnTo>
                <a:lnTo>
                  <a:pt x="204" y="540"/>
                </a:lnTo>
                <a:lnTo>
                  <a:pt x="201" y="537"/>
                </a:lnTo>
                <a:lnTo>
                  <a:pt x="193" y="528"/>
                </a:lnTo>
                <a:lnTo>
                  <a:pt x="182" y="515"/>
                </a:lnTo>
                <a:lnTo>
                  <a:pt x="171" y="502"/>
                </a:lnTo>
                <a:lnTo>
                  <a:pt x="162" y="488"/>
                </a:lnTo>
                <a:lnTo>
                  <a:pt x="153" y="475"/>
                </a:lnTo>
                <a:lnTo>
                  <a:pt x="146" y="460"/>
                </a:lnTo>
                <a:lnTo>
                  <a:pt x="140" y="445"/>
                </a:lnTo>
                <a:lnTo>
                  <a:pt x="134" y="430"/>
                </a:lnTo>
                <a:lnTo>
                  <a:pt x="129" y="415"/>
                </a:lnTo>
                <a:lnTo>
                  <a:pt x="125" y="399"/>
                </a:lnTo>
                <a:lnTo>
                  <a:pt x="123" y="383"/>
                </a:lnTo>
                <a:lnTo>
                  <a:pt x="121" y="368"/>
                </a:lnTo>
                <a:lnTo>
                  <a:pt x="119" y="352"/>
                </a:lnTo>
                <a:lnTo>
                  <a:pt x="119" y="335"/>
                </a:lnTo>
                <a:lnTo>
                  <a:pt x="119" y="319"/>
                </a:lnTo>
                <a:lnTo>
                  <a:pt x="122" y="303"/>
                </a:lnTo>
                <a:lnTo>
                  <a:pt x="125" y="286"/>
                </a:lnTo>
                <a:lnTo>
                  <a:pt x="129" y="267"/>
                </a:lnTo>
                <a:lnTo>
                  <a:pt x="135" y="249"/>
                </a:lnTo>
                <a:lnTo>
                  <a:pt x="143" y="231"/>
                </a:lnTo>
                <a:lnTo>
                  <a:pt x="151" y="213"/>
                </a:lnTo>
                <a:lnTo>
                  <a:pt x="161" y="196"/>
                </a:lnTo>
                <a:lnTo>
                  <a:pt x="172" y="180"/>
                </a:lnTo>
                <a:lnTo>
                  <a:pt x="184" y="165"/>
                </a:lnTo>
                <a:lnTo>
                  <a:pt x="198" y="150"/>
                </a:lnTo>
                <a:lnTo>
                  <a:pt x="208" y="140"/>
                </a:lnTo>
                <a:lnTo>
                  <a:pt x="214" y="138"/>
                </a:lnTo>
                <a:lnTo>
                  <a:pt x="221" y="137"/>
                </a:lnTo>
                <a:lnTo>
                  <a:pt x="225" y="137"/>
                </a:lnTo>
                <a:lnTo>
                  <a:pt x="231" y="139"/>
                </a:lnTo>
                <a:lnTo>
                  <a:pt x="235" y="141"/>
                </a:lnTo>
                <a:lnTo>
                  <a:pt x="238" y="143"/>
                </a:lnTo>
                <a:lnTo>
                  <a:pt x="239" y="145"/>
                </a:lnTo>
                <a:lnTo>
                  <a:pt x="242" y="147"/>
                </a:lnTo>
                <a:lnTo>
                  <a:pt x="243" y="150"/>
                </a:lnTo>
                <a:lnTo>
                  <a:pt x="244" y="154"/>
                </a:lnTo>
                <a:lnTo>
                  <a:pt x="246" y="157"/>
                </a:lnTo>
                <a:lnTo>
                  <a:pt x="243" y="161"/>
                </a:lnTo>
                <a:lnTo>
                  <a:pt x="240" y="164"/>
                </a:lnTo>
                <a:lnTo>
                  <a:pt x="229" y="176"/>
                </a:lnTo>
                <a:lnTo>
                  <a:pt x="217" y="189"/>
                </a:lnTo>
                <a:lnTo>
                  <a:pt x="205" y="201"/>
                </a:lnTo>
                <a:lnTo>
                  <a:pt x="196" y="216"/>
                </a:lnTo>
                <a:lnTo>
                  <a:pt x="187" y="230"/>
                </a:lnTo>
                <a:lnTo>
                  <a:pt x="180" y="246"/>
                </a:lnTo>
                <a:lnTo>
                  <a:pt x="172" y="262"/>
                </a:lnTo>
                <a:lnTo>
                  <a:pt x="167" y="278"/>
                </a:lnTo>
                <a:lnTo>
                  <a:pt x="163" y="294"/>
                </a:lnTo>
                <a:lnTo>
                  <a:pt x="161" y="308"/>
                </a:lnTo>
                <a:lnTo>
                  <a:pt x="159" y="323"/>
                </a:lnTo>
                <a:lnTo>
                  <a:pt x="159" y="338"/>
                </a:lnTo>
                <a:lnTo>
                  <a:pt x="159" y="352"/>
                </a:lnTo>
                <a:lnTo>
                  <a:pt x="160" y="367"/>
                </a:lnTo>
                <a:lnTo>
                  <a:pt x="162" y="380"/>
                </a:lnTo>
                <a:lnTo>
                  <a:pt x="164" y="394"/>
                </a:lnTo>
                <a:lnTo>
                  <a:pt x="168" y="408"/>
                </a:lnTo>
                <a:lnTo>
                  <a:pt x="172" y="422"/>
                </a:lnTo>
                <a:lnTo>
                  <a:pt x="178" y="434"/>
                </a:lnTo>
                <a:lnTo>
                  <a:pt x="184" y="447"/>
                </a:lnTo>
                <a:lnTo>
                  <a:pt x="190" y="460"/>
                </a:lnTo>
                <a:lnTo>
                  <a:pt x="199" y="472"/>
                </a:lnTo>
                <a:lnTo>
                  <a:pt x="207" y="484"/>
                </a:lnTo>
                <a:lnTo>
                  <a:pt x="217" y="495"/>
                </a:lnTo>
                <a:lnTo>
                  <a:pt x="226" y="505"/>
                </a:lnTo>
                <a:lnTo>
                  <a:pt x="237" y="516"/>
                </a:lnTo>
                <a:lnTo>
                  <a:pt x="240" y="519"/>
                </a:lnTo>
                <a:lnTo>
                  <a:pt x="241" y="521"/>
                </a:lnTo>
                <a:lnTo>
                  <a:pt x="243" y="523"/>
                </a:lnTo>
                <a:lnTo>
                  <a:pt x="243" y="525"/>
                </a:lnTo>
                <a:lnTo>
                  <a:pt x="243" y="529"/>
                </a:lnTo>
                <a:lnTo>
                  <a:pt x="242" y="532"/>
                </a:lnTo>
                <a:lnTo>
                  <a:pt x="240" y="535"/>
                </a:lnTo>
                <a:lnTo>
                  <a:pt x="238" y="538"/>
                </a:lnTo>
                <a:lnTo>
                  <a:pt x="237" y="539"/>
                </a:lnTo>
                <a:lnTo>
                  <a:pt x="234" y="541"/>
                </a:lnTo>
                <a:lnTo>
                  <a:pt x="230" y="543"/>
                </a:lnTo>
                <a:lnTo>
                  <a:pt x="224" y="544"/>
                </a:lnTo>
                <a:lnTo>
                  <a:pt x="220" y="546"/>
                </a:lnTo>
                <a:close/>
                <a:moveTo>
                  <a:pt x="307" y="454"/>
                </a:moveTo>
                <a:lnTo>
                  <a:pt x="303" y="453"/>
                </a:lnTo>
                <a:lnTo>
                  <a:pt x="298" y="452"/>
                </a:lnTo>
                <a:lnTo>
                  <a:pt x="294" y="451"/>
                </a:lnTo>
                <a:lnTo>
                  <a:pt x="290" y="449"/>
                </a:lnTo>
                <a:lnTo>
                  <a:pt x="283" y="444"/>
                </a:lnTo>
                <a:lnTo>
                  <a:pt x="277" y="440"/>
                </a:lnTo>
                <a:lnTo>
                  <a:pt x="267" y="427"/>
                </a:lnTo>
                <a:lnTo>
                  <a:pt x="257" y="412"/>
                </a:lnTo>
                <a:lnTo>
                  <a:pt x="249" y="397"/>
                </a:lnTo>
                <a:lnTo>
                  <a:pt x="243" y="381"/>
                </a:lnTo>
                <a:lnTo>
                  <a:pt x="239" y="364"/>
                </a:lnTo>
                <a:lnTo>
                  <a:pt x="238" y="347"/>
                </a:lnTo>
                <a:lnTo>
                  <a:pt x="238" y="339"/>
                </a:lnTo>
                <a:lnTo>
                  <a:pt x="238" y="330"/>
                </a:lnTo>
                <a:lnTo>
                  <a:pt x="239" y="322"/>
                </a:lnTo>
                <a:lnTo>
                  <a:pt x="241" y="314"/>
                </a:lnTo>
                <a:lnTo>
                  <a:pt x="243" y="303"/>
                </a:lnTo>
                <a:lnTo>
                  <a:pt x="247" y="293"/>
                </a:lnTo>
                <a:lnTo>
                  <a:pt x="251" y="284"/>
                </a:lnTo>
                <a:lnTo>
                  <a:pt x="255" y="274"/>
                </a:lnTo>
                <a:lnTo>
                  <a:pt x="260" y="266"/>
                </a:lnTo>
                <a:lnTo>
                  <a:pt x="266" y="257"/>
                </a:lnTo>
                <a:lnTo>
                  <a:pt x="272" y="250"/>
                </a:lnTo>
                <a:lnTo>
                  <a:pt x="279" y="243"/>
                </a:lnTo>
                <a:lnTo>
                  <a:pt x="285" y="238"/>
                </a:lnTo>
                <a:lnTo>
                  <a:pt x="292" y="234"/>
                </a:lnTo>
                <a:lnTo>
                  <a:pt x="300" y="231"/>
                </a:lnTo>
                <a:lnTo>
                  <a:pt x="308" y="230"/>
                </a:lnTo>
                <a:lnTo>
                  <a:pt x="312" y="230"/>
                </a:lnTo>
                <a:lnTo>
                  <a:pt x="316" y="231"/>
                </a:lnTo>
                <a:lnTo>
                  <a:pt x="320" y="233"/>
                </a:lnTo>
                <a:lnTo>
                  <a:pt x="323" y="236"/>
                </a:lnTo>
                <a:lnTo>
                  <a:pt x="325" y="239"/>
                </a:lnTo>
                <a:lnTo>
                  <a:pt x="326" y="244"/>
                </a:lnTo>
                <a:lnTo>
                  <a:pt x="324" y="249"/>
                </a:lnTo>
                <a:lnTo>
                  <a:pt x="321" y="255"/>
                </a:lnTo>
                <a:lnTo>
                  <a:pt x="318" y="261"/>
                </a:lnTo>
                <a:lnTo>
                  <a:pt x="313" y="265"/>
                </a:lnTo>
                <a:lnTo>
                  <a:pt x="307" y="271"/>
                </a:lnTo>
                <a:lnTo>
                  <a:pt x="302" y="276"/>
                </a:lnTo>
                <a:lnTo>
                  <a:pt x="296" y="283"/>
                </a:lnTo>
                <a:lnTo>
                  <a:pt x="291" y="290"/>
                </a:lnTo>
                <a:lnTo>
                  <a:pt x="288" y="298"/>
                </a:lnTo>
                <a:lnTo>
                  <a:pt x="285" y="305"/>
                </a:lnTo>
                <a:lnTo>
                  <a:pt x="282" y="312"/>
                </a:lnTo>
                <a:lnTo>
                  <a:pt x="279" y="321"/>
                </a:lnTo>
                <a:lnTo>
                  <a:pt x="277" y="336"/>
                </a:lnTo>
                <a:lnTo>
                  <a:pt x="277" y="350"/>
                </a:lnTo>
                <a:lnTo>
                  <a:pt x="279" y="363"/>
                </a:lnTo>
                <a:lnTo>
                  <a:pt x="284" y="377"/>
                </a:lnTo>
                <a:lnTo>
                  <a:pt x="290" y="390"/>
                </a:lnTo>
                <a:lnTo>
                  <a:pt x="297" y="401"/>
                </a:lnTo>
                <a:lnTo>
                  <a:pt x="307" y="413"/>
                </a:lnTo>
                <a:lnTo>
                  <a:pt x="318" y="423"/>
                </a:lnTo>
                <a:lnTo>
                  <a:pt x="320" y="425"/>
                </a:lnTo>
                <a:lnTo>
                  <a:pt x="322" y="428"/>
                </a:lnTo>
                <a:lnTo>
                  <a:pt x="324" y="433"/>
                </a:lnTo>
                <a:lnTo>
                  <a:pt x="324" y="439"/>
                </a:lnTo>
                <a:lnTo>
                  <a:pt x="324" y="444"/>
                </a:lnTo>
                <a:lnTo>
                  <a:pt x="323" y="447"/>
                </a:lnTo>
                <a:lnTo>
                  <a:pt x="319" y="450"/>
                </a:lnTo>
                <a:lnTo>
                  <a:pt x="315" y="452"/>
                </a:lnTo>
                <a:lnTo>
                  <a:pt x="311" y="453"/>
                </a:lnTo>
                <a:lnTo>
                  <a:pt x="307" y="454"/>
                </a:lnTo>
                <a:close/>
              </a:path>
            </a:pathLst>
          </a:custGeom>
          <a:noFill/>
          <a:ln>
            <a:solidFill>
              <a:schemeClr val="tx1"/>
            </a:solidFill>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grpSp>
        <p:nvGrpSpPr>
          <p:cNvPr id="91" name="Group 143">
            <a:extLst>
              <a:ext uri="{FF2B5EF4-FFF2-40B4-BE49-F238E27FC236}">
                <a16:creationId xmlns:a16="http://schemas.microsoft.com/office/drawing/2014/main" id="{FB3EF18A-FF75-FCC3-17E5-FCB2D8FC4FE4}"/>
              </a:ext>
            </a:extLst>
          </p:cNvPr>
          <p:cNvGrpSpPr/>
          <p:nvPr/>
        </p:nvGrpSpPr>
        <p:grpSpPr>
          <a:xfrm>
            <a:off x="5516639" y="2091075"/>
            <a:ext cx="327039" cy="272800"/>
            <a:chOff x="776399" y="3350418"/>
            <a:chExt cx="325438" cy="271463"/>
          </a:xfrm>
          <a:solidFill>
            <a:schemeClr val="tx1"/>
          </a:solidFill>
        </p:grpSpPr>
        <p:sp>
          <p:nvSpPr>
            <p:cNvPr id="92" name="Freeform 10135">
              <a:extLst>
                <a:ext uri="{FF2B5EF4-FFF2-40B4-BE49-F238E27FC236}">
                  <a16:creationId xmlns:a16="http://schemas.microsoft.com/office/drawing/2014/main" id="{36432BB5-8840-B2D2-5EE5-E4613FE362B4}"/>
                </a:ext>
              </a:extLst>
            </p:cNvPr>
            <p:cNvSpPr>
              <a:spLocks noEditPoints="1"/>
            </p:cNvSpPr>
            <p:nvPr/>
          </p:nvSpPr>
          <p:spPr bwMode="auto">
            <a:xfrm>
              <a:off x="877999" y="3434556"/>
              <a:ext cx="122238" cy="158750"/>
            </a:xfrm>
            <a:custGeom>
              <a:avLst/>
              <a:gdLst>
                <a:gd name="T0" fmla="*/ 128 w 306"/>
                <a:gd name="T1" fmla="*/ 364 h 398"/>
                <a:gd name="T2" fmla="*/ 99 w 306"/>
                <a:gd name="T3" fmla="*/ 350 h 398"/>
                <a:gd name="T4" fmla="*/ 74 w 306"/>
                <a:gd name="T5" fmla="*/ 331 h 398"/>
                <a:gd name="T6" fmla="*/ 56 w 306"/>
                <a:gd name="T7" fmla="*/ 310 h 398"/>
                <a:gd name="T8" fmla="*/ 42 w 306"/>
                <a:gd name="T9" fmla="*/ 285 h 398"/>
                <a:gd name="T10" fmla="*/ 32 w 306"/>
                <a:gd name="T11" fmla="*/ 258 h 398"/>
                <a:gd name="T12" fmla="*/ 26 w 306"/>
                <a:gd name="T13" fmla="*/ 204 h 398"/>
                <a:gd name="T14" fmla="*/ 41 w 306"/>
                <a:gd name="T15" fmla="*/ 83 h 398"/>
                <a:gd name="T16" fmla="*/ 81 w 306"/>
                <a:gd name="T17" fmla="*/ 72 h 398"/>
                <a:gd name="T18" fmla="*/ 126 w 306"/>
                <a:gd name="T19" fmla="*/ 55 h 398"/>
                <a:gd name="T20" fmla="*/ 154 w 306"/>
                <a:gd name="T21" fmla="*/ 38 h 398"/>
                <a:gd name="T22" fmla="*/ 180 w 306"/>
                <a:gd name="T23" fmla="*/ 55 h 398"/>
                <a:gd name="T24" fmla="*/ 225 w 306"/>
                <a:gd name="T25" fmla="*/ 72 h 398"/>
                <a:gd name="T26" fmla="*/ 265 w 306"/>
                <a:gd name="T27" fmla="*/ 83 h 398"/>
                <a:gd name="T28" fmla="*/ 281 w 306"/>
                <a:gd name="T29" fmla="*/ 204 h 398"/>
                <a:gd name="T30" fmla="*/ 275 w 306"/>
                <a:gd name="T31" fmla="*/ 258 h 398"/>
                <a:gd name="T32" fmla="*/ 265 w 306"/>
                <a:gd name="T33" fmla="*/ 285 h 398"/>
                <a:gd name="T34" fmla="*/ 250 w 306"/>
                <a:gd name="T35" fmla="*/ 310 h 398"/>
                <a:gd name="T36" fmla="*/ 232 w 306"/>
                <a:gd name="T37" fmla="*/ 331 h 398"/>
                <a:gd name="T38" fmla="*/ 207 w 306"/>
                <a:gd name="T39" fmla="*/ 350 h 398"/>
                <a:gd name="T40" fmla="*/ 178 w 306"/>
                <a:gd name="T41" fmla="*/ 364 h 398"/>
                <a:gd name="T42" fmla="*/ 155 w 306"/>
                <a:gd name="T43" fmla="*/ 0 h 398"/>
                <a:gd name="T44" fmla="*/ 145 w 306"/>
                <a:gd name="T45" fmla="*/ 10 h 398"/>
                <a:gd name="T46" fmla="*/ 127 w 306"/>
                <a:gd name="T47" fmla="*/ 25 h 398"/>
                <a:gd name="T48" fmla="*/ 92 w 306"/>
                <a:gd name="T49" fmla="*/ 41 h 398"/>
                <a:gd name="T50" fmla="*/ 41 w 306"/>
                <a:gd name="T51" fmla="*/ 55 h 398"/>
                <a:gd name="T52" fmla="*/ 6 w 306"/>
                <a:gd name="T53" fmla="*/ 69 h 398"/>
                <a:gd name="T54" fmla="*/ 1 w 306"/>
                <a:gd name="T55" fmla="*/ 77 h 398"/>
                <a:gd name="T56" fmla="*/ 1 w 306"/>
                <a:gd name="T57" fmla="*/ 220 h 398"/>
                <a:gd name="T58" fmla="*/ 7 w 306"/>
                <a:gd name="T59" fmla="*/ 262 h 398"/>
                <a:gd name="T60" fmla="*/ 19 w 306"/>
                <a:gd name="T61" fmla="*/ 297 h 398"/>
                <a:gd name="T62" fmla="*/ 35 w 306"/>
                <a:gd name="T63" fmla="*/ 326 h 398"/>
                <a:gd name="T64" fmla="*/ 62 w 306"/>
                <a:gd name="T65" fmla="*/ 354 h 398"/>
                <a:gd name="T66" fmla="*/ 104 w 306"/>
                <a:gd name="T67" fmla="*/ 382 h 398"/>
                <a:gd name="T68" fmla="*/ 146 w 306"/>
                <a:gd name="T69" fmla="*/ 397 h 398"/>
                <a:gd name="T70" fmla="*/ 154 w 306"/>
                <a:gd name="T71" fmla="*/ 398 h 398"/>
                <a:gd name="T72" fmla="*/ 160 w 306"/>
                <a:gd name="T73" fmla="*/ 397 h 398"/>
                <a:gd name="T74" fmla="*/ 203 w 306"/>
                <a:gd name="T75" fmla="*/ 382 h 398"/>
                <a:gd name="T76" fmla="*/ 244 w 306"/>
                <a:gd name="T77" fmla="*/ 354 h 398"/>
                <a:gd name="T78" fmla="*/ 271 w 306"/>
                <a:gd name="T79" fmla="*/ 326 h 398"/>
                <a:gd name="T80" fmla="*/ 288 w 306"/>
                <a:gd name="T81" fmla="*/ 297 h 398"/>
                <a:gd name="T82" fmla="*/ 299 w 306"/>
                <a:gd name="T83" fmla="*/ 262 h 398"/>
                <a:gd name="T84" fmla="*/ 305 w 306"/>
                <a:gd name="T85" fmla="*/ 220 h 398"/>
                <a:gd name="T86" fmla="*/ 305 w 306"/>
                <a:gd name="T87" fmla="*/ 77 h 398"/>
                <a:gd name="T88" fmla="*/ 300 w 306"/>
                <a:gd name="T89" fmla="*/ 69 h 398"/>
                <a:gd name="T90" fmla="*/ 265 w 306"/>
                <a:gd name="T91" fmla="*/ 55 h 398"/>
                <a:gd name="T92" fmla="*/ 215 w 306"/>
                <a:gd name="T93" fmla="*/ 41 h 398"/>
                <a:gd name="T94" fmla="*/ 179 w 306"/>
                <a:gd name="T95" fmla="*/ 25 h 398"/>
                <a:gd name="T96" fmla="*/ 161 w 306"/>
                <a:gd name="T97" fmla="*/ 1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6" h="398">
                  <a:moveTo>
                    <a:pt x="154" y="371"/>
                  </a:moveTo>
                  <a:lnTo>
                    <a:pt x="143" y="369"/>
                  </a:lnTo>
                  <a:lnTo>
                    <a:pt x="128" y="364"/>
                  </a:lnTo>
                  <a:lnTo>
                    <a:pt x="118" y="361"/>
                  </a:lnTo>
                  <a:lnTo>
                    <a:pt x="109" y="356"/>
                  </a:lnTo>
                  <a:lnTo>
                    <a:pt x="99" y="350"/>
                  </a:lnTo>
                  <a:lnTo>
                    <a:pt x="89" y="343"/>
                  </a:lnTo>
                  <a:lnTo>
                    <a:pt x="81" y="337"/>
                  </a:lnTo>
                  <a:lnTo>
                    <a:pt x="74" y="331"/>
                  </a:lnTo>
                  <a:lnTo>
                    <a:pt x="67" y="325"/>
                  </a:lnTo>
                  <a:lnTo>
                    <a:pt x="61" y="317"/>
                  </a:lnTo>
                  <a:lnTo>
                    <a:pt x="56" y="310"/>
                  </a:lnTo>
                  <a:lnTo>
                    <a:pt x="50" y="302"/>
                  </a:lnTo>
                  <a:lnTo>
                    <a:pt x="46" y="294"/>
                  </a:lnTo>
                  <a:lnTo>
                    <a:pt x="42" y="285"/>
                  </a:lnTo>
                  <a:lnTo>
                    <a:pt x="38" y="277"/>
                  </a:lnTo>
                  <a:lnTo>
                    <a:pt x="34" y="267"/>
                  </a:lnTo>
                  <a:lnTo>
                    <a:pt x="32" y="258"/>
                  </a:lnTo>
                  <a:lnTo>
                    <a:pt x="29" y="248"/>
                  </a:lnTo>
                  <a:lnTo>
                    <a:pt x="27" y="227"/>
                  </a:lnTo>
                  <a:lnTo>
                    <a:pt x="26" y="204"/>
                  </a:lnTo>
                  <a:lnTo>
                    <a:pt x="26" y="88"/>
                  </a:lnTo>
                  <a:lnTo>
                    <a:pt x="32" y="86"/>
                  </a:lnTo>
                  <a:lnTo>
                    <a:pt x="41" y="83"/>
                  </a:lnTo>
                  <a:lnTo>
                    <a:pt x="50" y="81"/>
                  </a:lnTo>
                  <a:lnTo>
                    <a:pt x="59" y="79"/>
                  </a:lnTo>
                  <a:lnTo>
                    <a:pt x="81" y="72"/>
                  </a:lnTo>
                  <a:lnTo>
                    <a:pt x="105" y="65"/>
                  </a:lnTo>
                  <a:lnTo>
                    <a:pt x="115" y="61"/>
                  </a:lnTo>
                  <a:lnTo>
                    <a:pt x="126" y="55"/>
                  </a:lnTo>
                  <a:lnTo>
                    <a:pt x="137" y="50"/>
                  </a:lnTo>
                  <a:lnTo>
                    <a:pt x="146" y="44"/>
                  </a:lnTo>
                  <a:lnTo>
                    <a:pt x="154" y="38"/>
                  </a:lnTo>
                  <a:lnTo>
                    <a:pt x="160" y="44"/>
                  </a:lnTo>
                  <a:lnTo>
                    <a:pt x="170" y="50"/>
                  </a:lnTo>
                  <a:lnTo>
                    <a:pt x="180" y="55"/>
                  </a:lnTo>
                  <a:lnTo>
                    <a:pt x="191" y="61"/>
                  </a:lnTo>
                  <a:lnTo>
                    <a:pt x="203" y="65"/>
                  </a:lnTo>
                  <a:lnTo>
                    <a:pt x="225" y="72"/>
                  </a:lnTo>
                  <a:lnTo>
                    <a:pt x="247" y="79"/>
                  </a:lnTo>
                  <a:lnTo>
                    <a:pt x="257" y="81"/>
                  </a:lnTo>
                  <a:lnTo>
                    <a:pt x="265" y="83"/>
                  </a:lnTo>
                  <a:lnTo>
                    <a:pt x="274" y="86"/>
                  </a:lnTo>
                  <a:lnTo>
                    <a:pt x="281" y="88"/>
                  </a:lnTo>
                  <a:lnTo>
                    <a:pt x="281" y="204"/>
                  </a:lnTo>
                  <a:lnTo>
                    <a:pt x="280" y="227"/>
                  </a:lnTo>
                  <a:lnTo>
                    <a:pt x="277" y="248"/>
                  </a:lnTo>
                  <a:lnTo>
                    <a:pt x="275" y="258"/>
                  </a:lnTo>
                  <a:lnTo>
                    <a:pt x="272" y="267"/>
                  </a:lnTo>
                  <a:lnTo>
                    <a:pt x="269" y="277"/>
                  </a:lnTo>
                  <a:lnTo>
                    <a:pt x="265" y="285"/>
                  </a:lnTo>
                  <a:lnTo>
                    <a:pt x="261" y="294"/>
                  </a:lnTo>
                  <a:lnTo>
                    <a:pt x="256" y="302"/>
                  </a:lnTo>
                  <a:lnTo>
                    <a:pt x="250" y="310"/>
                  </a:lnTo>
                  <a:lnTo>
                    <a:pt x="245" y="317"/>
                  </a:lnTo>
                  <a:lnTo>
                    <a:pt x="239" y="325"/>
                  </a:lnTo>
                  <a:lnTo>
                    <a:pt x="232" y="331"/>
                  </a:lnTo>
                  <a:lnTo>
                    <a:pt x="225" y="337"/>
                  </a:lnTo>
                  <a:lnTo>
                    <a:pt x="217" y="343"/>
                  </a:lnTo>
                  <a:lnTo>
                    <a:pt x="207" y="350"/>
                  </a:lnTo>
                  <a:lnTo>
                    <a:pt x="197" y="356"/>
                  </a:lnTo>
                  <a:lnTo>
                    <a:pt x="188" y="361"/>
                  </a:lnTo>
                  <a:lnTo>
                    <a:pt x="178" y="364"/>
                  </a:lnTo>
                  <a:lnTo>
                    <a:pt x="163" y="369"/>
                  </a:lnTo>
                  <a:lnTo>
                    <a:pt x="154" y="371"/>
                  </a:lnTo>
                  <a:close/>
                  <a:moveTo>
                    <a:pt x="155" y="0"/>
                  </a:moveTo>
                  <a:lnTo>
                    <a:pt x="151" y="0"/>
                  </a:lnTo>
                  <a:lnTo>
                    <a:pt x="148" y="5"/>
                  </a:lnTo>
                  <a:lnTo>
                    <a:pt x="145" y="10"/>
                  </a:lnTo>
                  <a:lnTo>
                    <a:pt x="141" y="14"/>
                  </a:lnTo>
                  <a:lnTo>
                    <a:pt x="137" y="18"/>
                  </a:lnTo>
                  <a:lnTo>
                    <a:pt x="127" y="25"/>
                  </a:lnTo>
                  <a:lnTo>
                    <a:pt x="116" y="32"/>
                  </a:lnTo>
                  <a:lnTo>
                    <a:pt x="104" y="37"/>
                  </a:lnTo>
                  <a:lnTo>
                    <a:pt x="92" y="41"/>
                  </a:lnTo>
                  <a:lnTo>
                    <a:pt x="79" y="46"/>
                  </a:lnTo>
                  <a:lnTo>
                    <a:pt x="65" y="49"/>
                  </a:lnTo>
                  <a:lnTo>
                    <a:pt x="41" y="55"/>
                  </a:lnTo>
                  <a:lnTo>
                    <a:pt x="21" y="62"/>
                  </a:lnTo>
                  <a:lnTo>
                    <a:pt x="12" y="66"/>
                  </a:lnTo>
                  <a:lnTo>
                    <a:pt x="6" y="69"/>
                  </a:lnTo>
                  <a:lnTo>
                    <a:pt x="3" y="71"/>
                  </a:lnTo>
                  <a:lnTo>
                    <a:pt x="2" y="73"/>
                  </a:lnTo>
                  <a:lnTo>
                    <a:pt x="1" y="77"/>
                  </a:lnTo>
                  <a:lnTo>
                    <a:pt x="0" y="79"/>
                  </a:lnTo>
                  <a:lnTo>
                    <a:pt x="0" y="204"/>
                  </a:lnTo>
                  <a:lnTo>
                    <a:pt x="1" y="220"/>
                  </a:lnTo>
                  <a:lnTo>
                    <a:pt x="2" y="235"/>
                  </a:lnTo>
                  <a:lnTo>
                    <a:pt x="5" y="249"/>
                  </a:lnTo>
                  <a:lnTo>
                    <a:pt x="7" y="262"/>
                  </a:lnTo>
                  <a:lnTo>
                    <a:pt x="11" y="275"/>
                  </a:lnTo>
                  <a:lnTo>
                    <a:pt x="14" y="286"/>
                  </a:lnTo>
                  <a:lnTo>
                    <a:pt x="19" y="297"/>
                  </a:lnTo>
                  <a:lnTo>
                    <a:pt x="24" y="308"/>
                  </a:lnTo>
                  <a:lnTo>
                    <a:pt x="30" y="317"/>
                  </a:lnTo>
                  <a:lnTo>
                    <a:pt x="35" y="326"/>
                  </a:lnTo>
                  <a:lnTo>
                    <a:pt x="42" y="334"/>
                  </a:lnTo>
                  <a:lnTo>
                    <a:pt x="48" y="342"/>
                  </a:lnTo>
                  <a:lnTo>
                    <a:pt x="62" y="354"/>
                  </a:lnTo>
                  <a:lnTo>
                    <a:pt x="76" y="366"/>
                  </a:lnTo>
                  <a:lnTo>
                    <a:pt x="90" y="375"/>
                  </a:lnTo>
                  <a:lnTo>
                    <a:pt x="104" y="382"/>
                  </a:lnTo>
                  <a:lnTo>
                    <a:pt x="116" y="387"/>
                  </a:lnTo>
                  <a:lnTo>
                    <a:pt x="128" y="392"/>
                  </a:lnTo>
                  <a:lnTo>
                    <a:pt x="146" y="397"/>
                  </a:lnTo>
                  <a:lnTo>
                    <a:pt x="154" y="398"/>
                  </a:lnTo>
                  <a:lnTo>
                    <a:pt x="154" y="398"/>
                  </a:lnTo>
                  <a:lnTo>
                    <a:pt x="154" y="398"/>
                  </a:lnTo>
                  <a:lnTo>
                    <a:pt x="154" y="398"/>
                  </a:lnTo>
                  <a:lnTo>
                    <a:pt x="154" y="398"/>
                  </a:lnTo>
                  <a:lnTo>
                    <a:pt x="160" y="397"/>
                  </a:lnTo>
                  <a:lnTo>
                    <a:pt x="178" y="392"/>
                  </a:lnTo>
                  <a:lnTo>
                    <a:pt x="190" y="387"/>
                  </a:lnTo>
                  <a:lnTo>
                    <a:pt x="203" y="382"/>
                  </a:lnTo>
                  <a:lnTo>
                    <a:pt x="216" y="375"/>
                  </a:lnTo>
                  <a:lnTo>
                    <a:pt x="230" y="366"/>
                  </a:lnTo>
                  <a:lnTo>
                    <a:pt x="244" y="354"/>
                  </a:lnTo>
                  <a:lnTo>
                    <a:pt x="258" y="342"/>
                  </a:lnTo>
                  <a:lnTo>
                    <a:pt x="264" y="334"/>
                  </a:lnTo>
                  <a:lnTo>
                    <a:pt x="271" y="326"/>
                  </a:lnTo>
                  <a:lnTo>
                    <a:pt x="277" y="317"/>
                  </a:lnTo>
                  <a:lnTo>
                    <a:pt x="282" y="308"/>
                  </a:lnTo>
                  <a:lnTo>
                    <a:pt x="288" y="297"/>
                  </a:lnTo>
                  <a:lnTo>
                    <a:pt x="292" y="286"/>
                  </a:lnTo>
                  <a:lnTo>
                    <a:pt x="296" y="275"/>
                  </a:lnTo>
                  <a:lnTo>
                    <a:pt x="299" y="262"/>
                  </a:lnTo>
                  <a:lnTo>
                    <a:pt x="302" y="249"/>
                  </a:lnTo>
                  <a:lnTo>
                    <a:pt x="304" y="235"/>
                  </a:lnTo>
                  <a:lnTo>
                    <a:pt x="305" y="220"/>
                  </a:lnTo>
                  <a:lnTo>
                    <a:pt x="306" y="204"/>
                  </a:lnTo>
                  <a:lnTo>
                    <a:pt x="306" y="79"/>
                  </a:lnTo>
                  <a:lnTo>
                    <a:pt x="305" y="77"/>
                  </a:lnTo>
                  <a:lnTo>
                    <a:pt x="305" y="73"/>
                  </a:lnTo>
                  <a:lnTo>
                    <a:pt x="303" y="71"/>
                  </a:lnTo>
                  <a:lnTo>
                    <a:pt x="300" y="69"/>
                  </a:lnTo>
                  <a:lnTo>
                    <a:pt x="294" y="66"/>
                  </a:lnTo>
                  <a:lnTo>
                    <a:pt x="286" y="62"/>
                  </a:lnTo>
                  <a:lnTo>
                    <a:pt x="265" y="55"/>
                  </a:lnTo>
                  <a:lnTo>
                    <a:pt x="241" y="49"/>
                  </a:lnTo>
                  <a:lnTo>
                    <a:pt x="228" y="46"/>
                  </a:lnTo>
                  <a:lnTo>
                    <a:pt x="215" y="41"/>
                  </a:lnTo>
                  <a:lnTo>
                    <a:pt x="203" y="37"/>
                  </a:lnTo>
                  <a:lnTo>
                    <a:pt x="190" y="32"/>
                  </a:lnTo>
                  <a:lnTo>
                    <a:pt x="179" y="25"/>
                  </a:lnTo>
                  <a:lnTo>
                    <a:pt x="170" y="18"/>
                  </a:lnTo>
                  <a:lnTo>
                    <a:pt x="165" y="14"/>
                  </a:lnTo>
                  <a:lnTo>
                    <a:pt x="161" y="10"/>
                  </a:lnTo>
                  <a:lnTo>
                    <a:pt x="158" y="5"/>
                  </a:lnTo>
                  <a:lnTo>
                    <a:pt x="155" y="0"/>
                  </a:lnTo>
                  <a:close/>
                </a:path>
              </a:pathLst>
            </a:custGeom>
            <a:grpFill/>
            <a:ln>
              <a:solidFill>
                <a:schemeClr val="tx1"/>
              </a:solidFill>
            </a:ln>
          </p:spPr>
          <p:txBody>
            <a:bodyPr vert="horz" wrap="square" lIns="102870" tIns="51435" rIns="102870" bIns="51435" numCol="1" anchor="t" anchorCtr="0" compatLnSpc="1">
              <a:prstTxWarp prst="textNoShape">
                <a:avLst/>
              </a:prstTxWarp>
            </a:bodyPr>
            <a:lstStyle/>
            <a:p>
              <a:pPr defTabSz="1028700"/>
              <a:endParaRPr lang="en-US" dirty="0">
                <a:solidFill>
                  <a:schemeClr val="bg1"/>
                </a:solidFill>
                <a:latin typeface="Calibri" panose="020F0502020204030204"/>
              </a:endParaRPr>
            </a:p>
          </p:txBody>
        </p:sp>
        <p:sp>
          <p:nvSpPr>
            <p:cNvPr id="93" name="Freeform 10136">
              <a:extLst>
                <a:ext uri="{FF2B5EF4-FFF2-40B4-BE49-F238E27FC236}">
                  <a16:creationId xmlns:a16="http://schemas.microsoft.com/office/drawing/2014/main" id="{EA8C6FED-60E1-EDDE-CF24-98FE869EDD08}"/>
                </a:ext>
              </a:extLst>
            </p:cNvPr>
            <p:cNvSpPr/>
            <p:nvPr/>
          </p:nvSpPr>
          <p:spPr bwMode="auto">
            <a:xfrm>
              <a:off x="939911" y="3458368"/>
              <a:ext cx="42863" cy="115888"/>
            </a:xfrm>
            <a:custGeom>
              <a:avLst/>
              <a:gdLst>
                <a:gd name="T0" fmla="*/ 0 w 109"/>
                <a:gd name="T1" fmla="*/ 0 h 291"/>
                <a:gd name="T2" fmla="*/ 0 w 109"/>
                <a:gd name="T3" fmla="*/ 291 h 291"/>
                <a:gd name="T4" fmla="*/ 9 w 109"/>
                <a:gd name="T5" fmla="*/ 289 h 291"/>
                <a:gd name="T6" fmla="*/ 22 w 109"/>
                <a:gd name="T7" fmla="*/ 285 h 291"/>
                <a:gd name="T8" fmla="*/ 29 w 109"/>
                <a:gd name="T9" fmla="*/ 281 h 291"/>
                <a:gd name="T10" fmla="*/ 38 w 109"/>
                <a:gd name="T11" fmla="*/ 277 h 291"/>
                <a:gd name="T12" fmla="*/ 45 w 109"/>
                <a:gd name="T13" fmla="*/ 272 h 291"/>
                <a:gd name="T14" fmla="*/ 54 w 109"/>
                <a:gd name="T15" fmla="*/ 267 h 291"/>
                <a:gd name="T16" fmla="*/ 60 w 109"/>
                <a:gd name="T17" fmla="*/ 261 h 291"/>
                <a:gd name="T18" fmla="*/ 67 w 109"/>
                <a:gd name="T19" fmla="*/ 256 h 291"/>
                <a:gd name="T20" fmla="*/ 73 w 109"/>
                <a:gd name="T21" fmla="*/ 250 h 291"/>
                <a:gd name="T22" fmla="*/ 78 w 109"/>
                <a:gd name="T23" fmla="*/ 244 h 291"/>
                <a:gd name="T24" fmla="*/ 84 w 109"/>
                <a:gd name="T25" fmla="*/ 237 h 291"/>
                <a:gd name="T26" fmla="*/ 88 w 109"/>
                <a:gd name="T27" fmla="*/ 231 h 291"/>
                <a:gd name="T28" fmla="*/ 92 w 109"/>
                <a:gd name="T29" fmla="*/ 223 h 291"/>
                <a:gd name="T30" fmla="*/ 95 w 109"/>
                <a:gd name="T31" fmla="*/ 216 h 291"/>
                <a:gd name="T32" fmla="*/ 102 w 109"/>
                <a:gd name="T33" fmla="*/ 200 h 291"/>
                <a:gd name="T34" fmla="*/ 106 w 109"/>
                <a:gd name="T35" fmla="*/ 182 h 291"/>
                <a:gd name="T36" fmla="*/ 109 w 109"/>
                <a:gd name="T37" fmla="*/ 164 h 291"/>
                <a:gd name="T38" fmla="*/ 109 w 109"/>
                <a:gd name="T39" fmla="*/ 143 h 291"/>
                <a:gd name="T40" fmla="*/ 109 w 109"/>
                <a:gd name="T41" fmla="*/ 41 h 291"/>
                <a:gd name="T42" fmla="*/ 100 w 109"/>
                <a:gd name="T43" fmla="*/ 38 h 291"/>
                <a:gd name="T44" fmla="*/ 89 w 109"/>
                <a:gd name="T45" fmla="*/ 35 h 291"/>
                <a:gd name="T46" fmla="*/ 67 w 109"/>
                <a:gd name="T47" fmla="*/ 29 h 291"/>
                <a:gd name="T48" fmla="*/ 43 w 109"/>
                <a:gd name="T49" fmla="*/ 22 h 291"/>
                <a:gd name="T50" fmla="*/ 32 w 109"/>
                <a:gd name="T51" fmla="*/ 17 h 291"/>
                <a:gd name="T52" fmla="*/ 21 w 109"/>
                <a:gd name="T53" fmla="*/ 12 h 291"/>
                <a:gd name="T54" fmla="*/ 9 w 109"/>
                <a:gd name="T55" fmla="*/ 6 h 291"/>
                <a:gd name="T56" fmla="*/ 0 w 109"/>
                <a:gd name="T57"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291">
                  <a:moveTo>
                    <a:pt x="0" y="0"/>
                  </a:moveTo>
                  <a:lnTo>
                    <a:pt x="0" y="291"/>
                  </a:lnTo>
                  <a:lnTo>
                    <a:pt x="9" y="289"/>
                  </a:lnTo>
                  <a:lnTo>
                    <a:pt x="22" y="285"/>
                  </a:lnTo>
                  <a:lnTo>
                    <a:pt x="29" y="281"/>
                  </a:lnTo>
                  <a:lnTo>
                    <a:pt x="38" y="277"/>
                  </a:lnTo>
                  <a:lnTo>
                    <a:pt x="45" y="272"/>
                  </a:lnTo>
                  <a:lnTo>
                    <a:pt x="54" y="267"/>
                  </a:lnTo>
                  <a:lnTo>
                    <a:pt x="60" y="261"/>
                  </a:lnTo>
                  <a:lnTo>
                    <a:pt x="67" y="256"/>
                  </a:lnTo>
                  <a:lnTo>
                    <a:pt x="73" y="250"/>
                  </a:lnTo>
                  <a:lnTo>
                    <a:pt x="78" y="244"/>
                  </a:lnTo>
                  <a:lnTo>
                    <a:pt x="84" y="237"/>
                  </a:lnTo>
                  <a:lnTo>
                    <a:pt x="88" y="231"/>
                  </a:lnTo>
                  <a:lnTo>
                    <a:pt x="92" y="223"/>
                  </a:lnTo>
                  <a:lnTo>
                    <a:pt x="95" y="216"/>
                  </a:lnTo>
                  <a:lnTo>
                    <a:pt x="102" y="200"/>
                  </a:lnTo>
                  <a:lnTo>
                    <a:pt x="106" y="182"/>
                  </a:lnTo>
                  <a:lnTo>
                    <a:pt x="109" y="164"/>
                  </a:lnTo>
                  <a:lnTo>
                    <a:pt x="109" y="143"/>
                  </a:lnTo>
                  <a:lnTo>
                    <a:pt x="109" y="41"/>
                  </a:lnTo>
                  <a:lnTo>
                    <a:pt x="100" y="38"/>
                  </a:lnTo>
                  <a:lnTo>
                    <a:pt x="89" y="35"/>
                  </a:lnTo>
                  <a:lnTo>
                    <a:pt x="67" y="29"/>
                  </a:lnTo>
                  <a:lnTo>
                    <a:pt x="43" y="22"/>
                  </a:lnTo>
                  <a:lnTo>
                    <a:pt x="32" y="17"/>
                  </a:lnTo>
                  <a:lnTo>
                    <a:pt x="21" y="12"/>
                  </a:lnTo>
                  <a:lnTo>
                    <a:pt x="9" y="6"/>
                  </a:lnTo>
                  <a:lnTo>
                    <a:pt x="0" y="0"/>
                  </a:lnTo>
                  <a:close/>
                </a:path>
              </a:pathLst>
            </a:custGeom>
            <a:grpFill/>
            <a:ln>
              <a:solidFill>
                <a:schemeClr val="tx1"/>
              </a:solidFill>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sp>
          <p:nvSpPr>
            <p:cNvPr id="94" name="Freeform 10137">
              <a:extLst>
                <a:ext uri="{FF2B5EF4-FFF2-40B4-BE49-F238E27FC236}">
                  <a16:creationId xmlns:a16="http://schemas.microsoft.com/office/drawing/2014/main" id="{355B97DE-8F3E-5A11-268B-65595699B8A2}"/>
                </a:ext>
              </a:extLst>
            </p:cNvPr>
            <p:cNvSpPr>
              <a:spLocks noEditPoints="1"/>
            </p:cNvSpPr>
            <p:nvPr/>
          </p:nvSpPr>
          <p:spPr bwMode="auto">
            <a:xfrm>
              <a:off x="776399" y="3350418"/>
              <a:ext cx="325438" cy="271463"/>
            </a:xfrm>
            <a:custGeom>
              <a:avLst/>
              <a:gdLst>
                <a:gd name="T0" fmla="*/ 66 w 820"/>
                <a:gd name="T1" fmla="*/ 637 h 684"/>
                <a:gd name="T2" fmla="*/ 60 w 820"/>
                <a:gd name="T3" fmla="*/ 635 h 684"/>
                <a:gd name="T4" fmla="*/ 56 w 820"/>
                <a:gd name="T5" fmla="*/ 630 h 684"/>
                <a:gd name="T6" fmla="*/ 54 w 820"/>
                <a:gd name="T7" fmla="*/ 625 h 684"/>
                <a:gd name="T8" fmla="*/ 54 w 820"/>
                <a:gd name="T9" fmla="*/ 202 h 684"/>
                <a:gd name="T10" fmla="*/ 766 w 820"/>
                <a:gd name="T11" fmla="*/ 622 h 684"/>
                <a:gd name="T12" fmla="*/ 765 w 820"/>
                <a:gd name="T13" fmla="*/ 627 h 684"/>
                <a:gd name="T14" fmla="*/ 762 w 820"/>
                <a:gd name="T15" fmla="*/ 632 h 684"/>
                <a:gd name="T16" fmla="*/ 758 w 820"/>
                <a:gd name="T17" fmla="*/ 636 h 684"/>
                <a:gd name="T18" fmla="*/ 752 w 820"/>
                <a:gd name="T19" fmla="*/ 637 h 684"/>
                <a:gd name="T20" fmla="*/ 530 w 820"/>
                <a:gd name="T21" fmla="*/ 165 h 684"/>
                <a:gd name="T22" fmla="*/ 573 w 820"/>
                <a:gd name="T23" fmla="*/ 119 h 684"/>
                <a:gd name="T24" fmla="*/ 530 w 820"/>
                <a:gd name="T25" fmla="*/ 165 h 684"/>
                <a:gd name="T26" fmla="*/ 628 w 820"/>
                <a:gd name="T27" fmla="*/ 119 h 684"/>
                <a:gd name="T28" fmla="*/ 670 w 820"/>
                <a:gd name="T29" fmla="*/ 165 h 684"/>
                <a:gd name="T30" fmla="*/ 722 w 820"/>
                <a:gd name="T31" fmla="*/ 165 h 684"/>
                <a:gd name="T32" fmla="*/ 766 w 820"/>
                <a:gd name="T33" fmla="*/ 119 h 684"/>
                <a:gd name="T34" fmla="*/ 722 w 820"/>
                <a:gd name="T35" fmla="*/ 165 h 684"/>
                <a:gd name="T36" fmla="*/ 22 w 820"/>
                <a:gd name="T37" fmla="*/ 50 h 684"/>
                <a:gd name="T38" fmla="*/ 24 w 820"/>
                <a:gd name="T39" fmla="*/ 39 h 684"/>
                <a:gd name="T40" fmla="*/ 29 w 820"/>
                <a:gd name="T41" fmla="*/ 31 h 684"/>
                <a:gd name="T42" fmla="*/ 37 w 820"/>
                <a:gd name="T43" fmla="*/ 26 h 684"/>
                <a:gd name="T44" fmla="*/ 47 w 820"/>
                <a:gd name="T45" fmla="*/ 23 h 684"/>
                <a:gd name="T46" fmla="*/ 779 w 820"/>
                <a:gd name="T47" fmla="*/ 23 h 684"/>
                <a:gd name="T48" fmla="*/ 787 w 820"/>
                <a:gd name="T49" fmla="*/ 28 h 684"/>
                <a:gd name="T50" fmla="*/ 795 w 820"/>
                <a:gd name="T51" fmla="*/ 35 h 684"/>
                <a:gd name="T52" fmla="*/ 798 w 820"/>
                <a:gd name="T53" fmla="*/ 45 h 684"/>
                <a:gd name="T54" fmla="*/ 799 w 820"/>
                <a:gd name="T55" fmla="*/ 81 h 684"/>
                <a:gd name="T56" fmla="*/ 774 w 820"/>
                <a:gd name="T57" fmla="*/ 0 h 684"/>
                <a:gd name="T58" fmla="*/ 37 w 820"/>
                <a:gd name="T59" fmla="*/ 1 h 684"/>
                <a:gd name="T60" fmla="*/ 21 w 820"/>
                <a:gd name="T61" fmla="*/ 9 h 684"/>
                <a:gd name="T62" fmla="*/ 8 w 820"/>
                <a:gd name="T63" fmla="*/ 22 h 684"/>
                <a:gd name="T64" fmla="*/ 1 w 820"/>
                <a:gd name="T65" fmla="*/ 41 h 684"/>
                <a:gd name="T66" fmla="*/ 0 w 820"/>
                <a:gd name="T67" fmla="*/ 634 h 684"/>
                <a:gd name="T68" fmla="*/ 4 w 820"/>
                <a:gd name="T69" fmla="*/ 654 h 684"/>
                <a:gd name="T70" fmla="*/ 14 w 820"/>
                <a:gd name="T71" fmla="*/ 670 h 684"/>
                <a:gd name="T72" fmla="*/ 28 w 820"/>
                <a:gd name="T73" fmla="*/ 680 h 684"/>
                <a:gd name="T74" fmla="*/ 47 w 820"/>
                <a:gd name="T75" fmla="*/ 684 h 684"/>
                <a:gd name="T76" fmla="*/ 783 w 820"/>
                <a:gd name="T77" fmla="*/ 684 h 684"/>
                <a:gd name="T78" fmla="*/ 799 w 820"/>
                <a:gd name="T79" fmla="*/ 675 h 684"/>
                <a:gd name="T80" fmla="*/ 812 w 820"/>
                <a:gd name="T81" fmla="*/ 662 h 684"/>
                <a:gd name="T82" fmla="*/ 819 w 820"/>
                <a:gd name="T83" fmla="*/ 644 h 684"/>
                <a:gd name="T84" fmla="*/ 820 w 820"/>
                <a:gd name="T85" fmla="*/ 50 h 684"/>
                <a:gd name="T86" fmla="*/ 816 w 820"/>
                <a:gd name="T87" fmla="*/ 31 h 684"/>
                <a:gd name="T88" fmla="*/ 807 w 820"/>
                <a:gd name="T89" fmla="*/ 15 h 684"/>
                <a:gd name="T90" fmla="*/ 792 w 820"/>
                <a:gd name="T91" fmla="*/ 4 h 684"/>
                <a:gd name="T92" fmla="*/ 774 w 820"/>
                <a:gd name="T93"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0" h="684">
                  <a:moveTo>
                    <a:pt x="69" y="637"/>
                  </a:moveTo>
                  <a:lnTo>
                    <a:pt x="66" y="637"/>
                  </a:lnTo>
                  <a:lnTo>
                    <a:pt x="62" y="636"/>
                  </a:lnTo>
                  <a:lnTo>
                    <a:pt x="60" y="635"/>
                  </a:lnTo>
                  <a:lnTo>
                    <a:pt x="58" y="632"/>
                  </a:lnTo>
                  <a:lnTo>
                    <a:pt x="56" y="630"/>
                  </a:lnTo>
                  <a:lnTo>
                    <a:pt x="55" y="627"/>
                  </a:lnTo>
                  <a:lnTo>
                    <a:pt x="54" y="625"/>
                  </a:lnTo>
                  <a:lnTo>
                    <a:pt x="54" y="622"/>
                  </a:lnTo>
                  <a:lnTo>
                    <a:pt x="54" y="202"/>
                  </a:lnTo>
                  <a:lnTo>
                    <a:pt x="766" y="202"/>
                  </a:lnTo>
                  <a:lnTo>
                    <a:pt x="766" y="622"/>
                  </a:lnTo>
                  <a:lnTo>
                    <a:pt x="766" y="625"/>
                  </a:lnTo>
                  <a:lnTo>
                    <a:pt x="765" y="627"/>
                  </a:lnTo>
                  <a:lnTo>
                    <a:pt x="764" y="630"/>
                  </a:lnTo>
                  <a:lnTo>
                    <a:pt x="762" y="632"/>
                  </a:lnTo>
                  <a:lnTo>
                    <a:pt x="760" y="635"/>
                  </a:lnTo>
                  <a:lnTo>
                    <a:pt x="758" y="636"/>
                  </a:lnTo>
                  <a:lnTo>
                    <a:pt x="754" y="637"/>
                  </a:lnTo>
                  <a:lnTo>
                    <a:pt x="752" y="637"/>
                  </a:lnTo>
                  <a:lnTo>
                    <a:pt x="69" y="637"/>
                  </a:lnTo>
                  <a:close/>
                  <a:moveTo>
                    <a:pt x="530" y="165"/>
                  </a:moveTo>
                  <a:lnTo>
                    <a:pt x="530" y="119"/>
                  </a:lnTo>
                  <a:lnTo>
                    <a:pt x="573" y="119"/>
                  </a:lnTo>
                  <a:lnTo>
                    <a:pt x="573" y="165"/>
                  </a:lnTo>
                  <a:lnTo>
                    <a:pt x="530" y="165"/>
                  </a:lnTo>
                  <a:close/>
                  <a:moveTo>
                    <a:pt x="628" y="165"/>
                  </a:moveTo>
                  <a:lnTo>
                    <a:pt x="628" y="119"/>
                  </a:lnTo>
                  <a:lnTo>
                    <a:pt x="670" y="119"/>
                  </a:lnTo>
                  <a:lnTo>
                    <a:pt x="670" y="165"/>
                  </a:lnTo>
                  <a:lnTo>
                    <a:pt x="628" y="165"/>
                  </a:lnTo>
                  <a:close/>
                  <a:moveTo>
                    <a:pt x="722" y="165"/>
                  </a:moveTo>
                  <a:lnTo>
                    <a:pt x="722" y="119"/>
                  </a:lnTo>
                  <a:lnTo>
                    <a:pt x="766" y="119"/>
                  </a:lnTo>
                  <a:lnTo>
                    <a:pt x="766" y="165"/>
                  </a:lnTo>
                  <a:lnTo>
                    <a:pt x="722" y="165"/>
                  </a:lnTo>
                  <a:close/>
                  <a:moveTo>
                    <a:pt x="22" y="81"/>
                  </a:moveTo>
                  <a:lnTo>
                    <a:pt x="22" y="50"/>
                  </a:lnTo>
                  <a:lnTo>
                    <a:pt x="22" y="45"/>
                  </a:lnTo>
                  <a:lnTo>
                    <a:pt x="24" y="39"/>
                  </a:lnTo>
                  <a:lnTo>
                    <a:pt x="26" y="35"/>
                  </a:lnTo>
                  <a:lnTo>
                    <a:pt x="29" y="31"/>
                  </a:lnTo>
                  <a:lnTo>
                    <a:pt x="33" y="28"/>
                  </a:lnTo>
                  <a:lnTo>
                    <a:pt x="37" y="26"/>
                  </a:lnTo>
                  <a:lnTo>
                    <a:pt x="42" y="23"/>
                  </a:lnTo>
                  <a:lnTo>
                    <a:pt x="47" y="23"/>
                  </a:lnTo>
                  <a:lnTo>
                    <a:pt x="774" y="23"/>
                  </a:lnTo>
                  <a:lnTo>
                    <a:pt x="779" y="23"/>
                  </a:lnTo>
                  <a:lnTo>
                    <a:pt x="783" y="26"/>
                  </a:lnTo>
                  <a:lnTo>
                    <a:pt x="787" y="28"/>
                  </a:lnTo>
                  <a:lnTo>
                    <a:pt x="792" y="31"/>
                  </a:lnTo>
                  <a:lnTo>
                    <a:pt x="795" y="35"/>
                  </a:lnTo>
                  <a:lnTo>
                    <a:pt x="797" y="39"/>
                  </a:lnTo>
                  <a:lnTo>
                    <a:pt x="798" y="45"/>
                  </a:lnTo>
                  <a:lnTo>
                    <a:pt x="799" y="50"/>
                  </a:lnTo>
                  <a:lnTo>
                    <a:pt x="799" y="81"/>
                  </a:lnTo>
                  <a:lnTo>
                    <a:pt x="22" y="81"/>
                  </a:lnTo>
                  <a:close/>
                  <a:moveTo>
                    <a:pt x="774" y="0"/>
                  </a:moveTo>
                  <a:lnTo>
                    <a:pt x="47" y="0"/>
                  </a:lnTo>
                  <a:lnTo>
                    <a:pt x="37" y="1"/>
                  </a:lnTo>
                  <a:lnTo>
                    <a:pt x="28" y="4"/>
                  </a:lnTo>
                  <a:lnTo>
                    <a:pt x="21" y="9"/>
                  </a:lnTo>
                  <a:lnTo>
                    <a:pt x="14" y="15"/>
                  </a:lnTo>
                  <a:lnTo>
                    <a:pt x="8" y="22"/>
                  </a:lnTo>
                  <a:lnTo>
                    <a:pt x="4" y="31"/>
                  </a:lnTo>
                  <a:lnTo>
                    <a:pt x="1" y="41"/>
                  </a:lnTo>
                  <a:lnTo>
                    <a:pt x="0" y="50"/>
                  </a:lnTo>
                  <a:lnTo>
                    <a:pt x="0" y="634"/>
                  </a:lnTo>
                  <a:lnTo>
                    <a:pt x="1" y="644"/>
                  </a:lnTo>
                  <a:lnTo>
                    <a:pt x="4" y="654"/>
                  </a:lnTo>
                  <a:lnTo>
                    <a:pt x="8" y="662"/>
                  </a:lnTo>
                  <a:lnTo>
                    <a:pt x="14" y="670"/>
                  </a:lnTo>
                  <a:lnTo>
                    <a:pt x="21" y="675"/>
                  </a:lnTo>
                  <a:lnTo>
                    <a:pt x="28" y="680"/>
                  </a:lnTo>
                  <a:lnTo>
                    <a:pt x="37" y="684"/>
                  </a:lnTo>
                  <a:lnTo>
                    <a:pt x="47" y="684"/>
                  </a:lnTo>
                  <a:lnTo>
                    <a:pt x="774" y="684"/>
                  </a:lnTo>
                  <a:lnTo>
                    <a:pt x="783" y="684"/>
                  </a:lnTo>
                  <a:lnTo>
                    <a:pt x="792" y="680"/>
                  </a:lnTo>
                  <a:lnTo>
                    <a:pt x="799" y="675"/>
                  </a:lnTo>
                  <a:lnTo>
                    <a:pt x="807" y="670"/>
                  </a:lnTo>
                  <a:lnTo>
                    <a:pt x="812" y="662"/>
                  </a:lnTo>
                  <a:lnTo>
                    <a:pt x="816" y="654"/>
                  </a:lnTo>
                  <a:lnTo>
                    <a:pt x="819" y="644"/>
                  </a:lnTo>
                  <a:lnTo>
                    <a:pt x="820" y="634"/>
                  </a:lnTo>
                  <a:lnTo>
                    <a:pt x="820" y="50"/>
                  </a:lnTo>
                  <a:lnTo>
                    <a:pt x="819" y="41"/>
                  </a:lnTo>
                  <a:lnTo>
                    <a:pt x="816" y="31"/>
                  </a:lnTo>
                  <a:lnTo>
                    <a:pt x="812" y="22"/>
                  </a:lnTo>
                  <a:lnTo>
                    <a:pt x="807" y="15"/>
                  </a:lnTo>
                  <a:lnTo>
                    <a:pt x="799" y="9"/>
                  </a:lnTo>
                  <a:lnTo>
                    <a:pt x="792" y="4"/>
                  </a:lnTo>
                  <a:lnTo>
                    <a:pt x="783" y="1"/>
                  </a:lnTo>
                  <a:lnTo>
                    <a:pt x="774" y="0"/>
                  </a:lnTo>
                  <a:close/>
                </a:path>
              </a:pathLst>
            </a:custGeom>
            <a:grpFill/>
            <a:ln>
              <a:solidFill>
                <a:schemeClr val="tx1"/>
              </a:solidFill>
            </a:ln>
          </p:spPr>
          <p:txBody>
            <a:bodyPr vert="horz" wrap="square" lIns="102870" tIns="51435" rIns="102870" bIns="51435" numCol="1" anchor="t" anchorCtr="0" compatLnSpc="1">
              <a:prstTxWarp prst="textNoShape">
                <a:avLst/>
              </a:prstTxWarp>
            </a:bodyPr>
            <a:lstStyle/>
            <a:p>
              <a:pPr defTabSz="1028700"/>
              <a:endParaRPr lang="en-US">
                <a:solidFill>
                  <a:schemeClr val="bg1"/>
                </a:solidFill>
                <a:latin typeface="Calibri" panose="020F0502020204030204"/>
              </a:endParaRPr>
            </a:p>
          </p:txBody>
        </p:sp>
      </p:grpSp>
      <p:sp>
        <p:nvSpPr>
          <p:cNvPr id="95" name="TextBox 147">
            <a:extLst>
              <a:ext uri="{FF2B5EF4-FFF2-40B4-BE49-F238E27FC236}">
                <a16:creationId xmlns:a16="http://schemas.microsoft.com/office/drawing/2014/main" id="{15D6BDCB-9A7D-A555-B852-53ECA55CE29B}"/>
              </a:ext>
            </a:extLst>
          </p:cNvPr>
          <p:cNvSpPr txBox="1"/>
          <p:nvPr/>
        </p:nvSpPr>
        <p:spPr>
          <a:xfrm>
            <a:off x="4405699" y="1288582"/>
            <a:ext cx="1420997" cy="461665"/>
          </a:xfrm>
          <a:prstGeom prst="rect">
            <a:avLst/>
          </a:prstGeom>
          <a:noFill/>
        </p:spPr>
        <p:txBody>
          <a:bodyPr wrap="square" rtlCol="0">
            <a:spAutoFit/>
          </a:bodyPr>
          <a:lstStyle/>
          <a:p>
            <a:pPr algn="ctr" defTabSz="1028700"/>
            <a:r>
              <a:rPr lang="hi-IN" sz="1200" b="1" kern="0" dirty="0">
                <a:latin typeface="Nirmala UI" panose="020B0502040204020203" pitchFamily="34" charset="0"/>
                <a:cs typeface="Nirmala UI" panose="020B0502040204020203" pitchFamily="34" charset="0"/>
              </a:rPr>
              <a:t>एलेक्ट्रोनिक क्लेम प्रोसेसिंग एवं पेमेंट</a:t>
            </a:r>
            <a:endParaRPr lang="en-US" sz="1200" b="1" dirty="0">
              <a:latin typeface="Nirmala UI" panose="020B0502040204020203" pitchFamily="34" charset="0"/>
              <a:cs typeface="Nirmala UI" panose="020B0502040204020203" pitchFamily="34" charset="0"/>
            </a:endParaRPr>
          </a:p>
        </p:txBody>
      </p:sp>
      <p:sp>
        <p:nvSpPr>
          <p:cNvPr id="96" name="TextBox 95">
            <a:extLst>
              <a:ext uri="{FF2B5EF4-FFF2-40B4-BE49-F238E27FC236}">
                <a16:creationId xmlns:a16="http://schemas.microsoft.com/office/drawing/2014/main" id="{64354A3F-10D2-0F17-57FA-E9C904BAB1D1}"/>
              </a:ext>
            </a:extLst>
          </p:cNvPr>
          <p:cNvSpPr txBox="1"/>
          <p:nvPr/>
        </p:nvSpPr>
        <p:spPr>
          <a:xfrm>
            <a:off x="3648201" y="1852052"/>
            <a:ext cx="1007333" cy="461665"/>
          </a:xfrm>
          <a:prstGeom prst="rect">
            <a:avLst/>
          </a:prstGeom>
          <a:noFill/>
        </p:spPr>
        <p:txBody>
          <a:bodyPr wrap="square">
            <a:spAutoFit/>
          </a:bodyPr>
          <a:lstStyle/>
          <a:p>
            <a:r>
              <a:rPr lang="en-IN" sz="1200" b="1" dirty="0" err="1">
                <a:solidFill>
                  <a:srgbClr val="086681"/>
                </a:solidFill>
                <a:latin typeface="Nirmala UI" panose="020B0502040204020203" pitchFamily="34" charset="0"/>
                <a:cs typeface="Nirmala UI" panose="020B0502040204020203" pitchFamily="34" charset="0"/>
              </a:rPr>
              <a:t>पोर्टेबिलिटी</a:t>
            </a:r>
            <a:r>
              <a:rPr lang="en-IN" sz="1200" b="1" dirty="0">
                <a:solidFill>
                  <a:srgbClr val="086681"/>
                </a:solidFill>
                <a:latin typeface="Nirmala UI" panose="020B0502040204020203" pitchFamily="34" charset="0"/>
                <a:cs typeface="Nirmala UI" panose="020B0502040204020203" pitchFamily="34" charset="0"/>
              </a:rPr>
              <a:t> </a:t>
            </a:r>
            <a:r>
              <a:rPr lang="en-IN" sz="1200" b="1" dirty="0" err="1">
                <a:solidFill>
                  <a:srgbClr val="086681"/>
                </a:solidFill>
                <a:latin typeface="Nirmala UI" panose="020B0502040204020203" pitchFamily="34" charset="0"/>
                <a:cs typeface="Nirmala UI" panose="020B0502040204020203" pitchFamily="34" charset="0"/>
              </a:rPr>
              <a:t>की</a:t>
            </a:r>
            <a:r>
              <a:rPr lang="en-IN" sz="1200" b="1" dirty="0">
                <a:solidFill>
                  <a:srgbClr val="086681"/>
                </a:solidFill>
                <a:latin typeface="Nirmala UI" panose="020B0502040204020203" pitchFamily="34" charset="0"/>
                <a:cs typeface="Nirmala UI" panose="020B0502040204020203" pitchFamily="34" charset="0"/>
              </a:rPr>
              <a:t> </a:t>
            </a:r>
            <a:r>
              <a:rPr lang="en-IN" sz="1200" b="1" dirty="0" err="1">
                <a:solidFill>
                  <a:srgbClr val="086681"/>
                </a:solidFill>
                <a:latin typeface="Nirmala UI" panose="020B0502040204020203" pitchFamily="34" charset="0"/>
                <a:cs typeface="Nirmala UI" panose="020B0502040204020203" pitchFamily="34" charset="0"/>
              </a:rPr>
              <a:t>सुविधा</a:t>
            </a:r>
            <a:endParaRPr lang="en-IN" sz="1200" b="1" dirty="0">
              <a:solidFill>
                <a:srgbClr val="086681"/>
              </a:solidFill>
              <a:latin typeface="Nirmala UI" panose="020B0502040204020203" pitchFamily="34" charset="0"/>
              <a:cs typeface="Nirmala UI" panose="020B0502040204020203" pitchFamily="34" charset="0"/>
            </a:endParaRPr>
          </a:p>
        </p:txBody>
      </p:sp>
      <p:pic>
        <p:nvPicPr>
          <p:cNvPr id="97" name="Picture 96">
            <a:extLst>
              <a:ext uri="{FF2B5EF4-FFF2-40B4-BE49-F238E27FC236}">
                <a16:creationId xmlns:a16="http://schemas.microsoft.com/office/drawing/2014/main" id="{AD8CB662-4FEC-BA5D-AFF2-C04EF34D43CA}"/>
              </a:ext>
            </a:extLst>
          </p:cNvPr>
          <p:cNvPicPr>
            <a:picLocks noChangeAspect="1"/>
          </p:cNvPicPr>
          <p:nvPr/>
        </p:nvPicPr>
        <p:blipFill>
          <a:blip r:embed="rId3"/>
          <a:stretch>
            <a:fillRect/>
          </a:stretch>
        </p:blipFill>
        <p:spPr>
          <a:xfrm>
            <a:off x="5320680" y="2937881"/>
            <a:ext cx="1408971" cy="1587845"/>
          </a:xfrm>
          <a:prstGeom prst="rect">
            <a:avLst/>
          </a:prstGeom>
        </p:spPr>
      </p:pic>
      <p:sp>
        <p:nvSpPr>
          <p:cNvPr id="2" name="Slide Number Placeholder 1"/>
          <p:cNvSpPr>
            <a:spLocks noGrp="1"/>
          </p:cNvSpPr>
          <p:nvPr>
            <p:ph type="sldNum" sz="quarter" idx="12"/>
          </p:nvPr>
        </p:nvSpPr>
        <p:spPr/>
        <p:txBody>
          <a:bodyPr/>
          <a:lstStyle/>
          <a:p>
            <a:fld id="{6BB3D1D1-4F62-4401-BEA1-D46FD3D9336F}" type="slidenum">
              <a:rPr lang="en-IN" smtClean="0"/>
              <a:t>6</a:t>
            </a:fld>
            <a:endParaRPr lang="en-IN"/>
          </a:p>
        </p:txBody>
      </p:sp>
    </p:spTree>
    <p:extLst>
      <p:ext uri="{BB962C8B-B14F-4D97-AF65-F5344CB8AC3E}">
        <p14:creationId xmlns:p14="http://schemas.microsoft.com/office/powerpoint/2010/main" val="502846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28799" y="5161935"/>
            <a:ext cx="9421063" cy="1356850"/>
          </a:xfrm>
          <a:prstGeom prst="roundRect">
            <a:avLst/>
          </a:prstGeom>
          <a:noFill/>
          <a:ln w="38100">
            <a:solidFill>
              <a:srgbClr val="B46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Freeform 9"/>
          <p:cNvSpPr/>
          <p:nvPr/>
        </p:nvSpPr>
        <p:spPr>
          <a:xfrm>
            <a:off x="3210649" y="0"/>
            <a:ext cx="5770702" cy="5093111"/>
          </a:xfrm>
          <a:custGeom>
            <a:avLst/>
            <a:gdLst/>
            <a:ahLst/>
            <a:cxnLst/>
            <a:rect l="l" t="t" r="r" b="b"/>
            <a:pathLst>
              <a:path w="9517164" h="8936110">
                <a:moveTo>
                  <a:pt x="0" y="0"/>
                </a:moveTo>
                <a:lnTo>
                  <a:pt x="9517164" y="0"/>
                </a:lnTo>
                <a:lnTo>
                  <a:pt x="9517164" y="8936110"/>
                </a:lnTo>
                <a:lnTo>
                  <a:pt x="0" y="8936110"/>
                </a:lnTo>
                <a:lnTo>
                  <a:pt x="0" y="0"/>
                </a:lnTo>
                <a:close/>
              </a:path>
            </a:pathLst>
          </a:custGeom>
          <a:blipFill>
            <a:blip r:embed="rId2"/>
            <a:stretch>
              <a:fillRect l="-17985" t="-21918" r="-12128" b="-16656"/>
            </a:stretch>
          </a:blipFill>
        </p:spPr>
        <p:txBody>
          <a:bodyPr/>
          <a:lstStyle/>
          <a:p>
            <a:endParaRPr lang="en-IN"/>
          </a:p>
        </p:txBody>
      </p:sp>
      <p:sp>
        <p:nvSpPr>
          <p:cNvPr id="99" name="TextBox 3"/>
          <p:cNvSpPr txBox="1"/>
          <p:nvPr/>
        </p:nvSpPr>
        <p:spPr>
          <a:xfrm>
            <a:off x="1690222" y="5199375"/>
            <a:ext cx="9559641" cy="1246495"/>
          </a:xfrm>
          <a:prstGeom prst="rect">
            <a:avLst/>
          </a:prstGeom>
        </p:spPr>
        <p:txBody>
          <a:bodyPr wrap="square" lIns="0" tIns="0" rIns="0" bIns="0" rtlCol="0" anchor="t">
            <a:spAutoFit/>
          </a:bodyPr>
          <a:lstStyle/>
          <a:p>
            <a:pPr algn="ctr">
              <a:lnSpc>
                <a:spcPct val="150000"/>
              </a:lnSpc>
              <a:spcBef>
                <a:spcPct val="0"/>
              </a:spcBef>
            </a:pPr>
            <a:r>
              <a:rPr lang="hi-IN" sz="2700" b="1" dirty="0" smtClean="0">
                <a:solidFill>
                  <a:srgbClr val="B46897"/>
                </a:solidFill>
                <a:latin typeface="Nirmala UI" panose="020B0502040204020203" pitchFamily="34" charset="0"/>
                <a:cs typeface="Nirmala UI" panose="020B0502040204020203" pitchFamily="34" charset="0"/>
              </a:rPr>
              <a:t>उत्तर प्रदेश </a:t>
            </a:r>
            <a:r>
              <a:rPr lang="hi-IN" sz="2700" b="1" dirty="0" smtClean="0">
                <a:latin typeface="Nirmala UI" panose="020B0502040204020203" pitchFamily="34" charset="0"/>
                <a:cs typeface="Nirmala UI" panose="020B0502040204020203" pitchFamily="34" charset="0"/>
              </a:rPr>
              <a:t>में योजनान्तर्गत अब तक </a:t>
            </a:r>
            <a:r>
              <a:rPr lang="hi-IN" sz="2700" b="1" dirty="0" smtClean="0">
                <a:solidFill>
                  <a:srgbClr val="B46897"/>
                </a:solidFill>
                <a:latin typeface="Nirmala UI" panose="020B0502040204020203" pitchFamily="34" charset="0"/>
                <a:cs typeface="Nirmala UI" panose="020B0502040204020203" pitchFamily="34" charset="0"/>
              </a:rPr>
              <a:t>5 करोड़ </a:t>
            </a:r>
            <a:r>
              <a:rPr lang="hi-IN" sz="2700" b="1" dirty="0" smtClean="0">
                <a:latin typeface="Nirmala UI" panose="020B0502040204020203" pitchFamily="34" charset="0"/>
                <a:cs typeface="Nirmala UI" panose="020B0502040204020203" pitchFamily="34" charset="0"/>
              </a:rPr>
              <a:t>से अधिक पात्र लाभार्थियों के कार्ड बनाये जा चुके हैं, जो </a:t>
            </a:r>
            <a:r>
              <a:rPr lang="hi-IN" sz="2700" b="1" dirty="0" smtClean="0">
                <a:latin typeface="Nirmala UI" panose="020B0502040204020203" pitchFamily="34" charset="0"/>
                <a:cs typeface="Nirmala UI" panose="020B0502040204020203" pitchFamily="34" charset="0"/>
              </a:rPr>
              <a:t>कि </a:t>
            </a:r>
            <a:r>
              <a:rPr lang="hi-IN" sz="2700" b="1" dirty="0" smtClean="0">
                <a:solidFill>
                  <a:srgbClr val="B46897"/>
                </a:solidFill>
                <a:latin typeface="Nirmala UI" panose="020B0502040204020203" pitchFamily="34" charset="0"/>
                <a:cs typeface="Nirmala UI" panose="020B0502040204020203" pitchFamily="34" charset="0"/>
              </a:rPr>
              <a:t>भारत में सर्वाधिक है। </a:t>
            </a:r>
            <a:endParaRPr lang="en-US" sz="2700" b="1" dirty="0">
              <a:solidFill>
                <a:srgbClr val="B46897"/>
              </a:solidFill>
              <a:latin typeface="Nirmala UI" panose="020B0502040204020203" pitchFamily="34" charset="0"/>
              <a:cs typeface="Nirmala UI" panose="020B0502040204020203" pitchFamily="34" charset="0"/>
            </a:endParaRPr>
          </a:p>
        </p:txBody>
      </p:sp>
      <p:sp>
        <p:nvSpPr>
          <p:cNvPr id="3" name="Slide Number Placeholder 2"/>
          <p:cNvSpPr>
            <a:spLocks noGrp="1"/>
          </p:cNvSpPr>
          <p:nvPr>
            <p:ph type="sldNum" sz="quarter" idx="12"/>
          </p:nvPr>
        </p:nvSpPr>
        <p:spPr/>
        <p:txBody>
          <a:bodyPr/>
          <a:lstStyle/>
          <a:p>
            <a:fld id="{6BB3D1D1-4F62-4401-BEA1-D46FD3D9336F}" type="slidenum">
              <a:rPr lang="en-IN" smtClean="0"/>
              <a:t>7</a:t>
            </a:fld>
            <a:endParaRPr lang="en-IN"/>
          </a:p>
        </p:txBody>
      </p:sp>
    </p:spTree>
    <p:extLst>
      <p:ext uri="{BB962C8B-B14F-4D97-AF65-F5344CB8AC3E}">
        <p14:creationId xmlns:p14="http://schemas.microsoft.com/office/powerpoint/2010/main" val="683173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91250" y="1851950"/>
            <a:ext cx="10521387" cy="4444678"/>
          </a:xfrm>
          <a:prstGeom prst="roundRect">
            <a:avLst>
              <a:gd name="adj" fmla="val 11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3"/>
          <p:cNvSpPr txBox="1"/>
          <p:nvPr/>
        </p:nvSpPr>
        <p:spPr>
          <a:xfrm>
            <a:off x="2585774" y="309436"/>
            <a:ext cx="7020452" cy="1127040"/>
          </a:xfrm>
          <a:prstGeom prst="rect">
            <a:avLst/>
          </a:prstGeom>
        </p:spPr>
        <p:txBody>
          <a:bodyPr wrap="square" lIns="0" tIns="0" rIns="0" bIns="0" rtlCol="0" anchor="ctr">
            <a:spAutoFit/>
          </a:bodyPr>
          <a:lstStyle/>
          <a:p>
            <a:pPr algn="ctr">
              <a:lnSpc>
                <a:spcPct val="120000"/>
              </a:lnSpc>
              <a:spcBef>
                <a:spcPct val="0"/>
              </a:spcBef>
            </a:pPr>
            <a:r>
              <a:rPr lang="hi-IN" sz="3200" b="1" dirty="0" smtClean="0">
                <a:solidFill>
                  <a:srgbClr val="086681"/>
                </a:solidFill>
                <a:latin typeface="Nirmala UI" panose="020B0502040204020203" pitchFamily="34" charset="0"/>
                <a:cs typeface="Nirmala UI" panose="020B0502040204020203" pitchFamily="34" charset="0"/>
              </a:rPr>
              <a:t>योजना के तहत शामिल किये गए परिवारों को विभिन्न श्रेणियाँ में बांटा गया है। </a:t>
            </a:r>
            <a:endParaRPr lang="en-US" sz="3200" b="1" dirty="0">
              <a:solidFill>
                <a:srgbClr val="086681"/>
              </a:solidFill>
              <a:latin typeface="Nirmala UI" panose="020B0502040204020203" pitchFamily="34" charset="0"/>
              <a:cs typeface="Nirmala UI" panose="020B0502040204020203" pitchFamily="34" charset="0"/>
            </a:endParaRPr>
          </a:p>
        </p:txBody>
      </p:sp>
      <p:sp>
        <p:nvSpPr>
          <p:cNvPr id="7" name="TextBox 3"/>
          <p:cNvSpPr txBox="1"/>
          <p:nvPr/>
        </p:nvSpPr>
        <p:spPr>
          <a:xfrm>
            <a:off x="1066799" y="1984822"/>
            <a:ext cx="10149069" cy="4062651"/>
          </a:xfrm>
          <a:prstGeom prst="rect">
            <a:avLst/>
          </a:prstGeom>
        </p:spPr>
        <p:txBody>
          <a:bodyPr wrap="square" lIns="0" tIns="0" rIns="0" bIns="0" rtlCol="0" anchor="t">
            <a:spAutoFit/>
          </a:bodyPr>
          <a:lstStyle/>
          <a:p>
            <a:pPr marL="571500" indent="-571500">
              <a:lnSpc>
                <a:spcPct val="150000"/>
              </a:lnSpc>
              <a:spcBef>
                <a:spcPct val="0"/>
              </a:spcBef>
              <a:buClr>
                <a:srgbClr val="086681"/>
              </a:buClr>
              <a:buFont typeface="Arial" panose="020B0604020202020204" pitchFamily="34" charset="0"/>
              <a:buChar char="•"/>
            </a:pPr>
            <a:r>
              <a:rPr lang="hi-IN" sz="2200" dirty="0" smtClean="0">
                <a:latin typeface="Nirmala UI" panose="020B0502040204020203" pitchFamily="34" charset="0"/>
                <a:cs typeface="Nirmala UI" panose="020B0502040204020203" pitchFamily="34" charset="0"/>
              </a:rPr>
              <a:t>सामाजिक, आर्थिक एवं जातिगत जनगणना (2011 </a:t>
            </a:r>
            <a:r>
              <a:rPr lang="en-US" sz="2200" dirty="0" smtClean="0">
                <a:latin typeface="Nirmala UI" panose="020B0502040204020203" pitchFamily="34" charset="0"/>
                <a:cs typeface="Nirmala UI" panose="020B0502040204020203" pitchFamily="34" charset="0"/>
              </a:rPr>
              <a:t>Socio Economic and Caste Census)</a:t>
            </a:r>
          </a:p>
          <a:p>
            <a:pPr marL="571500" indent="-571500">
              <a:lnSpc>
                <a:spcPct val="150000"/>
              </a:lnSpc>
              <a:spcBef>
                <a:spcPct val="0"/>
              </a:spcBef>
              <a:buClr>
                <a:srgbClr val="086681"/>
              </a:buClr>
              <a:buFont typeface="Arial" panose="020B0604020202020204" pitchFamily="34" charset="0"/>
              <a:buChar char="•"/>
            </a:pPr>
            <a:r>
              <a:rPr lang="hi-IN" sz="2200" dirty="0" smtClean="0">
                <a:latin typeface="Nirmala UI" panose="020B0502040204020203" pitchFamily="34" charset="0"/>
                <a:cs typeface="Nirmala UI" panose="020B0502040204020203" pitchFamily="34" charset="0"/>
              </a:rPr>
              <a:t>मुख्यमंत्री जन आरोग्य योजना </a:t>
            </a:r>
          </a:p>
          <a:p>
            <a:pPr marL="571500" indent="-571500">
              <a:lnSpc>
                <a:spcPct val="150000"/>
              </a:lnSpc>
              <a:spcBef>
                <a:spcPct val="0"/>
              </a:spcBef>
              <a:buClr>
                <a:srgbClr val="086681"/>
              </a:buClr>
              <a:buFont typeface="Arial" panose="020B0604020202020204" pitchFamily="34" charset="0"/>
              <a:buChar char="•"/>
            </a:pPr>
            <a:r>
              <a:rPr lang="hi-IN" sz="2200" dirty="0" smtClean="0">
                <a:latin typeface="Nirmala UI" panose="020B0502040204020203" pitchFamily="34" charset="0"/>
                <a:cs typeface="Nirmala UI" panose="020B0502040204020203" pitchFamily="34" charset="0"/>
              </a:rPr>
              <a:t>अंत्योदय अन्न योजना ( लाल राशन कार्ड )</a:t>
            </a:r>
          </a:p>
          <a:p>
            <a:pPr marL="571500" indent="-571500">
              <a:lnSpc>
                <a:spcPct val="150000"/>
              </a:lnSpc>
              <a:spcBef>
                <a:spcPct val="0"/>
              </a:spcBef>
              <a:buClr>
                <a:srgbClr val="086681"/>
              </a:buClr>
              <a:buFont typeface="Arial" panose="020B0604020202020204" pitchFamily="34" charset="0"/>
              <a:buChar char="•"/>
            </a:pPr>
            <a:r>
              <a:rPr lang="hi-IN" sz="2200" dirty="0" smtClean="0">
                <a:latin typeface="Nirmala UI" panose="020B0502040204020203" pitchFamily="34" charset="0"/>
                <a:cs typeface="Nirmala UI" panose="020B0502040204020203" pitchFamily="34" charset="0"/>
              </a:rPr>
              <a:t>भवन एवं अन्य सन्निर्माण कर्मकार कल्याण बोर्ड (</a:t>
            </a:r>
            <a:r>
              <a:rPr lang="en-US" sz="2200" dirty="0" err="1" smtClean="0">
                <a:latin typeface="Nirmala UI" panose="020B0502040204020203" pitchFamily="34" charset="0"/>
                <a:cs typeface="Nirmala UI" panose="020B0502040204020203" pitchFamily="34" charset="0"/>
              </a:rPr>
              <a:t>BOCW</a:t>
            </a:r>
            <a:r>
              <a:rPr lang="en-US" sz="2200" dirty="0" smtClean="0">
                <a:latin typeface="Nirmala UI" panose="020B0502040204020203" pitchFamily="34" charset="0"/>
                <a:cs typeface="Nirmala UI" panose="020B0502040204020203" pitchFamily="34" charset="0"/>
              </a:rPr>
              <a:t>)</a:t>
            </a:r>
          </a:p>
          <a:p>
            <a:pPr marL="571500" indent="-571500">
              <a:lnSpc>
                <a:spcPct val="150000"/>
              </a:lnSpc>
              <a:spcBef>
                <a:spcPct val="0"/>
              </a:spcBef>
              <a:buClr>
                <a:srgbClr val="086681"/>
              </a:buClr>
              <a:buFont typeface="Arial" panose="020B0604020202020204" pitchFamily="34" charset="0"/>
              <a:buChar char="•"/>
            </a:pPr>
            <a:r>
              <a:rPr lang="hi-IN" sz="2200" dirty="0" smtClean="0">
                <a:latin typeface="Nirmala UI" panose="020B0502040204020203" pitchFamily="34" charset="0"/>
                <a:cs typeface="Nirmala UI" panose="020B0502040204020203" pitchFamily="34" charset="0"/>
              </a:rPr>
              <a:t>मान्यता प्राप्त पत्रकार </a:t>
            </a:r>
          </a:p>
          <a:p>
            <a:pPr marL="571500" indent="-571500">
              <a:lnSpc>
                <a:spcPct val="150000"/>
              </a:lnSpc>
              <a:spcBef>
                <a:spcPct val="0"/>
              </a:spcBef>
              <a:buClr>
                <a:srgbClr val="086681"/>
              </a:buClr>
              <a:buFont typeface="Arial" panose="020B0604020202020204" pitchFamily="34" charset="0"/>
              <a:buChar char="•"/>
            </a:pPr>
            <a:r>
              <a:rPr lang="hi-IN" sz="2200" dirty="0" smtClean="0">
                <a:latin typeface="Nirmala UI" panose="020B0502040204020203" pitchFamily="34" charset="0"/>
                <a:cs typeface="Nirmala UI" panose="020B0502040204020203" pitchFamily="34" charset="0"/>
              </a:rPr>
              <a:t>पात्र गृहस्थी परिवार राशनकार्ड धारक परिवार में 6 या उससे अधिक सदस्य हों </a:t>
            </a:r>
          </a:p>
          <a:p>
            <a:pPr marL="571500" indent="-571500">
              <a:lnSpc>
                <a:spcPct val="150000"/>
              </a:lnSpc>
              <a:spcBef>
                <a:spcPct val="0"/>
              </a:spcBef>
              <a:buClr>
                <a:srgbClr val="086681"/>
              </a:buClr>
              <a:buFont typeface="Arial" panose="020B0604020202020204" pitchFamily="34" charset="0"/>
              <a:buChar char="•"/>
            </a:pPr>
            <a:r>
              <a:rPr lang="hi-IN" sz="2200" dirty="0" smtClean="0">
                <a:latin typeface="Nirmala UI" panose="020B0502040204020203" pitchFamily="34" charset="0"/>
                <a:cs typeface="Nirmala UI" panose="020B0502040204020203" pitchFamily="34" charset="0"/>
              </a:rPr>
              <a:t>पात्र गृहस्थी परिवार वाले राशन कार्ड के सभी सदस्य की उम्र 60 वर्ष से अधिक है तो वे </a:t>
            </a:r>
            <a:r>
              <a:rPr lang="en-US" sz="2200" dirty="0" err="1" smtClean="0">
                <a:latin typeface="Nirmala UI" panose="020B0502040204020203" pitchFamily="34" charset="0"/>
                <a:cs typeface="Nirmala UI" panose="020B0502040204020203" pitchFamily="34" charset="0"/>
              </a:rPr>
              <a:t>PMJAY</a:t>
            </a:r>
            <a:r>
              <a:rPr lang="en-US" sz="2200" dirty="0" smtClean="0">
                <a:latin typeface="Nirmala UI" panose="020B0502040204020203" pitchFamily="34" charset="0"/>
                <a:cs typeface="Nirmala UI" panose="020B0502040204020203" pitchFamily="34" charset="0"/>
              </a:rPr>
              <a:t> </a:t>
            </a:r>
            <a:r>
              <a:rPr lang="hi-IN" sz="2200" dirty="0" smtClean="0">
                <a:latin typeface="Nirmala UI" panose="020B0502040204020203" pitchFamily="34" charset="0"/>
                <a:cs typeface="Nirmala UI" panose="020B0502040204020203" pitchFamily="34" charset="0"/>
              </a:rPr>
              <a:t>का पात्र लाभार्थी बन सकता है </a:t>
            </a:r>
            <a:endParaRPr lang="en-US" sz="2200" b="1" dirty="0">
              <a:latin typeface="Nirmala UI" panose="020B0502040204020203" pitchFamily="34" charset="0"/>
              <a:cs typeface="Nirmala UI" panose="020B0502040204020203" pitchFamily="34" charset="0"/>
            </a:endParaRPr>
          </a:p>
        </p:txBody>
      </p:sp>
      <p:sp>
        <p:nvSpPr>
          <p:cNvPr id="2" name="Slide Number Placeholder 1"/>
          <p:cNvSpPr>
            <a:spLocks noGrp="1"/>
          </p:cNvSpPr>
          <p:nvPr>
            <p:ph type="sldNum" sz="quarter" idx="12"/>
          </p:nvPr>
        </p:nvSpPr>
        <p:spPr/>
        <p:txBody>
          <a:bodyPr/>
          <a:lstStyle/>
          <a:p>
            <a:fld id="{6BB3D1D1-4F62-4401-BEA1-D46FD3D9336F}" type="slidenum">
              <a:rPr lang="en-IN" smtClean="0"/>
              <a:t>8</a:t>
            </a:fld>
            <a:endParaRPr lang="en-IN"/>
          </a:p>
        </p:txBody>
      </p:sp>
    </p:spTree>
    <p:extLst>
      <p:ext uri="{BB962C8B-B14F-4D97-AF65-F5344CB8AC3E}">
        <p14:creationId xmlns:p14="http://schemas.microsoft.com/office/powerpoint/2010/main" val="1788596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1312558" y="5161935"/>
            <a:ext cx="10007481" cy="1356850"/>
          </a:xfrm>
          <a:prstGeom prst="roundRect">
            <a:avLst/>
          </a:prstGeom>
          <a:solidFill>
            <a:srgbClr val="08668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3"/>
          <p:cNvSpPr txBox="1"/>
          <p:nvPr/>
        </p:nvSpPr>
        <p:spPr>
          <a:xfrm>
            <a:off x="2126939" y="387404"/>
            <a:ext cx="7938122" cy="947952"/>
          </a:xfrm>
          <a:prstGeom prst="rect">
            <a:avLst/>
          </a:prstGeom>
        </p:spPr>
        <p:txBody>
          <a:bodyPr wrap="square" lIns="0" tIns="0" rIns="0" bIns="0" rtlCol="0" anchor="ctr">
            <a:spAutoFit/>
          </a:bodyPr>
          <a:lstStyle/>
          <a:p>
            <a:pPr algn="ctr">
              <a:lnSpc>
                <a:spcPct val="110000"/>
              </a:lnSpc>
              <a:spcBef>
                <a:spcPct val="0"/>
              </a:spcBef>
            </a:pPr>
            <a:r>
              <a:rPr lang="hi-IN" sz="2800" b="1" dirty="0" smtClean="0">
                <a:solidFill>
                  <a:srgbClr val="532A41"/>
                </a:solidFill>
                <a:latin typeface="Nirmala UI" panose="020B0502040204020203" pitchFamily="34" charset="0"/>
                <a:cs typeface="Nirmala UI" panose="020B0502040204020203" pitchFamily="34" charset="0"/>
              </a:rPr>
              <a:t>अगर कोई भी व्यक्ति या परिवार इन श्रेणियाँ में से किसी में भी आता है तो वह इस योजना का लाभ ले सकता है</a:t>
            </a:r>
            <a:endParaRPr lang="en-US" sz="2800" b="1" dirty="0">
              <a:solidFill>
                <a:srgbClr val="532A41"/>
              </a:solidFill>
              <a:latin typeface="Nirmala UI" panose="020B0502040204020203" pitchFamily="34" charset="0"/>
              <a:cs typeface="Nirmala UI" panose="020B0502040204020203" pitchFamily="34" charset="0"/>
            </a:endParaRPr>
          </a:p>
        </p:txBody>
      </p:sp>
      <p:sp>
        <p:nvSpPr>
          <p:cNvPr id="5" name="TextBox 3"/>
          <p:cNvSpPr txBox="1"/>
          <p:nvPr/>
        </p:nvSpPr>
        <p:spPr>
          <a:xfrm>
            <a:off x="1550691" y="5332528"/>
            <a:ext cx="9590805" cy="1015663"/>
          </a:xfrm>
          <a:prstGeom prst="rect">
            <a:avLst/>
          </a:prstGeom>
        </p:spPr>
        <p:txBody>
          <a:bodyPr wrap="square" lIns="0" tIns="0" rIns="0" bIns="0" rtlCol="0" anchor="t">
            <a:spAutoFit/>
          </a:bodyPr>
          <a:lstStyle/>
          <a:p>
            <a:pPr algn="ctr">
              <a:lnSpc>
                <a:spcPct val="150000"/>
              </a:lnSpc>
              <a:spcBef>
                <a:spcPct val="0"/>
              </a:spcBef>
            </a:pPr>
            <a:r>
              <a:rPr lang="hi-IN" sz="2200" b="1" dirty="0" smtClean="0">
                <a:solidFill>
                  <a:schemeClr val="bg1"/>
                </a:solidFill>
                <a:latin typeface="Nirmala UI" panose="020B0502040204020203" pitchFamily="34" charset="0"/>
                <a:cs typeface="Nirmala UI" panose="020B0502040204020203" pitchFamily="34" charset="0"/>
              </a:rPr>
              <a:t>कार्ड बनवाने के लिए आपके पास जरूरी दस्तावेज़ जैसे आधार कार्ड, अंत्योदय राशन कार्ड, फॅमिली आईडी या फिर प्रधानमंत्री जी / मुख्यमंत्री जी का पत्र होना चाहिए </a:t>
            </a:r>
            <a:endParaRPr lang="en-US" sz="2200" b="1" dirty="0">
              <a:solidFill>
                <a:schemeClr val="bg1"/>
              </a:solidFill>
              <a:latin typeface="Nirmala UI" panose="020B0502040204020203" pitchFamily="34" charset="0"/>
              <a:cs typeface="Nirmala UI" panose="020B0502040204020203" pitchFamily="34" charset="0"/>
            </a:endParaRPr>
          </a:p>
        </p:txBody>
      </p:sp>
      <p:sp>
        <p:nvSpPr>
          <p:cNvPr id="15" name="Oval 14"/>
          <p:cNvSpPr/>
          <p:nvPr/>
        </p:nvSpPr>
        <p:spPr>
          <a:xfrm>
            <a:off x="3527351" y="2056758"/>
            <a:ext cx="2409002" cy="24090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p:cNvSpPr/>
          <p:nvPr/>
        </p:nvSpPr>
        <p:spPr>
          <a:xfrm>
            <a:off x="6219194" y="2056758"/>
            <a:ext cx="2409002" cy="24090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p:cNvSpPr/>
          <p:nvPr/>
        </p:nvSpPr>
        <p:spPr>
          <a:xfrm>
            <a:off x="8911037" y="2056758"/>
            <a:ext cx="2409002" cy="24090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p:cNvSpPr/>
          <p:nvPr/>
        </p:nvSpPr>
        <p:spPr>
          <a:xfrm>
            <a:off x="835508" y="2056758"/>
            <a:ext cx="2409002" cy="24090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reeform 6"/>
          <p:cNvSpPr/>
          <p:nvPr/>
        </p:nvSpPr>
        <p:spPr>
          <a:xfrm>
            <a:off x="944729" y="2590256"/>
            <a:ext cx="2049608" cy="1427254"/>
          </a:xfrm>
          <a:custGeom>
            <a:avLst/>
            <a:gdLst/>
            <a:ahLst/>
            <a:cxnLst/>
            <a:rect l="l" t="t" r="r" b="b"/>
            <a:pathLst>
              <a:path w="2869457" h="1916516">
                <a:moveTo>
                  <a:pt x="0" y="0"/>
                </a:moveTo>
                <a:lnTo>
                  <a:pt x="2869458" y="0"/>
                </a:lnTo>
                <a:lnTo>
                  <a:pt x="2869458" y="1916516"/>
                </a:lnTo>
                <a:lnTo>
                  <a:pt x="0" y="1916516"/>
                </a:lnTo>
                <a:lnTo>
                  <a:pt x="0" y="0"/>
                </a:lnTo>
                <a:close/>
              </a:path>
            </a:pathLst>
          </a:custGeom>
          <a:blipFill>
            <a:blip r:embed="rId2"/>
            <a:stretch>
              <a:fillRect l="-24083" t="-24409" r="-24454" b="-23854"/>
            </a:stretch>
          </a:blipFill>
        </p:spPr>
        <p:txBody>
          <a:bodyPr/>
          <a:lstStyle/>
          <a:p>
            <a:endParaRPr lang="en-IN"/>
          </a:p>
        </p:txBody>
      </p:sp>
      <p:sp>
        <p:nvSpPr>
          <p:cNvPr id="9" name="Freeform 7"/>
          <p:cNvSpPr/>
          <p:nvPr/>
        </p:nvSpPr>
        <p:spPr>
          <a:xfrm>
            <a:off x="3680389" y="2370356"/>
            <a:ext cx="2102925" cy="1867053"/>
          </a:xfrm>
          <a:custGeom>
            <a:avLst/>
            <a:gdLst/>
            <a:ahLst/>
            <a:cxnLst/>
            <a:rect l="l" t="t" r="r" b="b"/>
            <a:pathLst>
              <a:path w="2944102" h="2507078">
                <a:moveTo>
                  <a:pt x="0" y="0"/>
                </a:moveTo>
                <a:lnTo>
                  <a:pt x="2944102" y="0"/>
                </a:lnTo>
                <a:lnTo>
                  <a:pt x="2944102" y="2507079"/>
                </a:lnTo>
                <a:lnTo>
                  <a:pt x="0" y="2507079"/>
                </a:lnTo>
                <a:lnTo>
                  <a:pt x="0" y="0"/>
                </a:lnTo>
                <a:close/>
              </a:path>
            </a:pathLst>
          </a:custGeom>
          <a:blipFill>
            <a:blip r:embed="rId3"/>
            <a:stretch>
              <a:fillRect l="-24747" t="-3507" r="-20377" b="-3006"/>
            </a:stretch>
          </a:blipFill>
        </p:spPr>
        <p:txBody>
          <a:bodyPr/>
          <a:lstStyle/>
          <a:p>
            <a:endParaRPr lang="en-IN"/>
          </a:p>
        </p:txBody>
      </p:sp>
      <p:sp>
        <p:nvSpPr>
          <p:cNvPr id="10" name="Freeform 8"/>
          <p:cNvSpPr/>
          <p:nvPr/>
        </p:nvSpPr>
        <p:spPr>
          <a:xfrm rot="881996">
            <a:off x="6491877" y="2487580"/>
            <a:ext cx="1863636" cy="1547356"/>
          </a:xfrm>
          <a:custGeom>
            <a:avLst/>
            <a:gdLst/>
            <a:ahLst/>
            <a:cxnLst/>
            <a:rect l="l" t="t" r="r" b="b"/>
            <a:pathLst>
              <a:path w="2609096" h="2077789">
                <a:moveTo>
                  <a:pt x="0" y="0"/>
                </a:moveTo>
                <a:lnTo>
                  <a:pt x="2609096" y="0"/>
                </a:lnTo>
                <a:lnTo>
                  <a:pt x="2609096" y="2077790"/>
                </a:lnTo>
                <a:lnTo>
                  <a:pt x="0" y="2077790"/>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txBody>
          <a:bodyPr/>
          <a:lstStyle/>
          <a:p>
            <a:endParaRPr lang="en-IN"/>
          </a:p>
        </p:txBody>
      </p:sp>
      <p:sp>
        <p:nvSpPr>
          <p:cNvPr id="11" name="Freeform 9"/>
          <p:cNvSpPr/>
          <p:nvPr/>
        </p:nvSpPr>
        <p:spPr>
          <a:xfrm rot="1215123">
            <a:off x="9201256" y="2501357"/>
            <a:ext cx="1902541" cy="1589195"/>
          </a:xfrm>
          <a:custGeom>
            <a:avLst/>
            <a:gdLst/>
            <a:ahLst/>
            <a:cxnLst/>
            <a:rect l="l" t="t" r="r" b="b"/>
            <a:pathLst>
              <a:path w="2814704" h="2164764">
                <a:moveTo>
                  <a:pt x="0" y="0"/>
                </a:moveTo>
                <a:lnTo>
                  <a:pt x="2814704" y="0"/>
                </a:lnTo>
                <a:lnTo>
                  <a:pt x="2814704" y="2164764"/>
                </a:lnTo>
                <a:lnTo>
                  <a:pt x="0" y="21647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IN"/>
          </a:p>
        </p:txBody>
      </p:sp>
      <p:sp>
        <p:nvSpPr>
          <p:cNvPr id="2" name="Slide Number Placeholder 1"/>
          <p:cNvSpPr>
            <a:spLocks noGrp="1"/>
          </p:cNvSpPr>
          <p:nvPr>
            <p:ph type="sldNum" sz="quarter" idx="12"/>
          </p:nvPr>
        </p:nvSpPr>
        <p:spPr/>
        <p:txBody>
          <a:bodyPr/>
          <a:lstStyle/>
          <a:p>
            <a:fld id="{6BB3D1D1-4F62-4401-BEA1-D46FD3D9336F}" type="slidenum">
              <a:rPr lang="en-IN" smtClean="0"/>
              <a:t>9</a:t>
            </a:fld>
            <a:endParaRPr lang="en-IN"/>
          </a:p>
        </p:txBody>
      </p:sp>
    </p:spTree>
    <p:extLst>
      <p:ext uri="{BB962C8B-B14F-4D97-AF65-F5344CB8AC3E}">
        <p14:creationId xmlns:p14="http://schemas.microsoft.com/office/powerpoint/2010/main" val="2145854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2264</Words>
  <Application>Microsoft Office PowerPoint</Application>
  <PresentationFormat>Widescreen</PresentationFormat>
  <Paragraphs>160</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Canva Sans Bold</vt:lpstr>
      <vt:lpstr>Khand</vt:lpstr>
      <vt:lpstr>Nirmala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abhishek sahu</dc:creator>
  <cp:lastModifiedBy>abhishek sahu</cp:lastModifiedBy>
  <cp:revision>37</cp:revision>
  <dcterms:created xsi:type="dcterms:W3CDTF">2024-07-04T05:13:40Z</dcterms:created>
  <dcterms:modified xsi:type="dcterms:W3CDTF">2024-07-04T10:57:43Z</dcterms:modified>
</cp:coreProperties>
</file>