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7"/>
  </p:notesMasterIdLst>
  <p:sldIdLst>
    <p:sldId id="447" r:id="rId2"/>
    <p:sldId id="2134805519" r:id="rId3"/>
    <p:sldId id="446" r:id="rId4"/>
    <p:sldId id="2134805522" r:id="rId5"/>
    <p:sldId id="639" r:id="rId6"/>
    <p:sldId id="2134805437" r:id="rId7"/>
    <p:sldId id="402" r:id="rId8"/>
    <p:sldId id="449" r:id="rId9"/>
    <p:sldId id="2134805569" r:id="rId10"/>
    <p:sldId id="641" r:id="rId11"/>
    <p:sldId id="257" r:id="rId12"/>
    <p:sldId id="2134805467" r:id="rId13"/>
    <p:sldId id="660" r:id="rId14"/>
    <p:sldId id="448" r:id="rId15"/>
    <p:sldId id="262" r:id="rId16"/>
    <p:sldId id="2134805446" r:id="rId17"/>
    <p:sldId id="2134805543" r:id="rId18"/>
    <p:sldId id="2134805450" r:id="rId19"/>
    <p:sldId id="2134805440" r:id="rId20"/>
    <p:sldId id="2134805429" r:id="rId21"/>
    <p:sldId id="260" r:id="rId22"/>
    <p:sldId id="2134805545" r:id="rId23"/>
    <p:sldId id="2134805546" r:id="rId24"/>
    <p:sldId id="316" r:id="rId25"/>
    <p:sldId id="2134805454" r:id="rId26"/>
    <p:sldId id="279" r:id="rId27"/>
    <p:sldId id="656" r:id="rId28"/>
    <p:sldId id="2134805547" r:id="rId29"/>
    <p:sldId id="2134805548" r:id="rId30"/>
    <p:sldId id="650" r:id="rId31"/>
    <p:sldId id="2134805549" r:id="rId32"/>
    <p:sldId id="2134805550" r:id="rId33"/>
    <p:sldId id="283" r:id="rId34"/>
    <p:sldId id="270" r:id="rId35"/>
    <p:sldId id="271" r:id="rId36"/>
    <p:sldId id="2134805462" r:id="rId37"/>
    <p:sldId id="2134805460" r:id="rId38"/>
    <p:sldId id="2134805463" r:id="rId39"/>
    <p:sldId id="290" r:id="rId40"/>
    <p:sldId id="2134805551" r:id="rId41"/>
    <p:sldId id="298" r:id="rId42"/>
    <p:sldId id="299" r:id="rId43"/>
    <p:sldId id="2134805451" r:id="rId44"/>
    <p:sldId id="392" r:id="rId45"/>
    <p:sldId id="412" r:id="rId46"/>
    <p:sldId id="419" r:id="rId47"/>
    <p:sldId id="417" r:id="rId48"/>
    <p:sldId id="418" r:id="rId49"/>
    <p:sldId id="661" r:id="rId50"/>
    <p:sldId id="2134805443" r:id="rId51"/>
    <p:sldId id="289" r:id="rId52"/>
    <p:sldId id="2134805436" r:id="rId53"/>
    <p:sldId id="361" r:id="rId54"/>
    <p:sldId id="363" r:id="rId55"/>
    <p:sldId id="367" r:id="rId56"/>
    <p:sldId id="362" r:id="rId57"/>
    <p:sldId id="330" r:id="rId58"/>
    <p:sldId id="2146847259" r:id="rId59"/>
    <p:sldId id="2146847260" r:id="rId60"/>
    <p:sldId id="394" r:id="rId61"/>
    <p:sldId id="2146847262" r:id="rId62"/>
    <p:sldId id="409" r:id="rId63"/>
    <p:sldId id="410" r:id="rId64"/>
    <p:sldId id="2146847263" r:id="rId65"/>
    <p:sldId id="2134805533" r:id="rId66"/>
    <p:sldId id="401" r:id="rId67"/>
    <p:sldId id="321" r:id="rId68"/>
    <p:sldId id="258" r:id="rId69"/>
    <p:sldId id="2146847269" r:id="rId70"/>
    <p:sldId id="2146847270" r:id="rId71"/>
    <p:sldId id="500" r:id="rId72"/>
    <p:sldId id="2146847240" r:id="rId73"/>
    <p:sldId id="2134805478" r:id="rId74"/>
    <p:sldId id="2134805479" r:id="rId75"/>
    <p:sldId id="352" r:id="rId76"/>
    <p:sldId id="437" r:id="rId77"/>
    <p:sldId id="440" r:id="rId78"/>
    <p:sldId id="265" r:id="rId79"/>
    <p:sldId id="264" r:id="rId80"/>
    <p:sldId id="474" r:id="rId81"/>
    <p:sldId id="476" r:id="rId82"/>
    <p:sldId id="477" r:id="rId83"/>
    <p:sldId id="481" r:id="rId84"/>
    <p:sldId id="482" r:id="rId85"/>
    <p:sldId id="2134805482" r:id="rId86"/>
    <p:sldId id="340" r:id="rId87"/>
    <p:sldId id="2146847241" r:id="rId88"/>
    <p:sldId id="256" r:id="rId89"/>
    <p:sldId id="338" r:id="rId90"/>
    <p:sldId id="2146847258" r:id="rId91"/>
    <p:sldId id="497" r:id="rId92"/>
    <p:sldId id="387" r:id="rId93"/>
    <p:sldId id="345" r:id="rId94"/>
    <p:sldId id="312" r:id="rId95"/>
    <p:sldId id="388" r:id="rId96"/>
    <p:sldId id="389" r:id="rId97"/>
    <p:sldId id="522" r:id="rId98"/>
    <p:sldId id="391" r:id="rId99"/>
    <p:sldId id="2134805576" r:id="rId100"/>
    <p:sldId id="382" r:id="rId101"/>
    <p:sldId id="287" r:id="rId102"/>
    <p:sldId id="2146847268" r:id="rId103"/>
    <p:sldId id="2134805540" r:id="rId104"/>
    <p:sldId id="2146847203" r:id="rId105"/>
    <p:sldId id="393"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349" autoAdjust="0"/>
  </p:normalViewPr>
  <p:slideViewPr>
    <p:cSldViewPr snapToGrid="0" snapToObjects="1">
      <p:cViewPr varScale="1">
        <p:scale>
          <a:sx n="79" d="100"/>
          <a:sy n="79" d="100"/>
        </p:scale>
        <p:origin x="744" y="77"/>
      </p:cViewPr>
      <p:guideLst>
        <p:guide orient="horz" pos="2160"/>
        <p:guide pos="3840"/>
      </p:guideLst>
    </p:cSldViewPr>
  </p:slideViewPr>
  <p:notesTextViewPr>
    <p:cViewPr>
      <p:scale>
        <a:sx n="1" d="1"/>
        <a:sy n="1" d="1"/>
      </p:scale>
      <p:origin x="0" y="0"/>
    </p:cViewPr>
  </p:notesTextViewPr>
  <p:sorterViewPr>
    <p:cViewPr>
      <p:scale>
        <a:sx n="78" d="100"/>
        <a:sy n="78" d="100"/>
      </p:scale>
      <p:origin x="0" y="-19589"/>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9628D4-8B3B-B74A-B6EF-A436DFA12A09}" type="datetimeFigureOut">
              <a:rPr lang="en-US" smtClean="0"/>
              <a:pPr/>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95276-4F04-9C42-BE0F-3D279EEC38EF}" type="slidenum">
              <a:rPr lang="en-US" smtClean="0"/>
              <a:pPr/>
              <a:t>‹#›</a:t>
            </a:fld>
            <a:endParaRPr lang="en-US"/>
          </a:p>
        </p:txBody>
      </p:sp>
    </p:spTree>
    <p:extLst>
      <p:ext uri="{BB962C8B-B14F-4D97-AF65-F5344CB8AC3E}">
        <p14:creationId xmlns:p14="http://schemas.microsoft.com/office/powerpoint/2010/main" val="1067447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095276-4F04-9C42-BE0F-3D279EEC38EF}" type="slidenum">
              <a:rPr lang="en-US" smtClean="0"/>
              <a:pPr/>
              <a:t>1</a:t>
            </a:fld>
            <a:endParaRPr lang="en-US"/>
          </a:p>
        </p:txBody>
      </p:sp>
    </p:spTree>
    <p:extLst>
      <p:ext uri="{BB962C8B-B14F-4D97-AF65-F5344CB8AC3E}">
        <p14:creationId xmlns:p14="http://schemas.microsoft.com/office/powerpoint/2010/main" val="927855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D24D3ED-3A8E-7E0B-5A6E-6E63B7FF5E63}"/>
              </a:ext>
            </a:extLst>
          </p:cNvPr>
          <p:cNvSpPr>
            <a:spLocks noGrp="1" noChangeArrowheads="1"/>
          </p:cNvSpPr>
          <p:nvPr>
            <p:ph type="sldNum" sz="quarter" idx="5"/>
          </p:nvPr>
        </p:nvSpPr>
        <p:spPr>
          <a:ln/>
        </p:spPr>
        <p:txBody>
          <a:bodyPr/>
          <a:lstStyle/>
          <a:p>
            <a:fld id="{690F1D80-3195-492C-AA98-E66993A8A537}" type="slidenum">
              <a:rPr lang="en-US" altLang="en-US"/>
              <a:pPr/>
              <a:t>24</a:t>
            </a:fld>
            <a:endParaRPr lang="en-US" altLang="en-US"/>
          </a:p>
        </p:txBody>
      </p:sp>
      <p:sp>
        <p:nvSpPr>
          <p:cNvPr id="123906" name="Rectangle 2">
            <a:extLst>
              <a:ext uri="{FF2B5EF4-FFF2-40B4-BE49-F238E27FC236}">
                <a16:creationId xmlns:a16="http://schemas.microsoft.com/office/drawing/2014/main" id="{2925DB9C-4041-583F-9D8A-4378ADA7FD10}"/>
              </a:ext>
            </a:extLst>
          </p:cNvPr>
          <p:cNvSpPr>
            <a:spLocks noGrp="1" noRot="1" noChangeAspect="1" noChangeArrowheads="1" noTextEdit="1"/>
          </p:cNvSpPr>
          <p:nvPr>
            <p:ph type="sldImg"/>
          </p:nvPr>
        </p:nvSpPr>
        <p:spPr bwMode="auto">
          <a:xfrm>
            <a:off x="365125" y="690563"/>
            <a:ext cx="6132513" cy="3449637"/>
          </a:xfrm>
          <a:prstGeom prst="rect">
            <a:avLst/>
          </a:prstGeom>
          <a:solidFill>
            <a:srgbClr val="FFFFFF"/>
          </a:solidFill>
          <a:ln>
            <a:solidFill>
              <a:srgbClr val="000000"/>
            </a:solidFill>
            <a:miter lim="800000"/>
            <a:headEnd/>
            <a:tailEnd/>
          </a:ln>
        </p:spPr>
      </p:sp>
      <p:sp>
        <p:nvSpPr>
          <p:cNvPr id="123907" name="Rectangle 3">
            <a:extLst>
              <a:ext uri="{FF2B5EF4-FFF2-40B4-BE49-F238E27FC236}">
                <a16:creationId xmlns:a16="http://schemas.microsoft.com/office/drawing/2014/main" id="{AEC560E4-2FD6-EF4C-998E-6AEE7368497E}"/>
              </a:ext>
            </a:extLst>
          </p:cNvPr>
          <p:cNvSpPr>
            <a:spLocks noGrp="1" noChangeArrowheads="1"/>
          </p:cNvSpPr>
          <p:nvPr>
            <p:ph type="body" idx="1"/>
          </p:nvPr>
        </p:nvSpPr>
        <p:spPr bwMode="auto">
          <a:xfrm>
            <a:off x="914400" y="4370388"/>
            <a:ext cx="5029200" cy="4138612"/>
          </a:xfrm>
          <a:prstGeom prst="rect">
            <a:avLst/>
          </a:prstGeom>
          <a:solidFill>
            <a:srgbClr val="FFFFFF"/>
          </a:solidFill>
          <a:ln>
            <a:solidFill>
              <a:srgbClr val="000000"/>
            </a:solidFill>
            <a:miter lim="800000"/>
            <a:headEnd/>
            <a:tailEnd/>
          </a:ln>
        </p:spPr>
        <p:txBody>
          <a:bodyPr/>
          <a:lstStyle/>
          <a:p>
            <a:r>
              <a:rPr lang="en-US" altLang="en-US"/>
              <a:t>Look at these chests.</a:t>
            </a:r>
          </a:p>
          <a:p>
            <a:endParaRPr lang="en-US" altLang="en-US"/>
          </a:p>
          <a:p>
            <a:r>
              <a:rPr lang="en-US" altLang="en-US"/>
              <a:t>The far left chest is that of an asthmatic as you can see and has normal dimensions. In contrast, look at the marked hyperinflation of the chest of the patients on the right. The man in the centre is an underweight patient with COPD and the man on the far right is an obese patient with COPD. The significantly variant chest dimensions are quite obvious to see.</a:t>
            </a:r>
          </a:p>
          <a:p>
            <a:r>
              <a:rPr lang="en-US" altLang="en-US"/>
              <a:t>Studies have recently shown that the underweight COPD patients do much worse than those who are overweight. Nutrition is therefore an important part of the long-term management.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2DFB2FD7-E740-DBC5-77B3-9A5675A8D026}"/>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D309032-1C56-46DD-9367-3DC5D8EEA4FB}" type="slidenum">
              <a:rPr lang="en-US" altLang="en-US">
                <a:latin typeface="Calibri" panose="020F0502020204030204" pitchFamily="34" charset="0"/>
              </a:rPr>
              <a:pPr eaLnBrk="1" hangingPunct="1"/>
              <a:t>26</a:t>
            </a:fld>
            <a:endParaRPr lang="en-US" altLang="en-US">
              <a:latin typeface="Calibri" panose="020F0502020204030204" pitchFamily="34" charset="0"/>
            </a:endParaRPr>
          </a:p>
        </p:txBody>
      </p:sp>
      <p:sp>
        <p:nvSpPr>
          <p:cNvPr id="87043" name="Rectangle 1026">
            <a:extLst>
              <a:ext uri="{FF2B5EF4-FFF2-40B4-BE49-F238E27FC236}">
                <a16:creationId xmlns:a16="http://schemas.microsoft.com/office/drawing/2014/main" id="{5389A1FA-0BB7-2248-B5E8-14228EFA30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1027">
            <a:extLst>
              <a:ext uri="{FF2B5EF4-FFF2-40B4-BE49-F238E27FC236}">
                <a16:creationId xmlns:a16="http://schemas.microsoft.com/office/drawing/2014/main" id="{2DA40C05-4569-D9E4-03E9-34AA0143ED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txBox="1">
            <a:spLocks noGrp="1" noChangeArrowheads="1"/>
          </p:cNvSpPr>
          <p:nvPr/>
        </p:nvSpPr>
        <p:spPr bwMode="auto">
          <a:xfrm>
            <a:off x="3863975" y="8699500"/>
            <a:ext cx="3014663" cy="420688"/>
          </a:xfrm>
          <a:prstGeom prst="rect">
            <a:avLst/>
          </a:prstGeom>
          <a:noFill/>
          <a:ln w="9525">
            <a:noFill/>
            <a:miter lim="800000"/>
            <a:headEnd/>
            <a:tailEnd/>
          </a:ln>
        </p:spPr>
        <p:txBody>
          <a:bodyPr anchor="b"/>
          <a:lstStyle/>
          <a:p>
            <a:pPr algn="r"/>
            <a:fld id="{85444096-6B1D-482E-8141-209CA57A1EB4}" type="slidenum">
              <a:rPr lang="en-US" sz="1200">
                <a:latin typeface="Times New Roman" pitchFamily="18" charset="0"/>
              </a:rPr>
              <a:pPr algn="r"/>
              <a:t>29</a:t>
            </a:fld>
            <a:endParaRPr lang="en-US" sz="1200">
              <a:latin typeface="Times New Roman" pitchFamily="18" charset="0"/>
            </a:endParaRPr>
          </a:p>
        </p:txBody>
      </p:sp>
      <p:sp>
        <p:nvSpPr>
          <p:cNvPr id="89091" name="Rectangle 2"/>
          <p:cNvSpPr>
            <a:spLocks noGrp="1" noRot="1" noChangeAspect="1" noChangeArrowheads="1" noTextEdit="1"/>
          </p:cNvSpPr>
          <p:nvPr>
            <p:ph type="sldImg"/>
          </p:nvPr>
        </p:nvSpPr>
        <p:spPr bwMode="auto">
          <a:xfrm>
            <a:off x="1085850" y="674688"/>
            <a:ext cx="4660900" cy="2622550"/>
          </a:xfrm>
          <a:solidFill>
            <a:srgbClr val="FFFFFF"/>
          </a:solidFill>
          <a:ln>
            <a:solidFill>
              <a:srgbClr val="000000"/>
            </a:solidFill>
            <a:miter lim="800000"/>
            <a:headEnd/>
            <a:tailEnd/>
          </a:ln>
        </p:spPr>
      </p:sp>
      <p:sp>
        <p:nvSpPr>
          <p:cNvPr id="89092" name="Rectangle 3"/>
          <p:cNvSpPr>
            <a:spLocks noGrp="1" noChangeArrowheads="1"/>
          </p:cNvSpPr>
          <p:nvPr>
            <p:ph type="body" idx="1"/>
          </p:nvPr>
        </p:nvSpPr>
        <p:spPr bwMode="auto">
          <a:xfrm>
            <a:off x="914400" y="3597275"/>
            <a:ext cx="5029200" cy="4122738"/>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GB"/>
              <a:t>To understand asthma pathology does not require a detailed discussion of airway inflammation.</a:t>
            </a:r>
          </a:p>
          <a:p>
            <a:pPr eaLnBrk="1" hangingPunct="1">
              <a:spcBef>
                <a:spcPct val="0"/>
              </a:spcBef>
            </a:pPr>
            <a:endParaRPr lang="en-GB"/>
          </a:p>
          <a:p>
            <a:pPr eaLnBrk="1" hangingPunct="1">
              <a:spcBef>
                <a:spcPct val="0"/>
              </a:spcBef>
            </a:pPr>
            <a:r>
              <a:rPr lang="en-GB"/>
              <a:t>Suffice it to know that asthma is basically a combination of airway smooth muscle contraction ( bronchospasm or SPASM ) and airway lining oedema with mucus hypersecretion ( inflammation or SWELLING ). Treatment of the SWELLING or inflammation requires anti-inflammatory drugs which are basically the most important drugs for the regular treatment of asthma. These drugs are called preventers.</a:t>
            </a:r>
          </a:p>
          <a:p>
            <a:pPr eaLnBrk="1" hangingPunct="1">
              <a:spcBef>
                <a:spcPct val="0"/>
              </a:spcBef>
            </a:pPr>
            <a:endParaRPr lang="en-GB"/>
          </a:p>
          <a:p>
            <a:pPr eaLnBrk="1" hangingPunct="1">
              <a:spcBef>
                <a:spcPct val="0"/>
              </a:spcBef>
            </a:pPr>
            <a:r>
              <a:rPr lang="en-GB"/>
              <a:t>The SPASM on the other hand needs smooth muscle relaxant drugs called bronchodilators or RELIEVERS.</a:t>
            </a:r>
          </a:p>
          <a:p>
            <a:pPr eaLnBrk="1" hangingPunct="1">
              <a:spcBef>
                <a:spcPct val="0"/>
              </a:spcBef>
            </a:pPr>
            <a:endParaRPr lang="en-GB"/>
          </a:p>
          <a:p>
            <a:pPr eaLnBrk="1" hangingPunct="1">
              <a:spcBef>
                <a:spcPct val="0"/>
              </a:spcBef>
            </a:pPr>
            <a:r>
              <a:rPr lang="en-GB"/>
              <a:t>Often, in the beginning of asthma management you may need both these classes of drugs  and as the patient gets better, you may need only need preventers.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095276-4F04-9C42-BE0F-3D279EEC38EF}" type="slidenum">
              <a:rPr lang="en-US" smtClean="0"/>
              <a:pPr/>
              <a:t>32</a:t>
            </a:fld>
            <a:endParaRPr lang="en-US"/>
          </a:p>
        </p:txBody>
      </p:sp>
    </p:spTree>
    <p:extLst>
      <p:ext uri="{BB962C8B-B14F-4D97-AF65-F5344CB8AC3E}">
        <p14:creationId xmlns:p14="http://schemas.microsoft.com/office/powerpoint/2010/main" val="818458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3863975" y="8699500"/>
            <a:ext cx="3014663" cy="420688"/>
          </a:xfrm>
          <a:prstGeom prst="rect">
            <a:avLst/>
          </a:prstGeom>
          <a:noFill/>
          <a:ln w="9525">
            <a:noFill/>
            <a:miter lim="800000"/>
            <a:headEnd/>
            <a:tailEnd/>
          </a:ln>
        </p:spPr>
        <p:txBody>
          <a:bodyPr anchor="b"/>
          <a:lstStyle/>
          <a:p>
            <a:pPr algn="r"/>
            <a:fld id="{778A288F-999C-4507-859E-5E79D023CCE8}" type="slidenum">
              <a:rPr lang="en-US" sz="1200">
                <a:latin typeface="Times New Roman" pitchFamily="18" charset="0"/>
              </a:rPr>
              <a:pPr algn="r"/>
              <a:t>33</a:t>
            </a:fld>
            <a:endParaRPr lang="en-US" sz="1200">
              <a:latin typeface="Times New Roman" pitchFamily="18" charset="0"/>
            </a:endParaRPr>
          </a:p>
        </p:txBody>
      </p:sp>
      <p:sp>
        <p:nvSpPr>
          <p:cNvPr id="92163" name="Rectangle 2"/>
          <p:cNvSpPr>
            <a:spLocks noGrp="1" noRot="1" noChangeAspect="1" noChangeArrowheads="1" noTextEdit="1"/>
          </p:cNvSpPr>
          <p:nvPr>
            <p:ph type="sldImg"/>
          </p:nvPr>
        </p:nvSpPr>
        <p:spPr bwMode="auto">
          <a:xfrm>
            <a:off x="382588" y="685800"/>
            <a:ext cx="6096000" cy="3429000"/>
          </a:xfrm>
          <a:solidFill>
            <a:srgbClr val="FFFFFF"/>
          </a:solidFill>
          <a:ln>
            <a:solidFill>
              <a:srgbClr val="000000"/>
            </a:solidFill>
            <a:miter lim="800000"/>
            <a:headEnd/>
            <a:tailEnd/>
          </a:ln>
        </p:spPr>
      </p:sp>
      <p:sp>
        <p:nvSpPr>
          <p:cNvPr id="9216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095276-4F04-9C42-BE0F-3D279EEC38EF}" type="slidenum">
              <a:rPr lang="en-US" smtClean="0"/>
              <a:pPr/>
              <a:t>34</a:t>
            </a:fld>
            <a:endParaRPr lang="en-US"/>
          </a:p>
        </p:txBody>
      </p:sp>
    </p:spTree>
    <p:extLst>
      <p:ext uri="{BB962C8B-B14F-4D97-AF65-F5344CB8AC3E}">
        <p14:creationId xmlns:p14="http://schemas.microsoft.com/office/powerpoint/2010/main" val="1496024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C6510AE6-A324-1B2F-4DD7-47CC6C547FF2}"/>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8D35DE3-A2C4-4E99-8C8B-163B9B54AE0B}" type="slidenum">
              <a:rPr lang="en-US" altLang="en-US">
                <a:latin typeface="Calibri" panose="020F0502020204030204" pitchFamily="34" charset="0"/>
              </a:rPr>
              <a:pPr eaLnBrk="1" hangingPunct="1"/>
              <a:t>39</a:t>
            </a:fld>
            <a:endParaRPr lang="en-US" altLang="en-US">
              <a:latin typeface="Calibri" panose="020F0502020204030204" pitchFamily="34" charset="0"/>
            </a:endParaRPr>
          </a:p>
        </p:txBody>
      </p:sp>
      <p:sp>
        <p:nvSpPr>
          <p:cNvPr id="94211" name="Rectangle 2">
            <a:extLst>
              <a:ext uri="{FF2B5EF4-FFF2-40B4-BE49-F238E27FC236}">
                <a16:creationId xmlns:a16="http://schemas.microsoft.com/office/drawing/2014/main" id="{B2FF0EA3-3A38-40AB-8B6A-30512E1C39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a:extLst>
              <a:ext uri="{FF2B5EF4-FFF2-40B4-BE49-F238E27FC236}">
                <a16:creationId xmlns:a16="http://schemas.microsoft.com/office/drawing/2014/main" id="{5D186764-018C-6F41-5CAC-9B693DBD84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4BEC3B3B-539B-3504-2F8D-E4D24F54208A}"/>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C6BD521-2581-4292-8CA1-CBEB71EB779A}" type="slidenum">
              <a:rPr lang="en-US" altLang="en-US">
                <a:latin typeface="Calibri" panose="020F0502020204030204" pitchFamily="34" charset="0"/>
              </a:rPr>
              <a:pPr eaLnBrk="1" hangingPunct="1"/>
              <a:t>41</a:t>
            </a:fld>
            <a:endParaRPr lang="en-US" altLang="en-US">
              <a:latin typeface="Calibri" panose="020F0502020204030204" pitchFamily="34" charset="0"/>
            </a:endParaRPr>
          </a:p>
        </p:txBody>
      </p:sp>
      <p:sp>
        <p:nvSpPr>
          <p:cNvPr id="96259" name="Rectangle 2">
            <a:extLst>
              <a:ext uri="{FF2B5EF4-FFF2-40B4-BE49-F238E27FC236}">
                <a16:creationId xmlns:a16="http://schemas.microsoft.com/office/drawing/2014/main" id="{83246DA5-04D5-CAB0-C1A8-9FA6D8D8E2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a:extLst>
              <a:ext uri="{FF2B5EF4-FFF2-40B4-BE49-F238E27FC236}">
                <a16:creationId xmlns:a16="http://schemas.microsoft.com/office/drawing/2014/main" id="{F7BFF30D-6CA5-BDEC-6222-421FA5DB8F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8363CDC0-812C-B72C-C54C-18A26DA4160E}"/>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9F5F183-4F39-473C-9FE1-B291336D2447}" type="slidenum">
              <a:rPr lang="en-US" altLang="en-US">
                <a:latin typeface="Calibri" panose="020F0502020204030204" pitchFamily="34" charset="0"/>
              </a:rPr>
              <a:pPr eaLnBrk="1" hangingPunct="1"/>
              <a:t>42</a:t>
            </a:fld>
            <a:endParaRPr lang="en-US" altLang="en-US">
              <a:latin typeface="Calibri" panose="020F0502020204030204" pitchFamily="34" charset="0"/>
            </a:endParaRPr>
          </a:p>
        </p:txBody>
      </p:sp>
      <p:sp>
        <p:nvSpPr>
          <p:cNvPr id="97283" name="Rectangle 2">
            <a:extLst>
              <a:ext uri="{FF2B5EF4-FFF2-40B4-BE49-F238E27FC236}">
                <a16:creationId xmlns:a16="http://schemas.microsoft.com/office/drawing/2014/main" id="{EDE7B03A-76DE-4223-609A-F816598AD6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a:extLst>
              <a:ext uri="{FF2B5EF4-FFF2-40B4-BE49-F238E27FC236}">
                <a16:creationId xmlns:a16="http://schemas.microsoft.com/office/drawing/2014/main" id="{9E86CD98-FE62-2467-8A88-B0290DD593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1875" y="528638"/>
            <a:ext cx="4705350" cy="264636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2D9C3AE-953E-403F-B960-D4DC3F07C48F}" type="slidenum">
              <a:rPr lang="en-US" smtClean="0"/>
              <a:pPr/>
              <a:t>57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9EBF6BDD-83DC-43B4-89EF-C03FEA137F22}"/>
              </a:ext>
            </a:extLst>
          </p:cNvPr>
          <p:cNvSpPr>
            <a:spLocks noGrp="1" noRot="1" noChangeAspect="1" noChangeArrowheads="1" noTextEdit="1"/>
          </p:cNvSpPr>
          <p:nvPr>
            <p:ph type="sldImg"/>
          </p:nvPr>
        </p:nvSpPr>
        <p:spPr>
          <a:xfrm>
            <a:off x="685800" y="1143000"/>
            <a:ext cx="5486400" cy="3086100"/>
          </a:xfrm>
          <a:ln/>
        </p:spPr>
      </p:sp>
      <p:sp>
        <p:nvSpPr>
          <p:cNvPr id="10243" name="Notes Placeholder 2">
            <a:extLst>
              <a:ext uri="{FF2B5EF4-FFF2-40B4-BE49-F238E27FC236}">
                <a16:creationId xmlns:a16="http://schemas.microsoft.com/office/drawing/2014/main" id="{3C665300-8C6D-4FC3-826E-E65B828D7BE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244" name="Slide Number Placeholder 3">
            <a:extLst>
              <a:ext uri="{FF2B5EF4-FFF2-40B4-BE49-F238E27FC236}">
                <a16:creationId xmlns:a16="http://schemas.microsoft.com/office/drawing/2014/main" id="{A6E62B5F-FC7F-4364-99E0-24EA7212FFF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mic Sans MS" panose="030F0702030302020204" pitchFamily="66" charset="0"/>
                <a:ea typeface="MS PGothic" panose="020B0600070205080204" pitchFamily="34" charset="-128"/>
              </a:defRPr>
            </a:lvl1pPr>
            <a:lvl2pPr marL="742950" indent="-285750">
              <a:defRPr>
                <a:solidFill>
                  <a:schemeClr val="tx1"/>
                </a:solidFill>
                <a:latin typeface="Comic Sans MS" panose="030F0702030302020204" pitchFamily="66" charset="0"/>
                <a:ea typeface="MS PGothic" panose="020B0600070205080204" pitchFamily="34" charset="-128"/>
              </a:defRPr>
            </a:lvl2pPr>
            <a:lvl3pPr marL="1143000" indent="-228600">
              <a:defRPr>
                <a:solidFill>
                  <a:schemeClr val="tx1"/>
                </a:solidFill>
                <a:latin typeface="Comic Sans MS" panose="030F0702030302020204" pitchFamily="66" charset="0"/>
                <a:ea typeface="MS PGothic" panose="020B0600070205080204" pitchFamily="34" charset="-128"/>
              </a:defRPr>
            </a:lvl3pPr>
            <a:lvl4pPr marL="1600200" indent="-228600">
              <a:defRPr>
                <a:solidFill>
                  <a:schemeClr val="tx1"/>
                </a:solidFill>
                <a:latin typeface="Comic Sans MS" panose="030F0702030302020204" pitchFamily="66" charset="0"/>
                <a:ea typeface="MS PGothic" panose="020B0600070205080204" pitchFamily="34" charset="-128"/>
              </a:defRPr>
            </a:lvl4pPr>
            <a:lvl5pPr marL="2057400" indent="-228600">
              <a:defRPr>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omic Sans MS" panose="030F0702030302020204" pitchFamily="66"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9BC8A8C-E931-4C42-B035-B206C589B458}" type="slidenum">
              <a:rPr kumimoji="0" lang="en-US" altLang="en-US" sz="1200" b="0" i="0" u="none" strike="noStrike" kern="1200" cap="none" spc="0" normalizeH="0" baseline="0" noProof="0">
                <a:ln>
                  <a:noFill/>
                </a:ln>
                <a:solidFill>
                  <a:prstClr val="black"/>
                </a:solidFill>
                <a:effectLst/>
                <a:uLnTx/>
                <a:uFillTx/>
                <a:latin typeface="Comic Sans MS" panose="030F0702030302020204" pitchFamily="66"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omic Sans MS" panose="030F0702030302020204" pitchFamily="66" charset="0"/>
              <a:ea typeface="MS PGothic" panose="020B0600070205080204" pitchFamily="34" charset="-128"/>
              <a:cs typeface="+mn-cs"/>
            </a:endParaRPr>
          </a:p>
        </p:txBody>
      </p:sp>
    </p:spTree>
    <p:extLst>
      <p:ext uri="{BB962C8B-B14F-4D97-AF65-F5344CB8AC3E}">
        <p14:creationId xmlns:p14="http://schemas.microsoft.com/office/powerpoint/2010/main" val="2574228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differance</a:t>
            </a:r>
            <a:r>
              <a:rPr lang="en-US" dirty="0"/>
              <a:t> between proportion of prevalence and proportion of death raise the need of new devices or change in the prescription pattern.</a:t>
            </a:r>
          </a:p>
        </p:txBody>
      </p:sp>
      <p:sp>
        <p:nvSpPr>
          <p:cNvPr id="4" name="Slide Number Placeholder 3"/>
          <p:cNvSpPr>
            <a:spLocks noGrp="1"/>
          </p:cNvSpPr>
          <p:nvPr>
            <p:ph type="sldNum" sz="quarter" idx="5"/>
          </p:nvPr>
        </p:nvSpPr>
        <p:spPr/>
        <p:txBody>
          <a:bodyPr/>
          <a:lstStyle/>
          <a:p>
            <a:fld id="{F7ED3E82-3124-4E3D-B317-FF56A4242FD3}" type="slidenum">
              <a:rPr lang="en-US" smtClean="0"/>
              <a:t>67</a:t>
            </a:fld>
            <a:endParaRPr lang="en-US"/>
          </a:p>
        </p:txBody>
      </p:sp>
    </p:spTree>
    <p:extLst>
      <p:ext uri="{BB962C8B-B14F-4D97-AF65-F5344CB8AC3E}">
        <p14:creationId xmlns:p14="http://schemas.microsoft.com/office/powerpoint/2010/main" val="1959344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A31E4-567F-44FD-9487-746BF016E8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Notes Placeholder 2">
            <a:extLst>
              <a:ext uri="{FF2B5EF4-FFF2-40B4-BE49-F238E27FC236}">
                <a16:creationId xmlns:a16="http://schemas.microsoft.com/office/drawing/2014/main" id="{1BF55499-64DE-4EEC-BDF7-38B822EDE769}"/>
              </a:ext>
            </a:extLst>
          </p:cNvPr>
          <p:cNvSpPr>
            <a:spLocks noGrp="1"/>
          </p:cNvSpPr>
          <p:nvPr>
            <p:ph type="body" idx="1"/>
          </p:nvPr>
        </p:nvSpPr>
        <p:spPr>
          <a:xfrm>
            <a:off x="685800" y="4400550"/>
            <a:ext cx="5486400" cy="3600450"/>
          </a:xfrm>
        </p:spPr>
        <p:txBody>
          <a:bodyPr/>
          <a:lstStyle/>
          <a:p>
            <a:r>
              <a:rPr lang="en-GB" dirty="0"/>
              <a:t>Aetiology, pathobiology and pathology of COPD as presented by GOLD 2021 showing the development of COPD and the significance of exacerbations.</a:t>
            </a:r>
          </a:p>
          <a:p>
            <a:endParaRPr lang="en-GB" dirty="0"/>
          </a:p>
          <a:p>
            <a:pPr lvl="0">
              <a:buSzPct val="130000"/>
            </a:pPr>
            <a:r>
              <a:rPr lang="en-GB" b="1" dirty="0">
                <a:solidFill>
                  <a:prstClr val="black"/>
                </a:solidFill>
              </a:rPr>
              <a:t/>
            </a:r>
            <a:br>
              <a:rPr lang="en-GB" b="1" dirty="0">
                <a:solidFill>
                  <a:prstClr val="black"/>
                </a:solidFill>
              </a:rPr>
            </a:br>
            <a:r>
              <a:rPr lang="en-GB" b="1" dirty="0">
                <a:solidFill>
                  <a:prstClr val="black"/>
                </a:solidFill>
              </a:rPr>
              <a:t>Reference:</a:t>
            </a:r>
            <a:r>
              <a:rPr lang="en-GB" dirty="0">
                <a:solidFill>
                  <a:prstClr val="black"/>
                </a:solidFill>
              </a:rPr>
              <a:t/>
            </a:r>
            <a:br>
              <a:rPr lang="en-GB" dirty="0">
                <a:solidFill>
                  <a:prstClr val="black"/>
                </a:solidFill>
              </a:rPr>
            </a:br>
            <a:r>
              <a:rPr lang="en-GB" dirty="0"/>
              <a:t>Global Initiative for Chronic Obstructive Lung Disease 2021. Available at: https://goldcopd.org/wp-content/uploads/2020/11/GOLD-REPORT-2021-v1.1-25Nov20_WMV.pdf. Accessed: 1/12/2020. </a:t>
            </a:r>
            <a:endParaRPr lang="en-GB" b="1" dirty="0"/>
          </a:p>
        </p:txBody>
      </p:sp>
    </p:spTree>
    <p:extLst>
      <p:ext uri="{BB962C8B-B14F-4D97-AF65-F5344CB8AC3E}">
        <p14:creationId xmlns:p14="http://schemas.microsoft.com/office/powerpoint/2010/main" val="1792275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223D6-FA2D-4674-9B68-3BCDED172A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787" name="Slide Image Placeholder 1"/>
          <p:cNvSpPr>
            <a:spLocks noGrp="1" noRot="1" noChangeAspect="1" noTextEdit="1"/>
          </p:cNvSpPr>
          <p:nvPr>
            <p:ph type="sldImg"/>
          </p:nvPr>
        </p:nvSpPr>
        <p:spPr>
          <a:xfrm>
            <a:off x="685800" y="1143000"/>
            <a:ext cx="5486400" cy="3086100"/>
          </a:xfrm>
          <a:ln/>
        </p:spPr>
      </p:sp>
      <p:sp>
        <p:nvSpPr>
          <p:cNvPr id="118788" name="Notes Placeholder 2"/>
          <p:cNvSpPr>
            <a:spLocks noGrp="1"/>
          </p:cNvSpPr>
          <p:nvPr>
            <p:ph type="body" idx="1"/>
          </p:nvPr>
        </p:nvSpPr>
        <p:spPr>
          <a:noFill/>
          <a:ln/>
        </p:spPr>
        <p:txBody>
          <a:bodyPr/>
          <a:lstStyle/>
          <a:p>
            <a:pPr eaLnBrk="1" hangingPunct="1"/>
            <a:endParaRPr lang="en-US"/>
          </a:p>
        </p:txBody>
      </p:sp>
      <p:sp>
        <p:nvSpPr>
          <p:cNvPr id="118789" name="Slide Number Placeholder 3"/>
          <p:cNvSpPr txBox="1">
            <a:spLocks noGrp="1"/>
          </p:cNvSpPr>
          <p:nvPr/>
        </p:nvSpPr>
        <p:spPr bwMode="auto">
          <a:xfrm>
            <a:off x="3886200" y="8686801"/>
            <a:ext cx="2971800" cy="457200"/>
          </a:xfrm>
          <a:prstGeom prst="rect">
            <a:avLst/>
          </a:prstGeom>
          <a:noFill/>
          <a:ln w="9525">
            <a:noFill/>
            <a:miter lim="800000"/>
            <a:headEnd/>
            <a:tailEnd/>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E34B0FBC-393F-4216-9CC5-A0DB7CB4887F}"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83660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50416-F6F8-4B03-8962-E61AF43968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835" name="Slide Image Placeholder 1"/>
          <p:cNvSpPr>
            <a:spLocks noGrp="1" noRot="1" noChangeAspect="1" noTextEdit="1"/>
          </p:cNvSpPr>
          <p:nvPr>
            <p:ph type="sldImg"/>
          </p:nvPr>
        </p:nvSpPr>
        <p:spPr>
          <a:xfrm>
            <a:off x="685800" y="1143000"/>
            <a:ext cx="5486400" cy="3086100"/>
          </a:xfrm>
          <a:ln/>
        </p:spPr>
      </p:sp>
      <p:sp>
        <p:nvSpPr>
          <p:cNvPr id="120836" name="Notes Placeholder 2"/>
          <p:cNvSpPr>
            <a:spLocks noGrp="1"/>
          </p:cNvSpPr>
          <p:nvPr>
            <p:ph type="body" idx="1"/>
          </p:nvPr>
        </p:nvSpPr>
        <p:spPr>
          <a:noFill/>
          <a:ln/>
        </p:spPr>
        <p:txBody>
          <a:bodyPr/>
          <a:lstStyle/>
          <a:p>
            <a:pPr eaLnBrk="1" hangingPunct="1"/>
            <a:endParaRPr lang="en-US"/>
          </a:p>
        </p:txBody>
      </p:sp>
      <p:sp>
        <p:nvSpPr>
          <p:cNvPr id="120837" name="Slide Number Placeholder 3"/>
          <p:cNvSpPr txBox="1">
            <a:spLocks noGrp="1"/>
          </p:cNvSpPr>
          <p:nvPr/>
        </p:nvSpPr>
        <p:spPr bwMode="auto">
          <a:xfrm>
            <a:off x="3886200" y="8686801"/>
            <a:ext cx="2971800" cy="457200"/>
          </a:xfrm>
          <a:prstGeom prst="rect">
            <a:avLst/>
          </a:prstGeom>
          <a:noFill/>
          <a:ln w="9525">
            <a:noFill/>
            <a:miter lim="800000"/>
            <a:headEnd/>
            <a:tailEnd/>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D31AA48-B00E-417B-9B3E-D55A0D9712B2}"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76296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18C78-CB5D-4AE0-95B9-3388E61FE1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859" name="Slide Image Placeholder 1"/>
          <p:cNvSpPr>
            <a:spLocks noGrp="1" noRot="1" noChangeAspect="1" noTextEdit="1"/>
          </p:cNvSpPr>
          <p:nvPr>
            <p:ph type="sldImg"/>
          </p:nvPr>
        </p:nvSpPr>
        <p:spPr>
          <a:xfrm>
            <a:off x="685800" y="1143000"/>
            <a:ext cx="5486400" cy="3086100"/>
          </a:xfrm>
          <a:ln/>
        </p:spPr>
      </p:sp>
      <p:sp>
        <p:nvSpPr>
          <p:cNvPr id="121860" name="Notes Placeholder 2"/>
          <p:cNvSpPr>
            <a:spLocks noGrp="1"/>
          </p:cNvSpPr>
          <p:nvPr>
            <p:ph type="body" idx="1"/>
          </p:nvPr>
        </p:nvSpPr>
        <p:spPr>
          <a:noFill/>
          <a:ln/>
        </p:spPr>
        <p:txBody>
          <a:bodyPr/>
          <a:lstStyle/>
          <a:p>
            <a:pPr eaLnBrk="1" hangingPunct="1"/>
            <a:endParaRPr lang="en-US"/>
          </a:p>
        </p:txBody>
      </p:sp>
      <p:sp>
        <p:nvSpPr>
          <p:cNvPr id="121861" name="Slide Number Placeholder 3"/>
          <p:cNvSpPr txBox="1">
            <a:spLocks noGrp="1"/>
          </p:cNvSpPr>
          <p:nvPr/>
        </p:nvSpPr>
        <p:spPr bwMode="auto">
          <a:xfrm>
            <a:off x="3886200" y="8686801"/>
            <a:ext cx="2971800" cy="457200"/>
          </a:xfrm>
          <a:prstGeom prst="rect">
            <a:avLst/>
          </a:prstGeom>
          <a:noFill/>
          <a:ln w="9525">
            <a:noFill/>
            <a:miter lim="800000"/>
            <a:headEnd/>
            <a:tailEnd/>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32422939-C8D2-41BA-A737-F7403BB76397}"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13429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617062-77F4-4AE6-BBD9-0D61DB886B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955" name="Slide Image Placeholder 1"/>
          <p:cNvSpPr>
            <a:spLocks noGrp="1" noRot="1" noChangeAspect="1" noTextEdit="1"/>
          </p:cNvSpPr>
          <p:nvPr>
            <p:ph type="sldImg"/>
          </p:nvPr>
        </p:nvSpPr>
        <p:spPr>
          <a:xfrm>
            <a:off x="685800" y="1143000"/>
            <a:ext cx="5486400" cy="3086100"/>
          </a:xfrm>
          <a:ln/>
        </p:spPr>
      </p:sp>
      <p:sp>
        <p:nvSpPr>
          <p:cNvPr id="125956" name="Notes Placeholder 2"/>
          <p:cNvSpPr>
            <a:spLocks noGrp="1"/>
          </p:cNvSpPr>
          <p:nvPr>
            <p:ph type="body" idx="1"/>
          </p:nvPr>
        </p:nvSpPr>
        <p:spPr>
          <a:noFill/>
          <a:ln/>
        </p:spPr>
        <p:txBody>
          <a:bodyPr/>
          <a:lstStyle/>
          <a:p>
            <a:pPr eaLnBrk="1" hangingPunct="1"/>
            <a:endParaRPr lang="en-US"/>
          </a:p>
        </p:txBody>
      </p:sp>
      <p:sp>
        <p:nvSpPr>
          <p:cNvPr id="125957" name="Slide Number Placeholder 3"/>
          <p:cNvSpPr txBox="1">
            <a:spLocks noGrp="1"/>
          </p:cNvSpPr>
          <p:nvPr/>
        </p:nvSpPr>
        <p:spPr bwMode="auto">
          <a:xfrm>
            <a:off x="3886200" y="8686801"/>
            <a:ext cx="2971800" cy="457200"/>
          </a:xfrm>
          <a:prstGeom prst="rect">
            <a:avLst/>
          </a:prstGeom>
          <a:noFill/>
          <a:ln w="9525">
            <a:noFill/>
            <a:miter lim="800000"/>
            <a:headEnd/>
            <a:tailEnd/>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6273DAB-4977-458F-B23F-6FFD95C762BE}"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774813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1546D-500C-4F19-8E87-24BBD89015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979" name="Slide Image Placeholder 1"/>
          <p:cNvSpPr>
            <a:spLocks noGrp="1" noRot="1" noChangeAspect="1" noTextEdit="1"/>
          </p:cNvSpPr>
          <p:nvPr>
            <p:ph type="sldImg"/>
          </p:nvPr>
        </p:nvSpPr>
        <p:spPr>
          <a:xfrm>
            <a:off x="685800" y="1143000"/>
            <a:ext cx="5486400" cy="3086100"/>
          </a:xfrm>
          <a:ln/>
        </p:spPr>
      </p:sp>
      <p:sp>
        <p:nvSpPr>
          <p:cNvPr id="126980" name="Notes Placeholder 2"/>
          <p:cNvSpPr>
            <a:spLocks noGrp="1"/>
          </p:cNvSpPr>
          <p:nvPr>
            <p:ph type="body" idx="1"/>
          </p:nvPr>
        </p:nvSpPr>
        <p:spPr>
          <a:noFill/>
          <a:ln/>
        </p:spPr>
        <p:txBody>
          <a:bodyPr/>
          <a:lstStyle/>
          <a:p>
            <a:pPr eaLnBrk="1" hangingPunct="1"/>
            <a:endParaRPr lang="en-US"/>
          </a:p>
        </p:txBody>
      </p:sp>
      <p:sp>
        <p:nvSpPr>
          <p:cNvPr id="126981" name="Slide Number Placeholder 3"/>
          <p:cNvSpPr txBox="1">
            <a:spLocks noGrp="1"/>
          </p:cNvSpPr>
          <p:nvPr/>
        </p:nvSpPr>
        <p:spPr bwMode="auto">
          <a:xfrm>
            <a:off x="3886200" y="8686801"/>
            <a:ext cx="2971800" cy="457200"/>
          </a:xfrm>
          <a:prstGeom prst="rect">
            <a:avLst/>
          </a:prstGeom>
          <a:noFill/>
          <a:ln w="9525">
            <a:noFill/>
            <a:miter lim="800000"/>
            <a:headEnd/>
            <a:tailEnd/>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B94D5C55-B4B4-4BF5-B144-41A1F95D3A91}" type="slidenum">
              <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35373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DA31E4-567F-44FD-9487-746BF016E8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Notes Placeholder 2">
            <a:extLst>
              <a:ext uri="{FF2B5EF4-FFF2-40B4-BE49-F238E27FC236}">
                <a16:creationId xmlns:a16="http://schemas.microsoft.com/office/drawing/2014/main" id="{804870D5-88E0-43C1-8E05-9872E969F770}"/>
              </a:ext>
            </a:extLst>
          </p:cNvPr>
          <p:cNvSpPr>
            <a:spLocks noGrp="1"/>
          </p:cNvSpPr>
          <p:nvPr>
            <p:ph type="body" idx="1"/>
          </p:nvPr>
        </p:nvSpPr>
        <p:spPr>
          <a:xfrm>
            <a:off x="685800" y="4400550"/>
            <a:ext cx="5486400" cy="3600450"/>
          </a:xfrm>
        </p:spPr>
        <p:txBody>
          <a:bodyPr/>
          <a:lstStyle/>
          <a:p>
            <a:r>
              <a:rPr lang="en-GB" dirty="0"/>
              <a:t>Spirometry is required to make a definite COPD diagnosis. The presence of a post-bronchodilator FEV1/FVC &lt;0.70 confirms the presence of persistent airflow limitation and thus of COPD.</a:t>
            </a:r>
          </a:p>
          <a:p>
            <a:endParaRPr lang="en-GB" dirty="0"/>
          </a:p>
          <a:p>
            <a:r>
              <a:rPr lang="en-GB" b="1" dirty="0"/>
              <a:t/>
            </a:r>
            <a:br>
              <a:rPr lang="en-GB" b="1" dirty="0"/>
            </a:br>
            <a:r>
              <a:rPr lang="en-GB" b="1" dirty="0"/>
              <a:t>Reference:</a:t>
            </a:r>
            <a:r>
              <a:rPr lang="en-GB" dirty="0"/>
              <a:t/>
            </a:r>
            <a:br>
              <a:rPr lang="en-GB" dirty="0"/>
            </a:br>
            <a:r>
              <a:rPr lang="en-GB" dirty="0"/>
              <a:t>Global Initiative for Chronic Obstructive Lung Disease 2021. Available at: https://goldcopd.org/wp-content/uploads/2020/11/GOLD-REPORT-2021-v1.1-25Nov20_WMV.pdf. Accessed: 1/12/2020.</a:t>
            </a:r>
          </a:p>
          <a:p>
            <a:endParaRPr lang="en-GB" dirty="0"/>
          </a:p>
          <a:p>
            <a:endParaRPr lang="en-GB" dirty="0"/>
          </a:p>
          <a:p>
            <a:endParaRPr lang="en-GB" dirty="0"/>
          </a:p>
        </p:txBody>
      </p:sp>
    </p:spTree>
    <p:extLst>
      <p:ext uri="{BB962C8B-B14F-4D97-AF65-F5344CB8AC3E}">
        <p14:creationId xmlns:p14="http://schemas.microsoft.com/office/powerpoint/2010/main" val="3845102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p:cNvSpPr>
          <p:nvPr>
            <p:ph type="sldImg"/>
          </p:nvPr>
        </p:nvSpPr>
        <p:spPr>
          <a:xfrm>
            <a:off x="685800" y="1143000"/>
            <a:ext cx="5486400" cy="3086100"/>
          </a:xfrm>
          <a:ln/>
        </p:spPr>
      </p:sp>
      <p:sp>
        <p:nvSpPr>
          <p:cNvPr id="1689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
        <p:nvSpPr>
          <p:cNvPr id="4" name="Slide Number Placeholder 3"/>
          <p:cNvSpPr>
            <a:spLocks noGrp="1"/>
          </p:cNvSpPr>
          <p:nvPr>
            <p:ph type="sldNum" sz="quarter" idx="5"/>
          </p:nvPr>
        </p:nvSpPr>
        <p:spPr/>
        <p:txBody>
          <a:bodyPr/>
          <a:lstStyle/>
          <a:p>
            <a:pPr>
              <a:defRPr/>
            </a:pPr>
            <a:fld id="{A42E4077-72CC-FB46-8528-6941D2D707FF}" type="slidenum">
              <a:rPr lang="en-US" smtClean="0">
                <a:solidFill>
                  <a:prstClr val="black"/>
                </a:solidFill>
              </a:rPr>
              <a:pPr>
                <a:defRPr/>
              </a:pPr>
              <a:t>94</a:t>
            </a:fld>
            <a:endParaRPr lang="en-US">
              <a:solidFill>
                <a:prstClr val="black"/>
              </a:solidFill>
            </a:endParaRPr>
          </a:p>
        </p:txBody>
      </p:sp>
    </p:spTree>
    <p:extLst>
      <p:ext uri="{BB962C8B-B14F-4D97-AF65-F5344CB8AC3E}">
        <p14:creationId xmlns:p14="http://schemas.microsoft.com/office/powerpoint/2010/main" val="945245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3095276-4F04-9C42-BE0F-3D279EEC38EF}" type="slidenum">
              <a:rPr lang="en-US" smtClean="0"/>
              <a:pPr/>
              <a:t>100</a:t>
            </a:fld>
            <a:endParaRPr lang="en-US"/>
          </a:p>
        </p:txBody>
      </p:sp>
    </p:spTree>
    <p:extLst>
      <p:ext uri="{BB962C8B-B14F-4D97-AF65-F5344CB8AC3E}">
        <p14:creationId xmlns:p14="http://schemas.microsoft.com/office/powerpoint/2010/main" val="632697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D7A531-A0C0-4FE6-B133-F86C89E9453D}" type="slidenum">
              <a:rPr lang="en-US" smtClean="0"/>
              <a:pPr fontAlgn="base">
                <a:spcBef>
                  <a:spcPct val="0"/>
                </a:spcBef>
                <a:spcAft>
                  <a:spcPct val="0"/>
                </a:spcAft>
                <a:defRPr/>
              </a:pPr>
              <a:t>3</a:t>
            </a:fld>
            <a:endParaRPr lang="en-US"/>
          </a:p>
        </p:txBody>
      </p:sp>
      <p:sp>
        <p:nvSpPr>
          <p:cNvPr id="7168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168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364415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306C4A-4B9B-964B-A3B6-C1E7640D5DB9}" type="slidenum">
              <a:rPr lang="en-US" smtClean="0"/>
              <a:t>101</a:t>
            </a:fld>
            <a:endParaRPr lang="en-US"/>
          </a:p>
        </p:txBody>
      </p:sp>
    </p:spTree>
    <p:extLst>
      <p:ext uri="{BB962C8B-B14F-4D97-AF65-F5344CB8AC3E}">
        <p14:creationId xmlns:p14="http://schemas.microsoft.com/office/powerpoint/2010/main" val="37101840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306C4A-4B9B-964B-A3B6-C1E7640D5DB9}" type="slidenum">
              <a:rPr lang="en-US" smtClean="0"/>
              <a:t>102</a:t>
            </a:fld>
            <a:endParaRPr lang="en-US"/>
          </a:p>
        </p:txBody>
      </p:sp>
    </p:spTree>
    <p:extLst>
      <p:ext uri="{BB962C8B-B14F-4D97-AF65-F5344CB8AC3E}">
        <p14:creationId xmlns:p14="http://schemas.microsoft.com/office/powerpoint/2010/main" val="4852503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Gibson PG, et al. Effect of azithromycin on asthma exacerbations and quality of life in adults with persistent uncontrolled asthma (AMAZES): A </a:t>
            </a:r>
            <a:r>
              <a:rPr lang="en-US" sz="1200" kern="1200" dirty="0" err="1">
                <a:solidFill>
                  <a:schemeClr val="tx1"/>
                </a:solidFill>
                <a:effectLst/>
                <a:latin typeface="+mn-lt"/>
                <a:ea typeface="+mn-ea"/>
                <a:cs typeface="+mn-cs"/>
              </a:rPr>
              <a:t>randomised</a:t>
            </a:r>
            <a:r>
              <a:rPr lang="en-US" sz="1200" kern="1200" dirty="0">
                <a:solidFill>
                  <a:schemeClr val="tx1"/>
                </a:solidFill>
                <a:effectLst/>
                <a:latin typeface="+mn-lt"/>
                <a:ea typeface="+mn-ea"/>
                <a:cs typeface="+mn-cs"/>
              </a:rPr>
              <a:t>, double-blind, placebo-controlled trial. </a:t>
            </a:r>
            <a:r>
              <a:rPr lang="en-US" sz="1200" i="1" kern="1200" dirty="0">
                <a:solidFill>
                  <a:schemeClr val="tx1"/>
                </a:solidFill>
                <a:effectLst/>
                <a:latin typeface="+mn-lt"/>
                <a:ea typeface="+mn-ea"/>
                <a:cs typeface="+mn-cs"/>
              </a:rPr>
              <a:t>Lancet. </a:t>
            </a:r>
            <a:r>
              <a:rPr lang="en-US" sz="1200" kern="1200" dirty="0">
                <a:solidFill>
                  <a:schemeClr val="tx1"/>
                </a:solidFill>
                <a:effectLst/>
                <a:latin typeface="+mn-lt"/>
                <a:ea typeface="+mn-ea"/>
                <a:cs typeface="+mn-cs"/>
              </a:rPr>
              <a:t>2017;390(10095):659-668.</a:t>
            </a:r>
            <a:r>
              <a:rPr lang="en-US" sz="1200" i="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doi</a:t>
            </a:r>
            <a:r>
              <a:rPr lang="en-US" sz="1200" kern="1200" dirty="0">
                <a:solidFill>
                  <a:schemeClr val="tx1"/>
                </a:solidFill>
                <a:effectLst/>
                <a:latin typeface="+mn-lt"/>
                <a:ea typeface="+mn-ea"/>
                <a:cs typeface="+mn-cs"/>
              </a:rPr>
              <a:t>: 10.1016/S0140-6736(17)31281-3.</a:t>
            </a:r>
          </a:p>
          <a:p>
            <a:endParaRPr lang="en-US" dirty="0"/>
          </a:p>
        </p:txBody>
      </p:sp>
      <p:sp>
        <p:nvSpPr>
          <p:cNvPr id="4" name="Slide Number Placeholder 3"/>
          <p:cNvSpPr>
            <a:spLocks noGrp="1"/>
          </p:cNvSpPr>
          <p:nvPr>
            <p:ph type="sldNum" sz="quarter" idx="10"/>
          </p:nvPr>
        </p:nvSpPr>
        <p:spPr/>
        <p:txBody>
          <a:bodyPr/>
          <a:lstStyle/>
          <a:p>
            <a:fld id="{E0A04FB6-B168-BD44-A953-27A274132783}" type="slidenum">
              <a:rPr lang="en-US" smtClean="0"/>
              <a:pPr/>
              <a:t>103</a:t>
            </a:fld>
            <a:endParaRPr lang="en-US"/>
          </a:p>
        </p:txBody>
      </p:sp>
    </p:spTree>
    <p:extLst>
      <p:ext uri="{BB962C8B-B14F-4D97-AF65-F5344CB8AC3E}">
        <p14:creationId xmlns:p14="http://schemas.microsoft.com/office/powerpoint/2010/main" val="1738035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ln/>
        </p:spPr>
      </p:sp>
      <p:sp>
        <p:nvSpPr>
          <p:cNvPr id="287747" name="Notes Placeholder 2"/>
          <p:cNvSpPr>
            <a:spLocks noGrp="1"/>
          </p:cNvSpPr>
          <p:nvPr>
            <p:ph type="body" idx="1"/>
          </p:nvPr>
        </p:nvSpPr>
        <p:spPr>
          <a:noFill/>
          <a:ln/>
        </p:spPr>
        <p:txBody>
          <a:bodyPr/>
          <a:lstStyle/>
          <a:p>
            <a:endParaRPr lang="en-US"/>
          </a:p>
        </p:txBody>
      </p:sp>
      <p:sp>
        <p:nvSpPr>
          <p:cNvPr id="287748" name="Slide Number Placeholder 3"/>
          <p:cNvSpPr>
            <a:spLocks noGrp="1"/>
          </p:cNvSpPr>
          <p:nvPr>
            <p:ph type="sldNum" sz="quarter" idx="5"/>
          </p:nvPr>
        </p:nvSpPr>
        <p:spPr>
          <a:noFill/>
        </p:spPr>
        <p:txBody>
          <a:bodyPr/>
          <a:lstStyle/>
          <a:p>
            <a:fld id="{63BAAC21-7388-4590-AA61-384C47A22DC1}" type="slidenum">
              <a:rPr lang="en-US" smtClean="0"/>
              <a:pPr/>
              <a:t>105</a:t>
            </a:fld>
            <a:endParaRPr lang="en-US"/>
          </a:p>
        </p:txBody>
      </p:sp>
    </p:spTree>
    <p:extLst>
      <p:ext uri="{BB962C8B-B14F-4D97-AF65-F5344CB8AC3E}">
        <p14:creationId xmlns:p14="http://schemas.microsoft.com/office/powerpoint/2010/main" val="345861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685800" y="1143000"/>
            <a:ext cx="5486400" cy="3086100"/>
          </a:xfrm>
          <a:ln/>
        </p:spPr>
      </p:sp>
      <p:sp>
        <p:nvSpPr>
          <p:cNvPr id="3" name="Notes Placeholder 2"/>
          <p:cNvSpPr>
            <a:spLocks noGrp="1"/>
          </p:cNvSpPr>
          <p:nvPr>
            <p:ph type="body" idx="1"/>
          </p:nvPr>
        </p:nvSpPr>
        <p:spPr/>
        <p:txBody>
          <a:bodyPr/>
          <a:lstStyle/>
          <a:p>
            <a:pPr>
              <a:defRPr/>
            </a:pPr>
            <a:r>
              <a:rPr lang="en-US" dirty="0"/>
              <a:t>the Global Initiative for Asthma (GINA), a network of individuals, organizations, and public health officials to disseminate information about the care of patients with asthma, and to provide a mechanism to translate scientific evidence into improved asthma care. The GINA Assembly was subsequently initiated, as an </a:t>
            </a:r>
            <a:r>
              <a:rPr lang="en-US" i="1" dirty="0"/>
              <a:t>ad hoc </a:t>
            </a:r>
            <a:r>
              <a:rPr lang="en-US" dirty="0"/>
              <a:t>group of dedicated asthma care experts from many countries. The Assembly works with the Science Committee, the Board of Directors and the Dissemination and Implementation Committee to promote international collaboration and dissemination of information about asthma. The GINA report (“Global Strategy for Asthma Management and Prevention”), has been updated annually since 2002, and publications based on the GINA reports have been translated into many languages. In 2001, GINA initiated an annual World Asthma Day, raising awareness about the burden of asthma, and becoming a focus for local and national activities to educate families and health care professionals about effective methods to manage and control asthma.</a:t>
            </a:r>
          </a:p>
          <a:p>
            <a:pPr>
              <a:defRPr/>
            </a:pPr>
            <a:endParaRPr lang="en-US" dirty="0">
              <a:latin typeface="+mn-lt"/>
            </a:endParaRPr>
          </a:p>
          <a:p>
            <a:pPr>
              <a:defRPr/>
            </a:pPr>
            <a:r>
              <a:rPr lang="en-US" dirty="0"/>
              <a:t>Both symptoms and airflow limitation characteristically vary over time and in intensity. These variations are often triggered by factors such as exercise, allergen or irritant exposure, change in weather, or viral respiratory infections.</a:t>
            </a:r>
          </a:p>
          <a:p>
            <a:pPr>
              <a:defRPr/>
            </a:pPr>
            <a:r>
              <a:rPr lang="en-US" dirty="0"/>
              <a:t>Asthma is usually associated with airway </a:t>
            </a:r>
            <a:r>
              <a:rPr lang="en-US" dirty="0" err="1"/>
              <a:t>hyperresponsiveness</a:t>
            </a:r>
            <a:r>
              <a:rPr lang="en-US" dirty="0"/>
              <a:t> to direct or indirect stimuli, and with chronic airway inflammation. These features usually persist, even when symptoms are absent or lung function is normal, but may normalize with treatment</a:t>
            </a:r>
            <a:endParaRPr lang="en-US" dirty="0">
              <a:latin typeface="+mn-lt"/>
            </a:endParaRPr>
          </a:p>
          <a:p>
            <a:pPr>
              <a:defRPr/>
            </a:pPr>
            <a:endParaRPr lang="en-US" dirty="0">
              <a:latin typeface="+mn-lt"/>
            </a:endParaRPr>
          </a:p>
          <a:p>
            <a:pPr>
              <a:defRPr/>
            </a:pPr>
            <a:r>
              <a:rPr lang="en-US" dirty="0">
                <a:latin typeface="+mn-lt"/>
              </a:rPr>
              <a:t>Heterogeneous: having variety of character or form or components; or having increased variety, diversity</a:t>
            </a:r>
            <a:endParaRPr lang="en-IN" dirty="0">
              <a:latin typeface="+mn-lt"/>
            </a:endParaRPr>
          </a:p>
          <a:p>
            <a:pPr>
              <a:defRPr/>
            </a:pPr>
            <a:endParaRPr lang="en-IN" dirty="0">
              <a:latin typeface="+mn-lt"/>
            </a:endParaRPr>
          </a:p>
          <a:p>
            <a:pPr>
              <a:defRPr/>
            </a:pPr>
            <a:r>
              <a:rPr lang="en-IN" dirty="0">
                <a:latin typeface="+mn-lt"/>
              </a:rPr>
              <a:t>This definition was reached by consensus, based on consideration of the </a:t>
            </a:r>
            <a:r>
              <a:rPr lang="en-IN" b="1" dirty="0">
                <a:latin typeface="+mn-lt"/>
              </a:rPr>
              <a:t>characteristics that are typical of asthma </a:t>
            </a:r>
            <a:r>
              <a:rPr lang="en-IN" dirty="0">
                <a:latin typeface="+mn-lt"/>
              </a:rPr>
              <a:t>and </a:t>
            </a:r>
            <a:r>
              <a:rPr lang="en-IN" b="1" dirty="0">
                <a:latin typeface="+mn-lt"/>
              </a:rPr>
              <a:t>that distinguish it from other respiratory conditions.</a:t>
            </a:r>
          </a:p>
          <a:p>
            <a:pPr>
              <a:defRPr/>
            </a:pPr>
            <a:endParaRPr lang="en-IN" b="1" dirty="0">
              <a:latin typeface="+mn-lt"/>
            </a:endParaRPr>
          </a:p>
          <a:p>
            <a:pPr>
              <a:defRPr/>
            </a:pPr>
            <a:r>
              <a:rPr lang="en-IN" dirty="0">
                <a:latin typeface="+mn-lt"/>
              </a:rPr>
              <a:t>Both symptoms and airflow limitation characteristically vary over time and in intensity. These variations are often triggered by factors such as exercise, allergen or irritant exposure, change in weather, or viral respiratory infections.</a:t>
            </a:r>
          </a:p>
          <a:p>
            <a:pPr>
              <a:defRPr/>
            </a:pPr>
            <a:endParaRPr lang="en-IN" dirty="0">
              <a:latin typeface="+mn-lt"/>
            </a:endParaRPr>
          </a:p>
          <a:p>
            <a:pPr>
              <a:defRPr/>
            </a:pPr>
            <a:r>
              <a:rPr lang="en-IN" dirty="0">
                <a:latin typeface="+mn-lt"/>
              </a:rPr>
              <a:t>Symptoms and airflow limitation may resolve spontaneously or in response to medication, and may sometimes be absent for weeks or months at a time</a:t>
            </a:r>
          </a:p>
          <a:p>
            <a:pPr>
              <a:defRPr/>
            </a:pPr>
            <a:endParaRPr lang="en-IN" dirty="0">
              <a:latin typeface="+mn-lt"/>
            </a:endParaRPr>
          </a:p>
          <a:p>
            <a:pPr>
              <a:defRPr/>
            </a:pPr>
            <a:r>
              <a:rPr lang="en-IN" dirty="0">
                <a:latin typeface="+mn-lt"/>
              </a:rPr>
              <a:t>Asthma is characterized by </a:t>
            </a:r>
            <a:r>
              <a:rPr lang="en-IN" b="1" dirty="0">
                <a:latin typeface="+mn-lt"/>
              </a:rPr>
              <a:t>variable expiratory airflow limitation, i.e. expiratory lung function varies over time and in magnitude to a greater extent than in healthy populations. </a:t>
            </a:r>
            <a:r>
              <a:rPr lang="en-IN" dirty="0">
                <a:latin typeface="+mn-lt"/>
              </a:rPr>
              <a:t>In asthma, lung function may vary between completely normal and severely obstructed in the same patient. Poorly controlled asthma is associated with greater variability in lung function than well-controlled asthma</a:t>
            </a:r>
          </a:p>
          <a:p>
            <a:pPr>
              <a:defRPr/>
            </a:pPr>
            <a:endParaRPr lang="en-IN" dirty="0">
              <a:latin typeface="+mn-lt"/>
            </a:endParaRPr>
          </a:p>
          <a:p>
            <a:pPr>
              <a:defRPr/>
            </a:pPr>
            <a:r>
              <a:rPr lang="en-IN" dirty="0">
                <a:latin typeface="+mn-lt"/>
              </a:rPr>
              <a:t>This variability in more in asthma and very less in COPD and other respiratory diseases. </a:t>
            </a:r>
            <a:endParaRPr lang="en-IN" b="1" dirty="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CCE2069-B59E-4A03-A766-619B567DEF14}" type="slidenum">
              <a:rPr kumimoji="0" lang="en-IN"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IN"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0693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157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A90FDD-D8F7-4814-8C37-37B03080B6BB}" type="slidenum">
              <a:rPr lang="en-US" smtClean="0"/>
              <a:pPr fontAlgn="base">
                <a:spcBef>
                  <a:spcPct val="0"/>
                </a:spcBef>
                <a:spcAft>
                  <a:spcPct val="0"/>
                </a:spcAft>
                <a:defRPr/>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11CEE2-3B3E-4E9D-B7C4-919D451C45AB}" type="slidenum">
              <a:rPr lang="en-US" smtClean="0"/>
              <a:pPr fontAlgn="base">
                <a:spcBef>
                  <a:spcPct val="0"/>
                </a:spcBef>
                <a:spcAft>
                  <a:spcPct val="0"/>
                </a:spcAft>
                <a:defRPr/>
              </a:pPr>
              <a:t>14</a:t>
            </a:fld>
            <a:endParaRPr lang="en-US"/>
          </a:p>
        </p:txBody>
      </p:sp>
      <p:sp>
        <p:nvSpPr>
          <p:cNvPr id="757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578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txBox="1">
            <a:spLocks noGrp="1" noChangeArrowheads="1"/>
          </p:cNvSpPr>
          <p:nvPr/>
        </p:nvSpPr>
        <p:spPr bwMode="auto">
          <a:xfrm>
            <a:off x="3863975" y="8699500"/>
            <a:ext cx="3014663" cy="420688"/>
          </a:xfrm>
          <a:prstGeom prst="rect">
            <a:avLst/>
          </a:prstGeom>
          <a:noFill/>
          <a:ln w="9525">
            <a:noFill/>
            <a:miter lim="800000"/>
            <a:headEnd/>
            <a:tailEnd/>
          </a:ln>
        </p:spPr>
        <p:txBody>
          <a:bodyPr anchor="b"/>
          <a:lstStyle/>
          <a:p>
            <a:pPr algn="r"/>
            <a:fld id="{4B4E8F4D-6A8A-4316-9E4E-4D0C4D784860}" type="slidenum">
              <a:rPr lang="en-US" sz="1200">
                <a:latin typeface="Times New Roman" pitchFamily="18" charset="0"/>
              </a:rPr>
              <a:pPr algn="r"/>
              <a:t>15</a:t>
            </a:fld>
            <a:endParaRPr lang="en-US" sz="1200">
              <a:latin typeface="Times New Roman" pitchFamily="18" charset="0"/>
            </a:endParaRPr>
          </a:p>
        </p:txBody>
      </p:sp>
      <p:sp>
        <p:nvSpPr>
          <p:cNvPr id="76803"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76804"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2A3F26-F11A-4F90-BBDE-17791A806838}" type="slidenum">
              <a:rPr lang="en-US" smtClean="0"/>
              <a:pPr fontAlgn="base">
                <a:spcBef>
                  <a:spcPct val="0"/>
                </a:spcBef>
                <a:spcAft>
                  <a:spcPct val="0"/>
                </a:spcAft>
                <a:defRPr/>
              </a:pPr>
              <a:t>16</a:t>
            </a:fld>
            <a:endParaRPr lang="en-US"/>
          </a:p>
        </p:txBody>
      </p:sp>
      <p:sp>
        <p:nvSpPr>
          <p:cNvPr id="7782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782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C86F7B2D-7615-C910-421E-F5EAF5329B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283F243F-716C-CBBB-2828-DFDCA389B2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5956" name="Slide Number Placeholder 3">
            <a:extLst>
              <a:ext uri="{FF2B5EF4-FFF2-40B4-BE49-F238E27FC236}">
                <a16:creationId xmlns:a16="http://schemas.microsoft.com/office/drawing/2014/main" id="{90BBB302-5AD8-6CEA-A660-C5BD2DE94305}"/>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609641C-25A0-4E41-B927-6E21A485CB53}" type="slidenum">
              <a:rPr lang="en-US" altLang="en-US">
                <a:latin typeface="Calibri" panose="020F0502020204030204" pitchFamily="34" charset="0"/>
              </a:rPr>
              <a:pPr eaLnBrk="1" hangingPunct="1"/>
              <a:t>18</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47D54-082F-A308-F535-7DC9A20CB98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0481F31-465C-2399-DA4A-C0F2BC0D7C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C9DE6C8-0F2E-281C-B54B-983B5CE34490}"/>
              </a:ext>
            </a:extLst>
          </p:cNvPr>
          <p:cNvSpPr>
            <a:spLocks noGrp="1"/>
          </p:cNvSpPr>
          <p:nvPr>
            <p:ph type="dt" sz="half" idx="10"/>
          </p:nvPr>
        </p:nvSpPr>
        <p:spPr/>
        <p:txBody>
          <a:bodyPr/>
          <a:lstStyle/>
          <a:p>
            <a:fld id="{894509F5-3787-C44B-B96A-4F7F18D686D4}" type="datetimeFigureOut">
              <a:rPr lang="en-US" smtClean="0"/>
              <a:pPr/>
              <a:t>3/20/2024</a:t>
            </a:fld>
            <a:endParaRPr lang="en-US"/>
          </a:p>
        </p:txBody>
      </p:sp>
      <p:sp>
        <p:nvSpPr>
          <p:cNvPr id="5" name="Footer Placeholder 4">
            <a:extLst>
              <a:ext uri="{FF2B5EF4-FFF2-40B4-BE49-F238E27FC236}">
                <a16:creationId xmlns:a16="http://schemas.microsoft.com/office/drawing/2014/main" id="{76418460-12EF-F4FF-D513-927311A04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B9F426-9340-C72C-A53C-0FF11B36E6D7}"/>
              </a:ext>
            </a:extLst>
          </p:cNvPr>
          <p:cNvSpPr>
            <a:spLocks noGrp="1"/>
          </p:cNvSpPr>
          <p:nvPr>
            <p:ph type="sldNum" sz="quarter" idx="12"/>
          </p:nvPr>
        </p:nvSpPr>
        <p:spPr/>
        <p:txBody>
          <a:bodyPr/>
          <a:lstStyle/>
          <a:p>
            <a:fld id="{0AF72158-F5B8-1146-A6EE-A735E7C7AAF1}" type="slidenum">
              <a:rPr lang="en-US" smtClean="0"/>
              <a:pPr/>
              <a:t>‹#›</a:t>
            </a:fld>
            <a:endParaRPr lang="en-US"/>
          </a:p>
        </p:txBody>
      </p:sp>
    </p:spTree>
    <p:extLst>
      <p:ext uri="{BB962C8B-B14F-4D97-AF65-F5344CB8AC3E}">
        <p14:creationId xmlns:p14="http://schemas.microsoft.com/office/powerpoint/2010/main" val="1910583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47939-B0A1-383F-3CCF-CB863EC007C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FEED602-5C4C-46AA-0689-0EE7BD47DDC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9FBE080-B9D9-399D-1980-9C32220A6BDB}"/>
              </a:ext>
            </a:extLst>
          </p:cNvPr>
          <p:cNvSpPr>
            <a:spLocks noGrp="1"/>
          </p:cNvSpPr>
          <p:nvPr>
            <p:ph type="dt" sz="half" idx="10"/>
          </p:nvPr>
        </p:nvSpPr>
        <p:spPr/>
        <p:txBody>
          <a:bodyPr/>
          <a:lstStyle/>
          <a:p>
            <a:fld id="{894509F5-3787-C44B-B96A-4F7F18D686D4}" type="datetimeFigureOut">
              <a:rPr lang="en-US" smtClean="0"/>
              <a:pPr/>
              <a:t>3/20/2024</a:t>
            </a:fld>
            <a:endParaRPr lang="en-US"/>
          </a:p>
        </p:txBody>
      </p:sp>
      <p:sp>
        <p:nvSpPr>
          <p:cNvPr id="5" name="Footer Placeholder 4">
            <a:extLst>
              <a:ext uri="{FF2B5EF4-FFF2-40B4-BE49-F238E27FC236}">
                <a16:creationId xmlns:a16="http://schemas.microsoft.com/office/drawing/2014/main" id="{9E22BBB4-E575-3BAF-C137-BF2B1B560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058A7-25AC-DACA-2C92-23E1ABA2DA51}"/>
              </a:ext>
            </a:extLst>
          </p:cNvPr>
          <p:cNvSpPr>
            <a:spLocks noGrp="1"/>
          </p:cNvSpPr>
          <p:nvPr>
            <p:ph type="sldNum" sz="quarter" idx="12"/>
          </p:nvPr>
        </p:nvSpPr>
        <p:spPr/>
        <p:txBody>
          <a:bodyPr/>
          <a:lstStyle/>
          <a:p>
            <a:fld id="{0AF72158-F5B8-1146-A6EE-A735E7C7AAF1}" type="slidenum">
              <a:rPr lang="en-US" smtClean="0"/>
              <a:pPr/>
              <a:t>‹#›</a:t>
            </a:fld>
            <a:endParaRPr lang="en-US"/>
          </a:p>
        </p:txBody>
      </p:sp>
    </p:spTree>
    <p:extLst>
      <p:ext uri="{BB962C8B-B14F-4D97-AF65-F5344CB8AC3E}">
        <p14:creationId xmlns:p14="http://schemas.microsoft.com/office/powerpoint/2010/main" val="565671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85221E-2FB8-C5C4-2B5F-F39531E5732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5BD50FC-F416-C542-D5A0-F6BE750535A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E050603-9447-C1F4-A111-B3827ED8E194}"/>
              </a:ext>
            </a:extLst>
          </p:cNvPr>
          <p:cNvSpPr>
            <a:spLocks noGrp="1"/>
          </p:cNvSpPr>
          <p:nvPr>
            <p:ph type="dt" sz="half" idx="10"/>
          </p:nvPr>
        </p:nvSpPr>
        <p:spPr/>
        <p:txBody>
          <a:bodyPr/>
          <a:lstStyle/>
          <a:p>
            <a:fld id="{894509F5-3787-C44B-B96A-4F7F18D686D4}" type="datetimeFigureOut">
              <a:rPr lang="en-US" smtClean="0"/>
              <a:pPr/>
              <a:t>3/20/2024</a:t>
            </a:fld>
            <a:endParaRPr lang="en-US"/>
          </a:p>
        </p:txBody>
      </p:sp>
      <p:sp>
        <p:nvSpPr>
          <p:cNvPr id="5" name="Footer Placeholder 4">
            <a:extLst>
              <a:ext uri="{FF2B5EF4-FFF2-40B4-BE49-F238E27FC236}">
                <a16:creationId xmlns:a16="http://schemas.microsoft.com/office/drawing/2014/main" id="{8231540A-9EF0-51DC-D7A7-286E30E3A2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CBD07D-A62C-3AF1-C751-800DA309EFD1}"/>
              </a:ext>
            </a:extLst>
          </p:cNvPr>
          <p:cNvSpPr>
            <a:spLocks noGrp="1"/>
          </p:cNvSpPr>
          <p:nvPr>
            <p:ph type="sldNum" sz="quarter" idx="12"/>
          </p:nvPr>
        </p:nvSpPr>
        <p:spPr/>
        <p:txBody>
          <a:bodyPr/>
          <a:lstStyle/>
          <a:p>
            <a:fld id="{0AF72158-F5B8-1146-A6EE-A735E7C7AAF1}" type="slidenum">
              <a:rPr lang="en-US" smtClean="0"/>
              <a:pPr/>
              <a:t>‹#›</a:t>
            </a:fld>
            <a:endParaRPr lang="en-US"/>
          </a:p>
        </p:txBody>
      </p:sp>
    </p:spTree>
    <p:extLst>
      <p:ext uri="{BB962C8B-B14F-4D97-AF65-F5344CB8AC3E}">
        <p14:creationId xmlns:p14="http://schemas.microsoft.com/office/powerpoint/2010/main" val="3676816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pic>
        <p:nvPicPr>
          <p:cNvPr id="11" name="Picture 10" descr="19366">
            <a:extLst>
              <a:ext uri="{FF2B5EF4-FFF2-40B4-BE49-F238E27FC236}">
                <a16:creationId xmlns:a16="http://schemas.microsoft.com/office/drawing/2014/main" id="{87E17CA3-E764-420A-8A8E-A969F16DCC48}"/>
              </a:ext>
            </a:extLst>
          </p:cNvPr>
          <p:cNvPicPr>
            <a:picLocks noChangeAspect="1"/>
          </p:cNvPicPr>
          <p:nvPr userDrawn="1"/>
        </p:nvPicPr>
        <p:blipFill>
          <a:blip r:embed="rId2"/>
          <a:srcRect/>
          <a:stretch>
            <a:fillRect/>
          </a:stretch>
        </p:blipFill>
        <p:spPr>
          <a:xfrm>
            <a:off x="0" y="-4445"/>
            <a:ext cx="12192635" cy="6866890"/>
          </a:xfrm>
          <a:prstGeom prst="rect">
            <a:avLst/>
          </a:prstGeom>
          <a:effectLst>
            <a:outerShdw dist="50800" dir="5400000" algn="ctr" rotWithShape="0">
              <a:srgbClr val="000000">
                <a:alpha val="0"/>
              </a:srgbClr>
            </a:outerShdw>
          </a:effectLst>
        </p:spPr>
      </p:pic>
      <p:sp>
        <p:nvSpPr>
          <p:cNvPr id="16" name="Rectangle 2">
            <a:extLst>
              <a:ext uri="{FF2B5EF4-FFF2-40B4-BE49-F238E27FC236}">
                <a16:creationId xmlns:a16="http://schemas.microsoft.com/office/drawing/2014/main" id="{1DFCBDA0-BA76-4071-9365-DE18BACB352C}"/>
              </a:ext>
            </a:extLst>
          </p:cNvPr>
          <p:cNvSpPr/>
          <p:nvPr userDrawn="1"/>
        </p:nvSpPr>
        <p:spPr>
          <a:xfrm>
            <a:off x="10214" y="0"/>
            <a:ext cx="12192635" cy="687451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IN"/>
          </a:p>
        </p:txBody>
      </p:sp>
      <p:sp>
        <p:nvSpPr>
          <p:cNvPr id="15" name="Subtitle 2">
            <a:extLst>
              <a:ext uri="{FF2B5EF4-FFF2-40B4-BE49-F238E27FC236}">
                <a16:creationId xmlns:a16="http://schemas.microsoft.com/office/drawing/2014/main" id="{AAFFA9BC-59FA-42D3-ADD0-81BB2B9D93BE}"/>
              </a:ext>
            </a:extLst>
          </p:cNvPr>
          <p:cNvSpPr>
            <a:spLocks noGrp="1"/>
          </p:cNvSpPr>
          <p:nvPr>
            <p:ph type="subTitle" idx="1" hasCustomPrompt="1"/>
          </p:nvPr>
        </p:nvSpPr>
        <p:spPr>
          <a:xfrm>
            <a:off x="634506" y="855054"/>
            <a:ext cx="8573392" cy="461665"/>
          </a:xfrm>
          <a:prstGeom prst="rect">
            <a:avLst/>
          </a:prstGeom>
          <a:noFill/>
        </p:spPr>
        <p:txBody>
          <a:bodyPr wrap="square" rtlCol="0">
            <a:spAutoFit/>
          </a:bodyPr>
          <a:lstStyle>
            <a:lvl1pPr marL="0" indent="0" algn="l">
              <a:lnSpc>
                <a:spcPct val="100000"/>
              </a:lnSpc>
              <a:buNone/>
              <a:defRPr lang="en-IN" sz="2400">
                <a:solidFill>
                  <a:srgbClr val="22418C"/>
                </a:solidFill>
                <a:latin typeface="Poppins Light" panose="00000400000000000000" pitchFamily="50" charset="0"/>
                <a:cs typeface="Poppins Light" panose="00000400000000000000" pitchFamily="50" charset="0"/>
              </a:defRPr>
            </a:lvl1pPr>
          </a:lstStyle>
          <a:p>
            <a:pPr marL="0" lvl="0">
              <a:spcBef>
                <a:spcPts val="600"/>
              </a:spcBef>
            </a:pPr>
            <a:r>
              <a:rPr lang="en-US" dirty="0"/>
              <a:t>Click to edit subtitle</a:t>
            </a:r>
            <a:endParaRPr lang="en-IN" dirty="0"/>
          </a:p>
        </p:txBody>
      </p:sp>
      <p:sp>
        <p:nvSpPr>
          <p:cNvPr id="14" name="Text Placeholder 4">
            <a:extLst>
              <a:ext uri="{FF2B5EF4-FFF2-40B4-BE49-F238E27FC236}">
                <a16:creationId xmlns:a16="http://schemas.microsoft.com/office/drawing/2014/main" id="{32A68974-CE6D-4896-A6FF-DD561877B5B0}"/>
              </a:ext>
            </a:extLst>
          </p:cNvPr>
          <p:cNvSpPr>
            <a:spLocks noGrp="1"/>
          </p:cNvSpPr>
          <p:nvPr>
            <p:ph type="body" sz="quarter" idx="10"/>
          </p:nvPr>
        </p:nvSpPr>
        <p:spPr>
          <a:xfrm>
            <a:off x="623888" y="1700212"/>
            <a:ext cx="8785225" cy="4392613"/>
          </a:xfrm>
          <a:prstGeom prst="rect">
            <a:avLst/>
          </a:prstGeom>
        </p:spPr>
        <p:txBody>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1800" b="1">
                <a:solidFill>
                  <a:schemeClr val="tx1">
                    <a:lumMod val="95000"/>
                    <a:lumOff val="5000"/>
                  </a:schemeClr>
                </a:solidFill>
                <a:latin typeface="Poppins Medium" panose="00000600000000000000" pitchFamily="50" charset="0"/>
                <a:cs typeface="Poppins Medium" panose="00000600000000000000" pitchFamily="50" charset="0"/>
              </a:defRPr>
            </a:lvl1pPr>
            <a:lvl2pPr marL="0">
              <a:lnSpc>
                <a:spcPct val="100000"/>
              </a:lnSpc>
              <a:defRPr>
                <a:solidFill>
                  <a:schemeClr val="tx1">
                    <a:lumMod val="95000"/>
                    <a:lumOff val="5000"/>
                  </a:schemeClr>
                </a:solidFill>
              </a:defRPr>
            </a:lvl2pPr>
            <a:lvl3pPr marL="720000">
              <a:lnSpc>
                <a:spcPct val="100000"/>
              </a:lnSpc>
              <a:defRPr>
                <a:solidFill>
                  <a:schemeClr val="tx1">
                    <a:lumMod val="95000"/>
                    <a:lumOff val="5000"/>
                  </a:schemeClr>
                </a:solidFill>
              </a:defRPr>
            </a:lvl3pPr>
            <a:lvl4pPr marL="1224000">
              <a:lnSpc>
                <a:spcPct val="100000"/>
              </a:lnSpc>
              <a:defRPr>
                <a:solidFill>
                  <a:schemeClr val="tx1">
                    <a:lumMod val="95000"/>
                    <a:lumOff val="5000"/>
                  </a:schemeClr>
                </a:solidFill>
              </a:defRPr>
            </a:lvl4pPr>
            <a:lvl5pPr marL="1584000">
              <a:lnSpc>
                <a:spcPct val="100000"/>
              </a:lnSpc>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4" name="Title 1">
            <a:extLst>
              <a:ext uri="{FF2B5EF4-FFF2-40B4-BE49-F238E27FC236}">
                <a16:creationId xmlns:a16="http://schemas.microsoft.com/office/drawing/2014/main" id="{775EC253-B402-4CC6-89E9-C4666329A9D7}"/>
              </a:ext>
            </a:extLst>
          </p:cNvPr>
          <p:cNvSpPr>
            <a:spLocks noGrp="1"/>
          </p:cNvSpPr>
          <p:nvPr>
            <p:ph type="ctrTitle"/>
          </p:nvPr>
        </p:nvSpPr>
        <p:spPr>
          <a:xfrm>
            <a:off x="634506" y="312871"/>
            <a:ext cx="8573392" cy="584775"/>
          </a:xfrm>
          <a:prstGeom prst="rect">
            <a:avLst/>
          </a:prstGeom>
          <a:noFill/>
        </p:spPr>
        <p:txBody>
          <a:bodyPr wrap="square" rtlCol="0">
            <a:spAutoFit/>
          </a:bodyPr>
          <a:lstStyle>
            <a:lvl1pPr algn="l">
              <a:lnSpc>
                <a:spcPct val="100000"/>
              </a:lnSpc>
              <a:defRPr lang="en-IN" sz="3200" b="1" cap="all" baseline="0">
                <a:solidFill>
                  <a:srgbClr val="22418C"/>
                </a:solidFill>
                <a:latin typeface="Poppins Medium" panose="00000600000000000000" pitchFamily="50" charset="0"/>
                <a:ea typeface="+mn-ea"/>
                <a:cs typeface="Poppins Medium" panose="00000600000000000000" pitchFamily="50" charset="0"/>
              </a:defRPr>
            </a:lvl1pPr>
          </a:lstStyle>
          <a:p>
            <a:pPr marL="0" lvl="0">
              <a:spcBef>
                <a:spcPts val="600"/>
              </a:spcBef>
            </a:pPr>
            <a:r>
              <a:rPr lang="en-US"/>
              <a:t>Click to edit Master title style</a:t>
            </a:r>
            <a:endParaRPr lang="en-IN" dirty="0"/>
          </a:p>
        </p:txBody>
      </p:sp>
      <p:pic>
        <p:nvPicPr>
          <p:cNvPr id="22" name="Picture 21"/>
          <p:cNvPicPr>
            <a:picLocks noChangeAspect="1"/>
          </p:cNvPicPr>
          <p:nvPr userDrawn="1"/>
        </p:nvPicPr>
        <p:blipFill>
          <a:blip r:embed="rId3" cstate="screen"/>
          <a:stretch>
            <a:fillRect/>
          </a:stretch>
        </p:blipFill>
        <p:spPr>
          <a:xfrm>
            <a:off x="9806894" y="339765"/>
            <a:ext cx="1423673" cy="475723"/>
          </a:xfrm>
          <a:prstGeom prst="rect">
            <a:avLst/>
          </a:prstGeom>
        </p:spPr>
      </p:pic>
    </p:spTree>
    <p:extLst>
      <p:ext uri="{BB962C8B-B14F-4D97-AF65-F5344CB8AC3E}">
        <p14:creationId xmlns:p14="http://schemas.microsoft.com/office/powerpoint/2010/main" val="1533582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08094A4F-FF56-4D0E-9A88-045FD3BC6E66}" type="datetimeFigureOut">
              <a:rPr lang="en-IN" smtClean="0"/>
              <a:pPr/>
              <a:t>20-03-2024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8F66F692-B399-45CD-8E31-B4CE849CA853}" type="slidenum">
              <a:rPr lang="en-IN" smtClean="0"/>
              <a:pPr/>
              <a:t>‹#›</a:t>
            </a:fld>
            <a:endParaRPr lang="en-IN"/>
          </a:p>
        </p:txBody>
      </p:sp>
    </p:spTree>
    <p:extLst>
      <p:ext uri="{BB962C8B-B14F-4D97-AF65-F5344CB8AC3E}">
        <p14:creationId xmlns:p14="http://schemas.microsoft.com/office/powerpoint/2010/main" val="3597634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730739"/>
            <a:ext cx="109728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D1B4C17F-950A-434F-8007-4043F0478F32}"/>
              </a:ext>
            </a:extLst>
          </p:cNvPr>
          <p:cNvSpPr>
            <a:spLocks noGrp="1"/>
          </p:cNvSpPr>
          <p:nvPr>
            <p:ph type="body" sz="quarter" idx="10" hasCustomPrompt="1"/>
          </p:nvPr>
        </p:nvSpPr>
        <p:spPr>
          <a:xfrm>
            <a:off x="2889250" y="6081713"/>
            <a:ext cx="8693150" cy="681037"/>
          </a:xfrm>
        </p:spPr>
        <p:txBody>
          <a:bodyPr>
            <a:noAutofit/>
          </a:bodyPr>
          <a:lstStyle>
            <a:lvl1pPr marL="0" indent="0">
              <a:buNone/>
              <a:defRPr sz="1100">
                <a:solidFill>
                  <a:schemeClr val="bg1"/>
                </a:solidFill>
              </a:defRPr>
            </a:lvl1pPr>
            <a:lvl2pPr marL="457200" indent="0">
              <a:buNone/>
              <a:defRPr sz="1100">
                <a:solidFill>
                  <a:schemeClr val="bg1"/>
                </a:solidFill>
              </a:defRPr>
            </a:lvl2pPr>
            <a:lvl3pPr marL="914400" indent="0">
              <a:buNone/>
              <a:defRPr sz="11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dirty="0"/>
              <a:t>Click to add reference</a:t>
            </a:r>
          </a:p>
        </p:txBody>
      </p:sp>
    </p:spTree>
    <p:extLst>
      <p:ext uri="{BB962C8B-B14F-4D97-AF65-F5344CB8AC3E}">
        <p14:creationId xmlns:p14="http://schemas.microsoft.com/office/powerpoint/2010/main" val="3036848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75AEAC82-EA92-489D-9C10-0A72A31B0CB9}" type="slidenum">
              <a:rPr lang="en-US" smtClean="0"/>
              <a:pPr/>
              <a:t>‹#›</a:t>
            </a:fld>
            <a:endParaRPr lang="en-US"/>
          </a:p>
        </p:txBody>
      </p:sp>
      <p:sp>
        <p:nvSpPr>
          <p:cNvPr id="6" name="Text Placeholder 7"/>
          <p:cNvSpPr>
            <a:spLocks noGrp="1"/>
          </p:cNvSpPr>
          <p:nvPr>
            <p:ph type="body" sz="quarter" idx="13"/>
          </p:nvPr>
        </p:nvSpPr>
        <p:spPr>
          <a:xfrm>
            <a:off x="523876" y="707458"/>
            <a:ext cx="9892605" cy="417287"/>
          </a:xfrm>
        </p:spPr>
        <p:txBody>
          <a:bodyPr/>
          <a:lstStyle>
            <a:lvl1pPr marL="0" indent="0">
              <a:buNone/>
              <a:defRPr sz="1800">
                <a:latin typeface="+mj-lt"/>
              </a:defRPr>
            </a:lvl1pPr>
            <a:lvl2pPr marL="358766" indent="0">
              <a:buNone/>
              <a:defRPr>
                <a:latin typeface="Cambria" pitchFamily="18" charset="0"/>
              </a:defRPr>
            </a:lvl2pPr>
            <a:lvl3pPr marL="717533" indent="0">
              <a:buNone/>
              <a:defRPr>
                <a:latin typeface="Cambria" pitchFamily="18" charset="0"/>
              </a:defRPr>
            </a:lvl3pPr>
            <a:lvl4pPr marL="1076298" indent="0">
              <a:buNone/>
              <a:defRPr>
                <a:latin typeface="Cambria" pitchFamily="18" charset="0"/>
              </a:defRPr>
            </a:lvl4pPr>
            <a:lvl5pPr marL="1435064" indent="0">
              <a:buNone/>
              <a:defRPr>
                <a:latin typeface="Cambria" pitchFamily="18" charset="0"/>
              </a:defRPr>
            </a:lvl5pPr>
          </a:lstStyle>
          <a:p>
            <a:pPr lvl="0"/>
            <a:r>
              <a:rPr lang="en-US"/>
              <a:t>Click to edit Master text styles</a:t>
            </a:r>
          </a:p>
        </p:txBody>
      </p:sp>
      <p:sp>
        <p:nvSpPr>
          <p:cNvPr id="7" name="Date Placeholder 3"/>
          <p:cNvSpPr>
            <a:spLocks noGrp="1"/>
          </p:cNvSpPr>
          <p:nvPr>
            <p:ph type="dt" sz="half" idx="2"/>
          </p:nvPr>
        </p:nvSpPr>
        <p:spPr>
          <a:xfrm>
            <a:off x="2351255" y="6476208"/>
            <a:ext cx="1446047" cy="365125"/>
          </a:xfrm>
          <a:prstGeom prst="rect">
            <a:avLst/>
          </a:prstGeom>
        </p:spPr>
        <p:txBody>
          <a:bodyPr vert="horz" lIns="0" tIns="0" rIns="0" bIns="0" rtlCol="0" anchor="t" anchorCtr="0"/>
          <a:lstStyle>
            <a:lvl1pPr algn="l">
              <a:defRPr sz="800">
                <a:solidFill>
                  <a:schemeClr val="tx1"/>
                </a:solidFill>
              </a:defRPr>
            </a:lvl1pPr>
          </a:lstStyle>
          <a:p>
            <a:fld id="{4D06DFA8-CB17-4F56-B42A-6AC27F0DC45B}" type="datetimeFigureOut">
              <a:rPr lang="en-US" smtClean="0"/>
              <a:pPr/>
              <a:t>3/20/2024</a:t>
            </a:fld>
            <a:endParaRPr lang="en-US"/>
          </a:p>
        </p:txBody>
      </p:sp>
      <p:sp>
        <p:nvSpPr>
          <p:cNvPr id="8" name="Footer Placeholder 4"/>
          <p:cNvSpPr>
            <a:spLocks noGrp="1"/>
          </p:cNvSpPr>
          <p:nvPr>
            <p:ph type="ftr" sz="quarter" idx="3"/>
          </p:nvPr>
        </p:nvSpPr>
        <p:spPr>
          <a:xfrm>
            <a:off x="527051" y="6476208"/>
            <a:ext cx="1824203" cy="365125"/>
          </a:xfrm>
          <a:prstGeom prst="rect">
            <a:avLst/>
          </a:prstGeom>
        </p:spPr>
        <p:txBody>
          <a:bodyPr vert="horz" lIns="0" tIns="0" rIns="0" bIns="0" rtlCol="0" anchor="t" anchorCtr="0"/>
          <a:lstStyle>
            <a:lvl1pPr algn="l">
              <a:defRPr sz="800">
                <a:solidFill>
                  <a:schemeClr val="tx1"/>
                </a:solidFill>
              </a:defRPr>
            </a:lvl1pPr>
          </a:lstStyle>
          <a:p>
            <a:endParaRPr lang="en-US"/>
          </a:p>
        </p:txBody>
      </p:sp>
    </p:spTree>
    <p:extLst>
      <p:ext uri="{BB962C8B-B14F-4D97-AF65-F5344CB8AC3E}">
        <p14:creationId xmlns:p14="http://schemas.microsoft.com/office/powerpoint/2010/main" val="33548877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Title 6"/>
          <p:cNvSpPr>
            <a:spLocks noGrp="1"/>
          </p:cNvSpPr>
          <p:nvPr>
            <p:ph type="title" hasCustomPrompt="1"/>
          </p:nvPr>
        </p:nvSpPr>
        <p:spPr>
          <a:xfrm>
            <a:off x="449226" y="750575"/>
            <a:ext cx="8082447" cy="615805"/>
          </a:xfrm>
        </p:spPr>
        <p:txBody>
          <a:bodyPr vert="horz" anchor="ctr"/>
          <a:lstStyle>
            <a:lvl1pPr marL="0" marR="0" indent="0" algn="l" defTabSz="1219139" rtl="0" eaLnBrk="1" fontAlgn="auto" latinLnBrk="0" hangingPunct="1">
              <a:lnSpc>
                <a:spcPct val="100000"/>
              </a:lnSpc>
              <a:spcBef>
                <a:spcPts val="0"/>
              </a:spcBef>
              <a:spcAft>
                <a:spcPts val="0"/>
              </a:spcAft>
              <a:buClr>
                <a:srgbClr val="111111"/>
              </a:buClr>
              <a:buSzPts val="1600"/>
              <a:buFont typeface="Playfair Display"/>
              <a:buNone/>
              <a:tabLst/>
              <a:defRPr sz="4267" b="1" i="0">
                <a:solidFill>
                  <a:srgbClr val="255CA3"/>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Title of Slide</a:t>
            </a:r>
          </a:p>
        </p:txBody>
      </p:sp>
      <p:sp>
        <p:nvSpPr>
          <p:cNvPr id="12" name="Content Placeholder 3"/>
          <p:cNvSpPr>
            <a:spLocks noGrp="1"/>
          </p:cNvSpPr>
          <p:nvPr>
            <p:ph sz="half" idx="2"/>
          </p:nvPr>
        </p:nvSpPr>
        <p:spPr>
          <a:xfrm>
            <a:off x="449225" y="1567393"/>
            <a:ext cx="5157787" cy="4508564"/>
          </a:xfrm>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vl2pPr>
              <a:defRPr>
                <a:latin typeface="Calibri" panose="020F0502020204030204" pitchFamily="34" charset="0"/>
                <a:ea typeface="Calibri" panose="020F0502020204030204" pitchFamily="34" charset="0"/>
                <a:cs typeface="Calibri" panose="020F0502020204030204" pitchFamily="34" charset="0"/>
              </a:defRPr>
            </a:lvl2pPr>
            <a:lvl3pPr>
              <a:defRPr>
                <a:latin typeface="Calibri" panose="020F0502020204030204" pitchFamily="34" charset="0"/>
                <a:ea typeface="Calibri" panose="020F0502020204030204" pitchFamily="34" charset="0"/>
                <a:cs typeface="Calibri" panose="020F0502020204030204" pitchFamily="34" charset="0"/>
              </a:defRPr>
            </a:lvl3pPr>
            <a:lvl4pPr>
              <a:defRPr>
                <a:latin typeface="Calibri" panose="020F0502020204030204" pitchFamily="34" charset="0"/>
                <a:ea typeface="Calibri" panose="020F0502020204030204" pitchFamily="34" charset="0"/>
                <a:cs typeface="Calibri" panose="020F0502020204030204" pitchFamily="34" charset="0"/>
              </a:defRPr>
            </a:lvl4pPr>
            <a:lvl5pPr>
              <a:defRPr>
                <a:latin typeface="Calibri" panose="020F0502020204030204" pitchFamily="34" charset="0"/>
                <a:ea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p:cNvSpPr>
            <a:spLocks noGrp="1"/>
          </p:cNvSpPr>
          <p:nvPr>
            <p:ph type="sldNum" sz="quarter" idx="12"/>
          </p:nvPr>
        </p:nvSpPr>
        <p:spPr>
          <a:xfrm>
            <a:off x="11679385" y="24922"/>
            <a:ext cx="496496" cy="365125"/>
          </a:xfrm>
        </p:spPr>
        <p:txBody>
          <a:bodyPr/>
          <a:lstStyle>
            <a:lvl1pPr algn="ctr">
              <a:defRPr>
                <a:solidFill>
                  <a:schemeClr val="tx1"/>
                </a:solidFill>
                <a:latin typeface="Calibri" panose="020F0502020204030204" pitchFamily="34" charset="0"/>
              </a:defRPr>
            </a:lvl1pPr>
          </a:lstStyle>
          <a:p>
            <a:fld id="{4ED12FC8-CD04-FD41-BD20-CE2B09F63E33}" type="slidenum">
              <a:rPr lang="en-US" smtClean="0"/>
              <a:pPr/>
              <a:t>‹#›</a:t>
            </a:fld>
            <a:endParaRPr lang="en-US"/>
          </a:p>
        </p:txBody>
      </p:sp>
    </p:spTree>
    <p:extLst>
      <p:ext uri="{BB962C8B-B14F-4D97-AF65-F5344CB8AC3E}">
        <p14:creationId xmlns:p14="http://schemas.microsoft.com/office/powerpoint/2010/main" val="300181836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ight Triangle 5"/>
          <p:cNvSpPr/>
          <p:nvPr userDrawn="1"/>
        </p:nvSpPr>
        <p:spPr>
          <a:xfrm rot="10800000">
            <a:off x="10327340" y="0"/>
            <a:ext cx="1864659" cy="1631576"/>
          </a:xfrm>
          <a:prstGeom prst="rtTriangl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
        <p:nvSpPr>
          <p:cNvPr id="7" name="Rectangle 6"/>
          <p:cNvSpPr/>
          <p:nvPr userDrawn="1"/>
        </p:nvSpPr>
        <p:spPr>
          <a:xfrm>
            <a:off x="0" y="6682902"/>
            <a:ext cx="12192000" cy="1750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16830084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F8192-77BE-E715-A775-809CDFBFF85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B6F4D0E-1756-AF04-5B57-DE11D19B396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323822E-8915-FCCA-9A28-DB39DC016371}"/>
              </a:ext>
            </a:extLst>
          </p:cNvPr>
          <p:cNvSpPr>
            <a:spLocks noGrp="1"/>
          </p:cNvSpPr>
          <p:nvPr>
            <p:ph type="dt" sz="half" idx="10"/>
          </p:nvPr>
        </p:nvSpPr>
        <p:spPr/>
        <p:txBody>
          <a:bodyPr/>
          <a:lstStyle/>
          <a:p>
            <a:fld id="{894509F5-3787-C44B-B96A-4F7F18D686D4}" type="datetimeFigureOut">
              <a:rPr lang="en-US" smtClean="0"/>
              <a:pPr/>
              <a:t>3/20/2024</a:t>
            </a:fld>
            <a:endParaRPr lang="en-US"/>
          </a:p>
        </p:txBody>
      </p:sp>
      <p:sp>
        <p:nvSpPr>
          <p:cNvPr id="5" name="Footer Placeholder 4">
            <a:extLst>
              <a:ext uri="{FF2B5EF4-FFF2-40B4-BE49-F238E27FC236}">
                <a16:creationId xmlns:a16="http://schemas.microsoft.com/office/drawing/2014/main" id="{7EDFFCDC-C25D-7CFB-2DE7-B883B863D6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90DB07-B3F7-F8D1-D1C7-D70D592A1DCA}"/>
              </a:ext>
            </a:extLst>
          </p:cNvPr>
          <p:cNvSpPr>
            <a:spLocks noGrp="1"/>
          </p:cNvSpPr>
          <p:nvPr>
            <p:ph type="sldNum" sz="quarter" idx="12"/>
          </p:nvPr>
        </p:nvSpPr>
        <p:spPr/>
        <p:txBody>
          <a:bodyPr/>
          <a:lstStyle/>
          <a:p>
            <a:fld id="{0AF72158-F5B8-1146-A6EE-A735E7C7AAF1}" type="slidenum">
              <a:rPr lang="en-US" smtClean="0"/>
              <a:pPr/>
              <a:t>‹#›</a:t>
            </a:fld>
            <a:endParaRPr lang="en-US"/>
          </a:p>
        </p:txBody>
      </p:sp>
    </p:spTree>
    <p:extLst>
      <p:ext uri="{BB962C8B-B14F-4D97-AF65-F5344CB8AC3E}">
        <p14:creationId xmlns:p14="http://schemas.microsoft.com/office/powerpoint/2010/main" val="2214388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66F82-6428-3F0F-65EC-87B42A59E48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82A0DB6-9A01-F542-94F2-2216C01448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CC82698-2E58-F84F-B6C2-F4335BE08C4E}"/>
              </a:ext>
            </a:extLst>
          </p:cNvPr>
          <p:cNvSpPr>
            <a:spLocks noGrp="1"/>
          </p:cNvSpPr>
          <p:nvPr>
            <p:ph type="dt" sz="half" idx="10"/>
          </p:nvPr>
        </p:nvSpPr>
        <p:spPr/>
        <p:txBody>
          <a:bodyPr/>
          <a:lstStyle/>
          <a:p>
            <a:fld id="{894509F5-3787-C44B-B96A-4F7F18D686D4}" type="datetimeFigureOut">
              <a:rPr lang="en-US" smtClean="0"/>
              <a:pPr/>
              <a:t>3/20/2024</a:t>
            </a:fld>
            <a:endParaRPr lang="en-US"/>
          </a:p>
        </p:txBody>
      </p:sp>
      <p:sp>
        <p:nvSpPr>
          <p:cNvPr id="5" name="Footer Placeholder 4">
            <a:extLst>
              <a:ext uri="{FF2B5EF4-FFF2-40B4-BE49-F238E27FC236}">
                <a16:creationId xmlns:a16="http://schemas.microsoft.com/office/drawing/2014/main" id="{8FD31D00-9FB6-93F5-69EA-66998B37F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CB3A0-9739-190D-005F-04397C967DBE}"/>
              </a:ext>
            </a:extLst>
          </p:cNvPr>
          <p:cNvSpPr>
            <a:spLocks noGrp="1"/>
          </p:cNvSpPr>
          <p:nvPr>
            <p:ph type="sldNum" sz="quarter" idx="12"/>
          </p:nvPr>
        </p:nvSpPr>
        <p:spPr/>
        <p:txBody>
          <a:bodyPr/>
          <a:lstStyle/>
          <a:p>
            <a:fld id="{0AF72158-F5B8-1146-A6EE-A735E7C7AAF1}" type="slidenum">
              <a:rPr lang="en-US" smtClean="0"/>
              <a:pPr/>
              <a:t>‹#›</a:t>
            </a:fld>
            <a:endParaRPr lang="en-US"/>
          </a:p>
        </p:txBody>
      </p:sp>
    </p:spTree>
    <p:extLst>
      <p:ext uri="{BB962C8B-B14F-4D97-AF65-F5344CB8AC3E}">
        <p14:creationId xmlns:p14="http://schemas.microsoft.com/office/powerpoint/2010/main" val="1803172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DF94E-93BF-75F0-FFC0-44B393D5D01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309CEB0-1990-DC56-70E8-FE15A703600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25EDE30-57C4-9D1D-90D4-9021AE46D9D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0B9C129-8808-7B81-8218-29012AFF8A7C}"/>
              </a:ext>
            </a:extLst>
          </p:cNvPr>
          <p:cNvSpPr>
            <a:spLocks noGrp="1"/>
          </p:cNvSpPr>
          <p:nvPr>
            <p:ph type="dt" sz="half" idx="10"/>
          </p:nvPr>
        </p:nvSpPr>
        <p:spPr/>
        <p:txBody>
          <a:bodyPr/>
          <a:lstStyle/>
          <a:p>
            <a:fld id="{894509F5-3787-C44B-B96A-4F7F18D686D4}" type="datetimeFigureOut">
              <a:rPr lang="en-US" smtClean="0"/>
              <a:pPr/>
              <a:t>3/20/2024</a:t>
            </a:fld>
            <a:endParaRPr lang="en-US"/>
          </a:p>
        </p:txBody>
      </p:sp>
      <p:sp>
        <p:nvSpPr>
          <p:cNvPr id="6" name="Footer Placeholder 5">
            <a:extLst>
              <a:ext uri="{FF2B5EF4-FFF2-40B4-BE49-F238E27FC236}">
                <a16:creationId xmlns:a16="http://schemas.microsoft.com/office/drawing/2014/main" id="{38FA3AA8-4C4C-8903-17C0-333CD2CE01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1AE3DF-D496-BD97-034F-091DB709C2B3}"/>
              </a:ext>
            </a:extLst>
          </p:cNvPr>
          <p:cNvSpPr>
            <a:spLocks noGrp="1"/>
          </p:cNvSpPr>
          <p:nvPr>
            <p:ph type="sldNum" sz="quarter" idx="12"/>
          </p:nvPr>
        </p:nvSpPr>
        <p:spPr/>
        <p:txBody>
          <a:bodyPr/>
          <a:lstStyle/>
          <a:p>
            <a:fld id="{0AF72158-F5B8-1146-A6EE-A735E7C7AAF1}" type="slidenum">
              <a:rPr lang="en-US" smtClean="0"/>
              <a:pPr/>
              <a:t>‹#›</a:t>
            </a:fld>
            <a:endParaRPr lang="en-US"/>
          </a:p>
        </p:txBody>
      </p:sp>
    </p:spTree>
    <p:extLst>
      <p:ext uri="{BB962C8B-B14F-4D97-AF65-F5344CB8AC3E}">
        <p14:creationId xmlns:p14="http://schemas.microsoft.com/office/powerpoint/2010/main" val="3688735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F160A-4F42-8586-FB10-17E902F6F5F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DAB025C-AD17-9FE5-A550-C5B197E63A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F9D0B98-7A92-9DBA-2795-094B59EB779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A5F23C6-5076-0E60-7D8D-9DA90A88CD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49410F8-09D7-680E-EEE8-3FD240FC97D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F541CDB-B535-8684-3230-70DD2E247A2A}"/>
              </a:ext>
            </a:extLst>
          </p:cNvPr>
          <p:cNvSpPr>
            <a:spLocks noGrp="1"/>
          </p:cNvSpPr>
          <p:nvPr>
            <p:ph type="dt" sz="half" idx="10"/>
          </p:nvPr>
        </p:nvSpPr>
        <p:spPr/>
        <p:txBody>
          <a:bodyPr/>
          <a:lstStyle/>
          <a:p>
            <a:fld id="{894509F5-3787-C44B-B96A-4F7F18D686D4}" type="datetimeFigureOut">
              <a:rPr lang="en-US" smtClean="0"/>
              <a:pPr/>
              <a:t>3/20/2024</a:t>
            </a:fld>
            <a:endParaRPr lang="en-US"/>
          </a:p>
        </p:txBody>
      </p:sp>
      <p:sp>
        <p:nvSpPr>
          <p:cNvPr id="8" name="Footer Placeholder 7">
            <a:extLst>
              <a:ext uri="{FF2B5EF4-FFF2-40B4-BE49-F238E27FC236}">
                <a16:creationId xmlns:a16="http://schemas.microsoft.com/office/drawing/2014/main" id="{C9F1167A-C675-36D7-F1B4-C815F1C8A8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8C0098-CC5B-37A1-140F-818982E4B6D0}"/>
              </a:ext>
            </a:extLst>
          </p:cNvPr>
          <p:cNvSpPr>
            <a:spLocks noGrp="1"/>
          </p:cNvSpPr>
          <p:nvPr>
            <p:ph type="sldNum" sz="quarter" idx="12"/>
          </p:nvPr>
        </p:nvSpPr>
        <p:spPr/>
        <p:txBody>
          <a:bodyPr/>
          <a:lstStyle/>
          <a:p>
            <a:fld id="{0AF72158-F5B8-1146-A6EE-A735E7C7AAF1}" type="slidenum">
              <a:rPr lang="en-US" smtClean="0"/>
              <a:pPr/>
              <a:t>‹#›</a:t>
            </a:fld>
            <a:endParaRPr lang="en-US"/>
          </a:p>
        </p:txBody>
      </p:sp>
    </p:spTree>
    <p:extLst>
      <p:ext uri="{BB962C8B-B14F-4D97-AF65-F5344CB8AC3E}">
        <p14:creationId xmlns:p14="http://schemas.microsoft.com/office/powerpoint/2010/main" val="1935360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C5579-FEBE-A414-5B2C-214EDDF3E85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433E3ED-12A0-A17F-1C49-C62C72D799AB}"/>
              </a:ext>
            </a:extLst>
          </p:cNvPr>
          <p:cNvSpPr>
            <a:spLocks noGrp="1"/>
          </p:cNvSpPr>
          <p:nvPr>
            <p:ph type="dt" sz="half" idx="10"/>
          </p:nvPr>
        </p:nvSpPr>
        <p:spPr/>
        <p:txBody>
          <a:bodyPr/>
          <a:lstStyle/>
          <a:p>
            <a:fld id="{894509F5-3787-C44B-B96A-4F7F18D686D4}" type="datetimeFigureOut">
              <a:rPr lang="en-US" smtClean="0"/>
              <a:pPr/>
              <a:t>3/20/2024</a:t>
            </a:fld>
            <a:endParaRPr lang="en-US"/>
          </a:p>
        </p:txBody>
      </p:sp>
      <p:sp>
        <p:nvSpPr>
          <p:cNvPr id="4" name="Footer Placeholder 3">
            <a:extLst>
              <a:ext uri="{FF2B5EF4-FFF2-40B4-BE49-F238E27FC236}">
                <a16:creationId xmlns:a16="http://schemas.microsoft.com/office/drawing/2014/main" id="{C0124108-7CD7-C541-C4E7-C08AA6A996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6E473A-D8EE-BEC4-FDFE-B6340659F131}"/>
              </a:ext>
            </a:extLst>
          </p:cNvPr>
          <p:cNvSpPr>
            <a:spLocks noGrp="1"/>
          </p:cNvSpPr>
          <p:nvPr>
            <p:ph type="sldNum" sz="quarter" idx="12"/>
          </p:nvPr>
        </p:nvSpPr>
        <p:spPr/>
        <p:txBody>
          <a:bodyPr/>
          <a:lstStyle/>
          <a:p>
            <a:fld id="{0AF72158-F5B8-1146-A6EE-A735E7C7AAF1}" type="slidenum">
              <a:rPr lang="en-US" smtClean="0"/>
              <a:pPr/>
              <a:t>‹#›</a:t>
            </a:fld>
            <a:endParaRPr lang="en-US"/>
          </a:p>
        </p:txBody>
      </p:sp>
    </p:spTree>
    <p:extLst>
      <p:ext uri="{BB962C8B-B14F-4D97-AF65-F5344CB8AC3E}">
        <p14:creationId xmlns:p14="http://schemas.microsoft.com/office/powerpoint/2010/main" val="42590729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8C870B-10F5-2077-5F34-020676761D46}"/>
              </a:ext>
            </a:extLst>
          </p:cNvPr>
          <p:cNvSpPr>
            <a:spLocks noGrp="1"/>
          </p:cNvSpPr>
          <p:nvPr>
            <p:ph type="dt" sz="half" idx="10"/>
          </p:nvPr>
        </p:nvSpPr>
        <p:spPr/>
        <p:txBody>
          <a:bodyPr/>
          <a:lstStyle/>
          <a:p>
            <a:fld id="{894509F5-3787-C44B-B96A-4F7F18D686D4}" type="datetimeFigureOut">
              <a:rPr lang="en-US" smtClean="0"/>
              <a:pPr/>
              <a:t>3/20/2024</a:t>
            </a:fld>
            <a:endParaRPr lang="en-US"/>
          </a:p>
        </p:txBody>
      </p:sp>
      <p:sp>
        <p:nvSpPr>
          <p:cNvPr id="3" name="Footer Placeholder 2">
            <a:extLst>
              <a:ext uri="{FF2B5EF4-FFF2-40B4-BE49-F238E27FC236}">
                <a16:creationId xmlns:a16="http://schemas.microsoft.com/office/drawing/2014/main" id="{F0892896-E454-A214-BFF9-33429351EA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F3ACF5-A32E-4C33-0DB3-4DEF7EB0C3A1}"/>
              </a:ext>
            </a:extLst>
          </p:cNvPr>
          <p:cNvSpPr>
            <a:spLocks noGrp="1"/>
          </p:cNvSpPr>
          <p:nvPr>
            <p:ph type="sldNum" sz="quarter" idx="12"/>
          </p:nvPr>
        </p:nvSpPr>
        <p:spPr/>
        <p:txBody>
          <a:bodyPr/>
          <a:lstStyle/>
          <a:p>
            <a:fld id="{0AF72158-F5B8-1146-A6EE-A735E7C7AAF1}" type="slidenum">
              <a:rPr lang="en-US" smtClean="0"/>
              <a:pPr/>
              <a:t>‹#›</a:t>
            </a:fld>
            <a:endParaRPr lang="en-US"/>
          </a:p>
        </p:txBody>
      </p:sp>
    </p:spTree>
    <p:extLst>
      <p:ext uri="{BB962C8B-B14F-4D97-AF65-F5344CB8AC3E}">
        <p14:creationId xmlns:p14="http://schemas.microsoft.com/office/powerpoint/2010/main" val="18129658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F967D-E04B-0D6F-3BFD-BD63574D53F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6F162FE-F309-DBD9-E3C8-6C456734EE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32181B0-5F1B-EE49-36B0-70953CF71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1BEFF2C-DFE1-26D7-10FD-5BB7F32BEE10}"/>
              </a:ext>
            </a:extLst>
          </p:cNvPr>
          <p:cNvSpPr>
            <a:spLocks noGrp="1"/>
          </p:cNvSpPr>
          <p:nvPr>
            <p:ph type="dt" sz="half" idx="10"/>
          </p:nvPr>
        </p:nvSpPr>
        <p:spPr/>
        <p:txBody>
          <a:bodyPr/>
          <a:lstStyle/>
          <a:p>
            <a:fld id="{894509F5-3787-C44B-B96A-4F7F18D686D4}" type="datetimeFigureOut">
              <a:rPr lang="en-US" smtClean="0"/>
              <a:pPr/>
              <a:t>3/20/2024</a:t>
            </a:fld>
            <a:endParaRPr lang="en-US"/>
          </a:p>
        </p:txBody>
      </p:sp>
      <p:sp>
        <p:nvSpPr>
          <p:cNvPr id="6" name="Footer Placeholder 5">
            <a:extLst>
              <a:ext uri="{FF2B5EF4-FFF2-40B4-BE49-F238E27FC236}">
                <a16:creationId xmlns:a16="http://schemas.microsoft.com/office/drawing/2014/main" id="{748513BA-BC01-D2F7-75A1-AE86150FE3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DFEAAE-8F0B-2849-4BFC-FE8F5C925AA1}"/>
              </a:ext>
            </a:extLst>
          </p:cNvPr>
          <p:cNvSpPr>
            <a:spLocks noGrp="1"/>
          </p:cNvSpPr>
          <p:nvPr>
            <p:ph type="sldNum" sz="quarter" idx="12"/>
          </p:nvPr>
        </p:nvSpPr>
        <p:spPr/>
        <p:txBody>
          <a:bodyPr/>
          <a:lstStyle/>
          <a:p>
            <a:fld id="{0AF72158-F5B8-1146-A6EE-A735E7C7AAF1}" type="slidenum">
              <a:rPr lang="en-US" smtClean="0"/>
              <a:pPr/>
              <a:t>‹#›</a:t>
            </a:fld>
            <a:endParaRPr lang="en-US"/>
          </a:p>
        </p:txBody>
      </p:sp>
    </p:spTree>
    <p:extLst>
      <p:ext uri="{BB962C8B-B14F-4D97-AF65-F5344CB8AC3E}">
        <p14:creationId xmlns:p14="http://schemas.microsoft.com/office/powerpoint/2010/main" val="1354706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907F4-73B7-5DB1-E83B-40867622B0F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028D649-9413-2F62-B63D-8659039820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234B69-3970-A999-B527-125088B133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246AE38-F5BC-B7B2-E081-53A7A49D5A4C}"/>
              </a:ext>
            </a:extLst>
          </p:cNvPr>
          <p:cNvSpPr>
            <a:spLocks noGrp="1"/>
          </p:cNvSpPr>
          <p:nvPr>
            <p:ph type="dt" sz="half" idx="10"/>
          </p:nvPr>
        </p:nvSpPr>
        <p:spPr/>
        <p:txBody>
          <a:bodyPr/>
          <a:lstStyle/>
          <a:p>
            <a:fld id="{894509F5-3787-C44B-B96A-4F7F18D686D4}" type="datetimeFigureOut">
              <a:rPr lang="en-US" smtClean="0"/>
              <a:pPr/>
              <a:t>3/20/2024</a:t>
            </a:fld>
            <a:endParaRPr lang="en-US"/>
          </a:p>
        </p:txBody>
      </p:sp>
      <p:sp>
        <p:nvSpPr>
          <p:cNvPr id="6" name="Footer Placeholder 5">
            <a:extLst>
              <a:ext uri="{FF2B5EF4-FFF2-40B4-BE49-F238E27FC236}">
                <a16:creationId xmlns:a16="http://schemas.microsoft.com/office/drawing/2014/main" id="{D8949F76-823C-4C9A-0909-4F0AD0170F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16679B-430A-311A-BBEF-ECA52311EF42}"/>
              </a:ext>
            </a:extLst>
          </p:cNvPr>
          <p:cNvSpPr>
            <a:spLocks noGrp="1"/>
          </p:cNvSpPr>
          <p:nvPr>
            <p:ph type="sldNum" sz="quarter" idx="12"/>
          </p:nvPr>
        </p:nvSpPr>
        <p:spPr/>
        <p:txBody>
          <a:bodyPr/>
          <a:lstStyle/>
          <a:p>
            <a:fld id="{0AF72158-F5B8-1146-A6EE-A735E7C7AAF1}" type="slidenum">
              <a:rPr lang="en-US" smtClean="0"/>
              <a:pPr/>
              <a:t>‹#›</a:t>
            </a:fld>
            <a:endParaRPr lang="en-US"/>
          </a:p>
        </p:txBody>
      </p:sp>
    </p:spTree>
    <p:extLst>
      <p:ext uri="{BB962C8B-B14F-4D97-AF65-F5344CB8AC3E}">
        <p14:creationId xmlns:p14="http://schemas.microsoft.com/office/powerpoint/2010/main" val="1523990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3D504-24E4-87D7-7A7B-CA9D4FF398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3F51736-6900-8DC5-54A7-68B643BC88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204F884-F38B-AD41-A4F5-497CE3B795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509F5-3787-C44B-B96A-4F7F18D686D4}" type="datetimeFigureOut">
              <a:rPr lang="en-US" smtClean="0"/>
              <a:pPr/>
              <a:t>3/20/2024</a:t>
            </a:fld>
            <a:endParaRPr lang="en-US"/>
          </a:p>
        </p:txBody>
      </p:sp>
      <p:sp>
        <p:nvSpPr>
          <p:cNvPr id="5" name="Footer Placeholder 4">
            <a:extLst>
              <a:ext uri="{FF2B5EF4-FFF2-40B4-BE49-F238E27FC236}">
                <a16:creationId xmlns:a16="http://schemas.microsoft.com/office/drawing/2014/main" id="{EA31EC95-E194-AAF5-2F01-95518A268F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E9B577-4963-02AC-6C62-3CF1FC3AD3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F72158-F5B8-1146-A6EE-A735E7C7AAF1}" type="slidenum">
              <a:rPr lang="en-US" smtClean="0"/>
              <a:pPr/>
              <a:t>‹#›</a:t>
            </a:fld>
            <a:endParaRPr lang="en-US"/>
          </a:p>
        </p:txBody>
      </p:sp>
    </p:spTree>
    <p:extLst>
      <p:ext uri="{BB962C8B-B14F-4D97-AF65-F5344CB8AC3E}">
        <p14:creationId xmlns:p14="http://schemas.microsoft.com/office/powerpoint/2010/main" val="2912978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83" r:id="rId14"/>
    <p:sldLayoutId id="2147483696" r:id="rId15"/>
    <p:sldLayoutId id="2147483697" r:id="rId16"/>
    <p:sldLayoutId id="214748369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96.jpeg"/><Relationship Id="rId4" Type="http://schemas.openxmlformats.org/officeDocument/2006/relationships/image" Target="../media/image95.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1.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6.wmf"/><Relationship Id="rId7" Type="http://schemas.openxmlformats.org/officeDocument/2006/relationships/image" Target="../media/image30.wmf"/><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 Id="rId9" Type="http://schemas.openxmlformats.org/officeDocument/2006/relationships/image" Target="../media/image32.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36.jpe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1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hyperlink" Target="http://en.wikipedia.org/wiki/File:Georgius_Agricola.jpg"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7.xml"/><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17.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pn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hyperlink" Target="https://journalofhealth.co.nz/?page_id=2158" TargetMode="Externa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61.jpeg"/><Relationship Id="rId4" Type="http://schemas.openxmlformats.org/officeDocument/2006/relationships/hyperlink" Target="http://www.healthdata.org/india"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tiff"/><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image" Target="../media/image72.tiff"/><Relationship Id="rId2" Type="http://schemas.openxmlformats.org/officeDocument/2006/relationships/image" Target="../media/image62.jpeg"/><Relationship Id="rId1" Type="http://schemas.openxmlformats.org/officeDocument/2006/relationships/slideLayout" Target="../slideLayouts/slideLayout17.xml"/><Relationship Id="rId6" Type="http://schemas.openxmlformats.org/officeDocument/2006/relationships/image" Target="../media/image66.png"/><Relationship Id="rId11" Type="http://schemas.openxmlformats.org/officeDocument/2006/relationships/image" Target="../media/image71.jpeg"/><Relationship Id="rId5" Type="http://schemas.openxmlformats.org/officeDocument/2006/relationships/image" Target="../media/image65.pn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 Id="rId14" Type="http://schemas.openxmlformats.org/officeDocument/2006/relationships/image" Target="../media/image7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80.jpe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7.xml"/><Relationship Id="rId5" Type="http://schemas.openxmlformats.org/officeDocument/2006/relationships/hyperlink" Target="https://goldcopd.org/gold-teaching-slide-set/" TargetMode="External"/><Relationship Id="rId4" Type="http://schemas.openxmlformats.org/officeDocument/2006/relationships/image" Target="../media/image90.png"/></Relationships>
</file>

<file path=ppt/slides/_rels/slide9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92.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1557686"/>
            <a:ext cx="7153155" cy="123541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26" name="Picture 2" descr="https://www.newsclick.in/sites/default/files/styles/responsive_885/public/2020-08/king8.jpg?itok=qvbA7TFQ"/>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988" b="1"/>
          <a:stretch/>
        </p:blipFill>
        <p:spPr bwMode="auto">
          <a:xfrm>
            <a:off x="6166174" y="-22534"/>
            <a:ext cx="6015793" cy="472009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507866" y="4131028"/>
            <a:ext cx="5920253" cy="22121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extBox 1"/>
          <p:cNvSpPr txBox="1"/>
          <p:nvPr/>
        </p:nvSpPr>
        <p:spPr>
          <a:xfrm>
            <a:off x="5671015" y="4232712"/>
            <a:ext cx="2570643" cy="523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2800" b="1" dirty="0">
                <a:solidFill>
                  <a:srgbClr val="C00000"/>
                </a:solidFill>
                <a:latin typeface="Times New Roman" panose="02020603050405020304" pitchFamily="18" charset="0"/>
                <a:cs typeface="Times New Roman" panose="02020603050405020304" pitchFamily="18" charset="0"/>
              </a:rPr>
              <a:t>Dr. Surya </a:t>
            </a:r>
            <a:r>
              <a:rPr lang="en-US" sz="2800" b="1" dirty="0" smtClean="0">
                <a:solidFill>
                  <a:srgbClr val="C00000"/>
                </a:solidFill>
                <a:latin typeface="Times New Roman" panose="02020603050405020304" pitchFamily="18" charset="0"/>
                <a:cs typeface="Times New Roman" panose="02020603050405020304" pitchFamily="18" charset="0"/>
              </a:rPr>
              <a:t>Kant</a:t>
            </a:r>
            <a:endParaRPr lang="en-US" sz="2800" b="1" dirty="0">
              <a:solidFill>
                <a:srgbClr val="C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5C2AF5E-EE9D-F59B-8BBD-843C1836430B}"/>
              </a:ext>
            </a:extLst>
          </p:cNvPr>
          <p:cNvSpPr txBox="1"/>
          <p:nvPr/>
        </p:nvSpPr>
        <p:spPr>
          <a:xfrm>
            <a:off x="521131" y="1622631"/>
            <a:ext cx="5083828" cy="738664"/>
          </a:xfrm>
          <a:prstGeom prst="rect">
            <a:avLst/>
          </a:prstGeom>
          <a:noFill/>
        </p:spPr>
        <p:txBody>
          <a:bodyPr wrap="square" rtlCol="0">
            <a:spAutoFit/>
          </a:bodyPr>
          <a:lstStyle/>
          <a:p>
            <a:pPr algn="ctr"/>
            <a:r>
              <a:rPr lang="en-US" sz="4200" b="1" cap="all" dirty="0">
                <a:solidFill>
                  <a:schemeClr val="bg1"/>
                </a:solidFill>
                <a:latin typeface="Bahnschrift" panose="020B0502040204020203" pitchFamily="34" charset="0"/>
              </a:rPr>
              <a:t>ASTHMA </a:t>
            </a:r>
            <a:r>
              <a:rPr lang="en-US" sz="4200" b="1" cap="all" dirty="0" smtClean="0">
                <a:solidFill>
                  <a:schemeClr val="bg1"/>
                </a:solidFill>
                <a:latin typeface="Bahnschrift" panose="020B0502040204020203" pitchFamily="34" charset="0"/>
              </a:rPr>
              <a:t>AND COPD</a:t>
            </a:r>
            <a:r>
              <a:rPr lang="en-US" sz="4200" b="1" cap="all" dirty="0">
                <a:solidFill>
                  <a:schemeClr val="bg1"/>
                </a:solidFill>
                <a:latin typeface="Bahnschrift" panose="020B0502040204020203" pitchFamily="34" charset="0"/>
              </a:rPr>
              <a:t>: </a:t>
            </a:r>
          </a:p>
        </p:txBody>
      </p:sp>
      <p:sp>
        <p:nvSpPr>
          <p:cNvPr id="8" name="Rectangle 7"/>
          <p:cNvSpPr/>
          <p:nvPr/>
        </p:nvSpPr>
        <p:spPr>
          <a:xfrm>
            <a:off x="943715" y="2249410"/>
            <a:ext cx="4238661" cy="400110"/>
          </a:xfrm>
          <a:prstGeom prst="rect">
            <a:avLst/>
          </a:prstGeom>
        </p:spPr>
        <p:txBody>
          <a:bodyPr wrap="square">
            <a:spAutoFit/>
          </a:bodyPr>
          <a:lstStyle/>
          <a:p>
            <a:pPr algn="ctr"/>
            <a:r>
              <a:rPr lang="en-US" sz="2000" b="1" cap="all" dirty="0">
                <a:solidFill>
                  <a:schemeClr val="bg1"/>
                </a:solidFill>
                <a:latin typeface="Bahnschrift" panose="020B0502040204020203" pitchFamily="34" charset="0"/>
              </a:rPr>
              <a:t>Risk Factors and Management</a:t>
            </a:r>
          </a:p>
        </p:txBody>
      </p:sp>
      <p:sp>
        <p:nvSpPr>
          <p:cNvPr id="11" name="Rectangle 10"/>
          <p:cNvSpPr/>
          <p:nvPr/>
        </p:nvSpPr>
        <p:spPr>
          <a:xfrm>
            <a:off x="358290" y="3014528"/>
            <a:ext cx="5460696" cy="677108"/>
          </a:xfrm>
          <a:prstGeom prst="rect">
            <a:avLst/>
          </a:prstGeom>
        </p:spPr>
        <p:txBody>
          <a:bodyPr wrap="square">
            <a:spAutoFit/>
          </a:bodyPr>
          <a:lstStyle/>
          <a:p>
            <a:pPr algn="ctr"/>
            <a:r>
              <a:rPr lang="hi-IN" sz="3800" b="1" cap="all" dirty="0">
                <a:latin typeface="Times New Roman" panose="02020603050405020304" pitchFamily="18" charset="0"/>
                <a:cs typeface="Times New Roman" panose="02020603050405020304" pitchFamily="18" charset="0"/>
              </a:rPr>
              <a:t>“शुक्रवार की शाम, डॉक्टर्स के नाम”</a:t>
            </a:r>
            <a:endParaRPr lang="en-US" sz="3800" b="1" cap="all" dirty="0">
              <a:latin typeface="Times New Roman" panose="02020603050405020304" pitchFamily="18" charset="0"/>
              <a:cs typeface="Times New Roman" panose="02020603050405020304" pitchFamily="18" charset="0"/>
            </a:endParaRPr>
          </a:p>
        </p:txBody>
      </p:sp>
      <p:sp>
        <p:nvSpPr>
          <p:cNvPr id="9" name="Right Triangle 8"/>
          <p:cNvSpPr/>
          <p:nvPr/>
        </p:nvSpPr>
        <p:spPr>
          <a:xfrm rot="10800000">
            <a:off x="10233498" y="-29184"/>
            <a:ext cx="1958502" cy="2052537"/>
          </a:xfrm>
          <a:prstGeom prst="rtTriangl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
        <p:nvSpPr>
          <p:cNvPr id="14" name="Rectangle 13"/>
          <p:cNvSpPr/>
          <p:nvPr/>
        </p:nvSpPr>
        <p:spPr>
          <a:xfrm>
            <a:off x="0" y="6682902"/>
            <a:ext cx="12192000" cy="1750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p:cNvSpPr/>
          <p:nvPr/>
        </p:nvSpPr>
        <p:spPr>
          <a:xfrm>
            <a:off x="5709928" y="4697564"/>
            <a:ext cx="5352754" cy="1532727"/>
          </a:xfrm>
          <a:prstGeom prst="rect">
            <a:avLst/>
          </a:prstGeom>
        </p:spPr>
        <p:txBody>
          <a:bodyPr wrap="square">
            <a:spAutoFit/>
          </a:bodyPr>
          <a:lstStyle/>
          <a:p>
            <a:pPr>
              <a:defRPr/>
            </a:pPr>
            <a:r>
              <a:rPr lang="en-US" sz="900" dirty="0">
                <a:latin typeface="Times New Roman" panose="02020603050405020304" pitchFamily="18" charset="0"/>
                <a:cs typeface="Times New Roman" panose="02020603050405020304" pitchFamily="18" charset="0"/>
              </a:rPr>
              <a:t>MD (Gold Medalist), D.Sc. (Honoris Causa)</a:t>
            </a:r>
          </a:p>
          <a:p>
            <a:pPr>
              <a:defRPr/>
            </a:pPr>
            <a:r>
              <a:rPr lang="en-US" sz="900" dirty="0">
                <a:latin typeface="Times New Roman" panose="02020603050405020304" pitchFamily="18" charset="0"/>
                <a:cs typeface="Times New Roman" panose="02020603050405020304" pitchFamily="18" charset="0"/>
              </a:rPr>
              <a:t>FCCP (U.S.A.), FACP (USA), FRCP (London), FRCP (Glasgow), FGAPIO, FAPSR, FISEB, FGSI,</a:t>
            </a:r>
          </a:p>
          <a:p>
            <a:pPr>
              <a:defRPr/>
            </a:pPr>
            <a:r>
              <a:rPr lang="en-US" sz="900" dirty="0">
                <a:latin typeface="Times New Roman" panose="02020603050405020304" pitchFamily="18" charset="0"/>
                <a:cs typeface="Times New Roman" panose="02020603050405020304" pitchFamily="18" charset="0"/>
              </a:rPr>
              <a:t>FAMS,FIAMS, FNCCP, FCAI, FIMSA, FIAB, FICS, FUPDA, FIACM, FICP, FCGP, FISC, FUAPMI, FISH</a:t>
            </a:r>
          </a:p>
          <a:p>
            <a:pPr lvl="0">
              <a:defRPr/>
            </a:pPr>
            <a:r>
              <a:rPr lang="en-US" sz="900" dirty="0">
                <a:solidFill>
                  <a:schemeClr val="accent5">
                    <a:lumMod val="50000"/>
                  </a:schemeClr>
                </a:solidFill>
                <a:latin typeface="Times New Roman" panose="02020603050405020304" pitchFamily="18" charset="0"/>
                <a:cs typeface="Times New Roman" panose="02020603050405020304" pitchFamily="18" charset="0"/>
              </a:rPr>
              <a:t>Professor &amp; Head, Dept. of Respiratory Medicine, K.G.M.U.,UP, Lucknow</a:t>
            </a:r>
          </a:p>
          <a:p>
            <a:pPr lvl="0">
              <a:defRPr/>
            </a:pPr>
            <a:r>
              <a:rPr lang="en-US" sz="900" dirty="0">
                <a:solidFill>
                  <a:schemeClr val="accent5">
                    <a:lumMod val="50000"/>
                  </a:schemeClr>
                </a:solidFill>
                <a:latin typeface="Times New Roman" panose="02020603050405020304" pitchFamily="18" charset="0"/>
                <a:cs typeface="Times New Roman" panose="02020603050405020304" pitchFamily="18" charset="0"/>
              </a:rPr>
              <a:t>Honorary professor, IMA, IMA-CGP, IMA-AMS</a:t>
            </a:r>
          </a:p>
          <a:p>
            <a:pPr lvl="0">
              <a:defRPr/>
            </a:pPr>
            <a:r>
              <a:rPr lang="en-US" sz="900" dirty="0">
                <a:solidFill>
                  <a:schemeClr val="accent5">
                    <a:lumMod val="50000"/>
                  </a:schemeClr>
                </a:solidFill>
                <a:latin typeface="Times New Roman" panose="02020603050405020304" pitchFamily="18" charset="0"/>
                <a:cs typeface="Times New Roman" panose="02020603050405020304" pitchFamily="18" charset="0"/>
              </a:rPr>
              <a:t>Member, Governing Body, AIIMS Patna</a:t>
            </a:r>
          </a:p>
          <a:p>
            <a:pPr lvl="0">
              <a:defRPr/>
            </a:pPr>
            <a:r>
              <a:rPr lang="en-US" sz="900" dirty="0">
                <a:solidFill>
                  <a:schemeClr val="accent5">
                    <a:lumMod val="50000"/>
                  </a:schemeClr>
                </a:solidFill>
                <a:latin typeface="Times New Roman" panose="02020603050405020304" pitchFamily="18" charset="0"/>
                <a:cs typeface="Times New Roman" panose="02020603050405020304" pitchFamily="18" charset="0"/>
              </a:rPr>
              <a:t>Member, Board of Management, Rajasthan University of Health Sciences</a:t>
            </a:r>
          </a:p>
          <a:p>
            <a:pPr lvl="0">
              <a:defRPr/>
            </a:pPr>
            <a:r>
              <a:rPr lang="en-US" sz="900" dirty="0">
                <a:solidFill>
                  <a:schemeClr val="accent5">
                    <a:lumMod val="50000"/>
                  </a:schemeClr>
                </a:solidFill>
                <a:latin typeface="Times New Roman" panose="02020603050405020304" pitchFamily="18" charset="0"/>
                <a:cs typeface="Times New Roman" panose="02020603050405020304" pitchFamily="18" charset="0"/>
              </a:rPr>
              <a:t>Member, National steering committee, Doctor’s for clean air movement in India</a:t>
            </a:r>
          </a:p>
          <a:p>
            <a:pPr lvl="0">
              <a:lnSpc>
                <a:spcPct val="80000"/>
              </a:lnSpc>
              <a:defRPr/>
            </a:pPr>
            <a:r>
              <a:rPr lang="en-US" sz="900" dirty="0">
                <a:solidFill>
                  <a:schemeClr val="accent5">
                    <a:lumMod val="50000"/>
                  </a:schemeClr>
                </a:solidFill>
                <a:latin typeface="Times New Roman" panose="02020603050405020304" pitchFamily="18" charset="0"/>
                <a:cs typeface="Times New Roman" panose="02020603050405020304" pitchFamily="18" charset="0"/>
              </a:rPr>
              <a:t>Past President, Indian College of Allergy, Asthma and Applied Immunology(ICAAAI)</a:t>
            </a:r>
          </a:p>
          <a:p>
            <a:pPr lvl="0">
              <a:lnSpc>
                <a:spcPct val="80000"/>
              </a:lnSpc>
              <a:defRPr/>
            </a:pPr>
            <a:r>
              <a:rPr lang="en-US" sz="900" dirty="0">
                <a:solidFill>
                  <a:schemeClr val="accent5">
                    <a:lumMod val="50000"/>
                  </a:schemeClr>
                </a:solidFill>
                <a:latin typeface="Times New Roman" panose="02020603050405020304" pitchFamily="18" charset="0"/>
                <a:ea typeface="News Gothic MT" charset="0"/>
                <a:cs typeface="Times New Roman" panose="02020603050405020304" pitchFamily="18" charset="0"/>
                <a:sym typeface="News Gothic MT" charset="0"/>
              </a:rPr>
              <a:t>Past President National College Of Chest Physician(NCCP)</a:t>
            </a:r>
          </a:p>
          <a:p>
            <a:pPr lvl="0">
              <a:lnSpc>
                <a:spcPct val="80000"/>
              </a:lnSpc>
              <a:defRPr/>
            </a:pPr>
            <a:r>
              <a:rPr lang="en-US" sz="900" dirty="0">
                <a:solidFill>
                  <a:schemeClr val="accent5">
                    <a:lumMod val="50000"/>
                  </a:schemeClr>
                </a:solidFill>
                <a:latin typeface="Times New Roman" panose="02020603050405020304" pitchFamily="18" charset="0"/>
                <a:ea typeface="News Gothic MT" charset="0"/>
                <a:cs typeface="Times New Roman" panose="02020603050405020304" pitchFamily="18" charset="0"/>
                <a:sym typeface="News Gothic MT" charset="0"/>
              </a:rPr>
              <a:t>Past President , Indian Chest Society.</a:t>
            </a:r>
          </a:p>
        </p:txBody>
      </p:sp>
      <p:sp>
        <p:nvSpPr>
          <p:cNvPr id="16" name="Rectangle 15"/>
          <p:cNvSpPr/>
          <p:nvPr/>
        </p:nvSpPr>
        <p:spPr>
          <a:xfrm>
            <a:off x="1402080" y="3711093"/>
            <a:ext cx="2997200" cy="297181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ectangle 16"/>
          <p:cNvSpPr/>
          <p:nvPr/>
        </p:nvSpPr>
        <p:spPr>
          <a:xfrm>
            <a:off x="1457269" y="4486011"/>
            <a:ext cx="2886822" cy="1323439"/>
          </a:xfrm>
          <a:prstGeom prst="rect">
            <a:avLst/>
          </a:prstGeom>
        </p:spPr>
        <p:txBody>
          <a:bodyPr wrap="square">
            <a:spAutoFit/>
          </a:bodyPr>
          <a:lstStyle/>
          <a:p>
            <a:pPr algn="ctr"/>
            <a:r>
              <a:rPr lang="en-IN" sz="2000" b="1" dirty="0" smtClean="0">
                <a:solidFill>
                  <a:schemeClr val="bg1"/>
                </a:solidFill>
              </a:rPr>
              <a:t>Venue</a:t>
            </a:r>
            <a:r>
              <a:rPr lang="en-IN" sz="2000" b="1" cap="small" dirty="0" smtClean="0">
                <a:solidFill>
                  <a:schemeClr val="bg1"/>
                </a:solidFill>
              </a:rPr>
              <a:t> </a:t>
            </a:r>
            <a:r>
              <a:rPr lang="en-IN" sz="2000" b="1" dirty="0" smtClean="0">
                <a:solidFill>
                  <a:schemeClr val="bg1"/>
                </a:solidFill>
              </a:rPr>
              <a:t>: </a:t>
            </a:r>
            <a:r>
              <a:rPr lang="en-IN" sz="2000" b="1" dirty="0">
                <a:solidFill>
                  <a:schemeClr val="bg1"/>
                </a:solidFill>
              </a:rPr>
              <a:t>SIHFW, </a:t>
            </a:r>
            <a:r>
              <a:rPr lang="en-IN" sz="2000" b="1" dirty="0" err="1" smtClean="0">
                <a:solidFill>
                  <a:schemeClr val="bg1"/>
                </a:solidFill>
              </a:rPr>
              <a:t>Indiranagar</a:t>
            </a:r>
            <a:r>
              <a:rPr lang="en-IN" sz="2000" b="1" dirty="0" smtClean="0">
                <a:solidFill>
                  <a:schemeClr val="bg1"/>
                </a:solidFill>
              </a:rPr>
              <a:t>, Lucknow </a:t>
            </a:r>
            <a:r>
              <a:rPr lang="en-IN" sz="2000" b="1" dirty="0">
                <a:solidFill>
                  <a:schemeClr val="bg1"/>
                </a:solidFill>
              </a:rPr>
              <a:t/>
            </a:r>
            <a:br>
              <a:rPr lang="en-IN" sz="2000" b="1" dirty="0">
                <a:solidFill>
                  <a:schemeClr val="bg1"/>
                </a:solidFill>
              </a:rPr>
            </a:br>
            <a:r>
              <a:rPr lang="en-IN" sz="2000" b="1" dirty="0" smtClean="0">
                <a:solidFill>
                  <a:schemeClr val="bg1"/>
                </a:solidFill>
              </a:rPr>
              <a:t>Date : 22/03/24</a:t>
            </a:r>
          </a:p>
          <a:p>
            <a:pPr algn="ctr"/>
            <a:r>
              <a:rPr lang="en-IN" sz="2000" b="1" dirty="0" smtClean="0">
                <a:solidFill>
                  <a:schemeClr val="bg1"/>
                </a:solidFill>
              </a:rPr>
              <a:t>Time : 6pm-7:30 </a:t>
            </a:r>
            <a:r>
              <a:rPr lang="en-IN" sz="2000" b="1" dirty="0">
                <a:solidFill>
                  <a:schemeClr val="bg1"/>
                </a:solidFill>
              </a:rPr>
              <a:t>pm</a:t>
            </a:r>
          </a:p>
        </p:txBody>
      </p:sp>
      <p:cxnSp>
        <p:nvCxnSpPr>
          <p:cNvPr id="19" name="Straight Connector 18"/>
          <p:cNvCxnSpPr/>
          <p:nvPr/>
        </p:nvCxnSpPr>
        <p:spPr>
          <a:xfrm>
            <a:off x="-1" y="3010834"/>
            <a:ext cx="616617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 y="3687942"/>
            <a:ext cx="616617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0" y="397186"/>
            <a:ext cx="798652" cy="740780"/>
          </a:xfrm>
          <a:custGeom>
            <a:avLst/>
            <a:gdLst>
              <a:gd name="connsiteX0" fmla="*/ 0 w 798652"/>
              <a:gd name="connsiteY0" fmla="*/ 0 h 740780"/>
              <a:gd name="connsiteX1" fmla="*/ 428262 w 798652"/>
              <a:gd name="connsiteY1" fmla="*/ 0 h 740780"/>
              <a:gd name="connsiteX2" fmla="*/ 798652 w 798652"/>
              <a:gd name="connsiteY2" fmla="*/ 370390 h 740780"/>
              <a:gd name="connsiteX3" fmla="*/ 428262 w 798652"/>
              <a:gd name="connsiteY3" fmla="*/ 740780 h 740780"/>
              <a:gd name="connsiteX4" fmla="*/ 0 w 798652"/>
              <a:gd name="connsiteY4" fmla="*/ 740780 h 740780"/>
              <a:gd name="connsiteX5" fmla="*/ 0 w 798652"/>
              <a:gd name="connsiteY5" fmla="*/ 0 h 74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652" h="740780">
                <a:moveTo>
                  <a:pt x="0" y="0"/>
                </a:moveTo>
                <a:lnTo>
                  <a:pt x="428262" y="0"/>
                </a:lnTo>
                <a:cubicBezTo>
                  <a:pt x="632823" y="0"/>
                  <a:pt x="798652" y="165829"/>
                  <a:pt x="798652" y="370390"/>
                </a:cubicBezTo>
                <a:cubicBezTo>
                  <a:pt x="798652" y="574951"/>
                  <a:pt x="632823" y="740780"/>
                  <a:pt x="428262" y="740780"/>
                </a:cubicBezTo>
                <a:lnTo>
                  <a:pt x="0" y="740780"/>
                </a:lnTo>
                <a:lnTo>
                  <a:pt x="0" y="0"/>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BCC8E8-72E6-4103-8818-3C42FF86EA63}"/>
              </a:ext>
            </a:extLst>
          </p:cNvPr>
          <p:cNvSpPr>
            <a:spLocks noGrp="1"/>
          </p:cNvSpPr>
          <p:nvPr>
            <p:ph type="ctrTitle" idx="4294967295"/>
          </p:nvPr>
        </p:nvSpPr>
        <p:spPr>
          <a:xfrm>
            <a:off x="3650067" y="383858"/>
            <a:ext cx="4318000" cy="584200"/>
          </a:xfrm>
        </p:spPr>
        <p:txBody>
          <a:bodyPr>
            <a:normAutofit fontScale="90000"/>
          </a:bodyPr>
          <a:lstStyle/>
          <a:p>
            <a:r>
              <a:rPr lang="en-US" b="1" dirty="0">
                <a:solidFill>
                  <a:schemeClr val="accent1">
                    <a:lumMod val="75000"/>
                  </a:schemeClr>
                </a:solidFill>
                <a:latin typeface="Bahnschrift" panose="020B0502040204020203" pitchFamily="34" charset="0"/>
              </a:rPr>
              <a:t>Major risk factors</a:t>
            </a:r>
            <a:endParaRPr lang="en-IN" b="1" dirty="0">
              <a:solidFill>
                <a:schemeClr val="accent1">
                  <a:lumMod val="75000"/>
                </a:schemeClr>
              </a:solidFill>
              <a:latin typeface="Bahnschrift" panose="020B0502040204020203" pitchFamily="34" charset="0"/>
            </a:endParaRPr>
          </a:p>
        </p:txBody>
      </p:sp>
      <p:pic>
        <p:nvPicPr>
          <p:cNvPr id="7" name="Picture 6">
            <a:extLst>
              <a:ext uri="{FF2B5EF4-FFF2-40B4-BE49-F238E27FC236}">
                <a16:creationId xmlns:a16="http://schemas.microsoft.com/office/drawing/2014/main" id="{C4A9E742-2DB6-9418-C98C-52EBCA139DD8}"/>
              </a:ext>
            </a:extLst>
          </p:cNvPr>
          <p:cNvPicPr>
            <a:picLocks noChangeAspect="1"/>
          </p:cNvPicPr>
          <p:nvPr/>
        </p:nvPicPr>
        <p:blipFill rotWithShape="1">
          <a:blip r:embed="rId2"/>
          <a:srcRect l="18104" t="34483" r="20345" b="15709"/>
          <a:stretch/>
        </p:blipFill>
        <p:spPr>
          <a:xfrm>
            <a:off x="459302" y="1132712"/>
            <a:ext cx="10699531" cy="4870234"/>
          </a:xfrm>
          <a:prstGeom prst="rect">
            <a:avLst/>
          </a:prstGeom>
        </p:spPr>
      </p:pic>
      <p:sp>
        <p:nvSpPr>
          <p:cNvPr id="13" name="TextBox 12">
            <a:extLst>
              <a:ext uri="{FF2B5EF4-FFF2-40B4-BE49-F238E27FC236}">
                <a16:creationId xmlns:a16="http://schemas.microsoft.com/office/drawing/2014/main" id="{96A6017C-3AE1-F2BD-A57A-F80440A61FAE}"/>
              </a:ext>
            </a:extLst>
          </p:cNvPr>
          <p:cNvSpPr txBox="1"/>
          <p:nvPr/>
        </p:nvSpPr>
        <p:spPr>
          <a:xfrm>
            <a:off x="532906" y="5818939"/>
            <a:ext cx="10389094" cy="646331"/>
          </a:xfrm>
          <a:prstGeom prst="rect">
            <a:avLst/>
          </a:prstGeom>
          <a:noFill/>
        </p:spPr>
        <p:txBody>
          <a:bodyPr wrap="square">
            <a:spAutoFit/>
          </a:bodyPr>
          <a:lstStyle/>
          <a:p>
            <a:pPr algn="ctr"/>
            <a:r>
              <a:rPr lang="en-US" sz="1800" b="1" i="0" u="none" strike="noStrike" baseline="0" dirty="0">
                <a:latin typeface="Calibri" panose="020F0502020204030204" pitchFamily="34" charset="0"/>
              </a:rPr>
              <a:t>The exact cause of asthma is unknown; but it could be partly genetic  or environmental in origin. There</a:t>
            </a:r>
          </a:p>
          <a:p>
            <a:pPr algn="ctr"/>
            <a:r>
              <a:rPr lang="en-US" sz="1800" b="1" i="0" u="none" strike="noStrike" baseline="0" dirty="0">
                <a:latin typeface="Calibri" panose="020F0502020204030204" pitchFamily="34" charset="0"/>
              </a:rPr>
              <a:t>are some major factors which are important either to cause or to produce its clinical manifestations</a:t>
            </a:r>
            <a:endParaRPr lang="en-IN" b="1" dirty="0"/>
          </a:p>
        </p:txBody>
      </p:sp>
    </p:spTree>
    <p:extLst>
      <p:ext uri="{BB962C8B-B14F-4D97-AF65-F5344CB8AC3E}">
        <p14:creationId xmlns:p14="http://schemas.microsoft.com/office/powerpoint/2010/main" val="162644348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168135359"/>
              </p:ext>
            </p:extLst>
          </p:nvPr>
        </p:nvGraphicFramePr>
        <p:xfrm>
          <a:off x="188431" y="469334"/>
          <a:ext cx="11687194" cy="5286050"/>
        </p:xfrm>
        <a:graphic>
          <a:graphicData uri="http://schemas.openxmlformats.org/drawingml/2006/table">
            <a:tbl>
              <a:tblPr firstRow="1" bandRow="1">
                <a:tableStyleId>{F5AB1C69-6EDB-4FF4-983F-18BD219EF322}</a:tableStyleId>
              </a:tblPr>
              <a:tblGrid>
                <a:gridCol w="1454516">
                  <a:extLst>
                    <a:ext uri="{9D8B030D-6E8A-4147-A177-3AD203B41FA5}">
                      <a16:colId xmlns:a16="http://schemas.microsoft.com/office/drawing/2014/main" val="20000"/>
                    </a:ext>
                  </a:extLst>
                </a:gridCol>
                <a:gridCol w="3261236">
                  <a:extLst>
                    <a:ext uri="{9D8B030D-6E8A-4147-A177-3AD203B41FA5}">
                      <a16:colId xmlns:a16="http://schemas.microsoft.com/office/drawing/2014/main" val="20001"/>
                    </a:ext>
                  </a:extLst>
                </a:gridCol>
                <a:gridCol w="2833200">
                  <a:extLst>
                    <a:ext uri="{9D8B030D-6E8A-4147-A177-3AD203B41FA5}">
                      <a16:colId xmlns:a16="http://schemas.microsoft.com/office/drawing/2014/main" val="20002"/>
                    </a:ext>
                  </a:extLst>
                </a:gridCol>
                <a:gridCol w="4138242">
                  <a:extLst>
                    <a:ext uri="{9D8B030D-6E8A-4147-A177-3AD203B41FA5}">
                      <a16:colId xmlns:a16="http://schemas.microsoft.com/office/drawing/2014/main" val="20003"/>
                    </a:ext>
                  </a:extLst>
                </a:gridCol>
              </a:tblGrid>
              <a:tr h="1051143">
                <a:tc grid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IN" sz="2400" u="sng" strike="noStrike" kern="1200" cap="none" spc="0" normalizeH="0" baseline="0" noProof="0" dirty="0">
                          <a:ln>
                            <a:noFill/>
                          </a:ln>
                          <a:effectLst/>
                          <a:uLnTx/>
                          <a:uFillTx/>
                        </a:rPr>
                        <a:t> Non-Pharmacologic Management of COPD (As per GOLD 2024</a:t>
                      </a:r>
                      <a:r>
                        <a:rPr kumimoji="0" lang="en-IN" sz="2400" u="sng" strike="noStrike" kern="1200" cap="none" spc="0" normalizeH="0" baseline="0" noProof="0" dirty="0" smtClean="0">
                          <a:ln>
                            <a:noFill/>
                          </a:ln>
                          <a:effectLst/>
                          <a:uLnTx/>
                          <a:uFillTx/>
                        </a:rPr>
                        <a:t>)</a:t>
                      </a:r>
                      <a:endParaRPr lang="en-IN" sz="2400" u="sng" dirty="0">
                        <a:latin typeface="Times New Roman" panose="02020603050405020304" pitchFamily="18" charset="0"/>
                        <a:cs typeface="Times New Roman" panose="02020603050405020304" pitchFamily="18" charset="0"/>
                      </a:endParaRPr>
                    </a:p>
                  </a:txBody>
                  <a:tcPr anchor="ctr"/>
                </a:tc>
                <a:tc hMerge="1">
                  <a:txBody>
                    <a:bodyPr/>
                    <a:lstStyle/>
                    <a:p>
                      <a:endParaRPr lang="en-IN" dirty="0"/>
                    </a:p>
                  </a:txBody>
                  <a:tcPr/>
                </a:tc>
                <a:tc hMerge="1">
                  <a:txBody>
                    <a:bodyPr/>
                    <a:lstStyle/>
                    <a:p>
                      <a:endParaRPr lang="en-IN" dirty="0"/>
                    </a:p>
                  </a:txBody>
                  <a:tcPr/>
                </a:tc>
                <a:tc hMerge="1">
                  <a:txBody>
                    <a:bodyPr/>
                    <a:lstStyle/>
                    <a:p>
                      <a:endParaRPr lang="en-IN" dirty="0"/>
                    </a:p>
                  </a:txBody>
                  <a:tcPr/>
                </a:tc>
                <a:extLst>
                  <a:ext uri="{0D108BD9-81ED-4DB2-BD59-A6C34878D82A}">
                    <a16:rowId xmlns:a16="http://schemas.microsoft.com/office/drawing/2014/main" val="10000"/>
                  </a:ext>
                </a:extLst>
              </a:tr>
              <a:tr h="1167936">
                <a:tc>
                  <a:txBody>
                    <a:bodyPr/>
                    <a:lstStyle/>
                    <a:p>
                      <a:pPr algn="ctr"/>
                      <a:r>
                        <a:rPr lang="en-IN" dirty="0"/>
                        <a:t>Patient Group </a:t>
                      </a:r>
                      <a:endParaRPr lang="en-IN" b="1" dirty="0">
                        <a:latin typeface="Times New Roman" panose="02020603050405020304" pitchFamily="18" charset="0"/>
                        <a:cs typeface="Times New Roman" panose="02020603050405020304" pitchFamily="18" charset="0"/>
                      </a:endParaRPr>
                    </a:p>
                  </a:txBody>
                  <a:tcPr/>
                </a:tc>
                <a:tc>
                  <a:txBody>
                    <a:bodyPr/>
                    <a:lstStyle/>
                    <a:p>
                      <a:pPr algn="ctr"/>
                      <a:r>
                        <a:rPr lang="en-IN" dirty="0"/>
                        <a:t>Essential</a:t>
                      </a:r>
                      <a:endParaRPr lang="en-IN" b="1" dirty="0">
                        <a:latin typeface="Times New Roman" panose="02020603050405020304" pitchFamily="18" charset="0"/>
                        <a:cs typeface="Times New Roman" panose="02020603050405020304" pitchFamily="18" charset="0"/>
                      </a:endParaRPr>
                    </a:p>
                  </a:txBody>
                  <a:tcPr/>
                </a:tc>
                <a:tc>
                  <a:txBody>
                    <a:bodyPr/>
                    <a:lstStyle/>
                    <a:p>
                      <a:pPr algn="ctr"/>
                      <a:r>
                        <a:rPr lang="en-IN" dirty="0"/>
                        <a:t>Recommended</a:t>
                      </a:r>
                      <a:endParaRPr lang="en-IN" b="1"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dirty="0"/>
                        <a:t>Depending on Local Guidelines</a:t>
                      </a:r>
                    </a:p>
                    <a:p>
                      <a:pPr algn="ctr"/>
                      <a:endParaRPr lang="en-IN"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1096509">
                <a:tc>
                  <a:txBody>
                    <a:bodyPr/>
                    <a:lstStyle/>
                    <a:p>
                      <a:pPr algn="ctr"/>
                      <a:r>
                        <a:rPr lang="en-IN" dirty="0"/>
                        <a:t>A</a:t>
                      </a:r>
                      <a:endParaRPr lang="en-IN" dirty="0">
                        <a:latin typeface="Times New Roman" panose="02020603050405020304" pitchFamily="18" charset="0"/>
                        <a:cs typeface="Times New Roman" panose="02020603050405020304" pitchFamily="18" charset="0"/>
                      </a:endParaRPr>
                    </a:p>
                  </a:txBody>
                  <a:tcPr/>
                </a:tc>
                <a:tc>
                  <a:txBody>
                    <a:bodyPr/>
                    <a:lstStyle/>
                    <a:p>
                      <a:r>
                        <a:rPr lang="en-IN" dirty="0"/>
                        <a:t>Smoking cessation (can include pharmacologic treatment) </a:t>
                      </a:r>
                      <a:endParaRPr lang="en-IN" dirty="0">
                        <a:latin typeface="Times New Roman" panose="02020603050405020304" pitchFamily="18" charset="0"/>
                        <a:cs typeface="Times New Roman" panose="02020603050405020304" pitchFamily="18" charset="0"/>
                      </a:endParaRPr>
                    </a:p>
                  </a:txBody>
                  <a:tcPr/>
                </a:tc>
                <a:tc>
                  <a:txBody>
                    <a:bodyPr/>
                    <a:lstStyle/>
                    <a:p>
                      <a:r>
                        <a:rPr lang="en-IN" dirty="0"/>
                        <a:t>Physical activity /Pulmonary Rehabilitation</a:t>
                      </a:r>
                      <a:endParaRPr lang="en-IN" dirty="0">
                        <a:latin typeface="Times New Roman" panose="02020603050405020304" pitchFamily="18" charset="0"/>
                        <a:cs typeface="Times New Roman" panose="02020603050405020304" pitchFamily="18" charset="0"/>
                      </a:endParaRPr>
                    </a:p>
                  </a:txBody>
                  <a:tcPr/>
                </a:tc>
                <a:tc>
                  <a:txBody>
                    <a:bodyPr/>
                    <a:lstStyle/>
                    <a:p>
                      <a:r>
                        <a:rPr lang="en-IN" dirty="0"/>
                        <a:t>Flu vaccination</a:t>
                      </a:r>
                    </a:p>
                    <a:p>
                      <a:r>
                        <a:rPr lang="en-IN" dirty="0"/>
                        <a:t>Pneumococcal vaccination, COVID 19[As Policy],</a:t>
                      </a:r>
                      <a:r>
                        <a:rPr lang="en-IN" dirty="0" err="1"/>
                        <a:t>Tdap,RSV,ZOSTER</a:t>
                      </a:r>
                      <a:endParaRPr lang="en-IN" dirty="0"/>
                    </a:p>
                    <a:p>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1878251">
                <a:tc>
                  <a:txBody>
                    <a:bodyPr/>
                    <a:lstStyle/>
                    <a:p>
                      <a:pPr algn="ctr"/>
                      <a:r>
                        <a:rPr lang="en-IN" dirty="0"/>
                        <a:t>B-E</a:t>
                      </a:r>
                      <a:endParaRPr lang="en-IN" dirty="0">
                        <a:latin typeface="Times New Roman" panose="02020603050405020304" pitchFamily="18" charset="0"/>
                        <a:cs typeface="Times New Roman" panose="02020603050405020304" pitchFamily="18" charset="0"/>
                      </a:endParaRPr>
                    </a:p>
                  </a:txBody>
                  <a:tcPr/>
                </a:tc>
                <a:tc>
                  <a:txBody>
                    <a:bodyPr/>
                    <a:lstStyle/>
                    <a:p>
                      <a:r>
                        <a:rPr lang="en-IN" dirty="0"/>
                        <a:t>Smoking cessation (can include pharmacologic treatment) </a:t>
                      </a:r>
                    </a:p>
                    <a:p>
                      <a:endParaRPr lang="en-IN" dirty="0"/>
                    </a:p>
                    <a:p>
                      <a:r>
                        <a:rPr lang="en-IN" dirty="0"/>
                        <a:t> </a:t>
                      </a:r>
                      <a:endParaRPr lang="en-IN" dirty="0">
                        <a:latin typeface="Times New Roman" panose="02020603050405020304" pitchFamily="18" charset="0"/>
                        <a:cs typeface="Times New Roman" panose="02020603050405020304" pitchFamily="18" charset="0"/>
                      </a:endParaRPr>
                    </a:p>
                  </a:txBody>
                  <a:tcPr/>
                </a:tc>
                <a:tc>
                  <a:txBody>
                    <a:bodyPr/>
                    <a:lstStyle/>
                    <a:p>
                      <a:r>
                        <a:rPr lang="en-IN" dirty="0"/>
                        <a:t>Physical activity/Pulmonary rehabilitation</a:t>
                      </a:r>
                      <a:endParaRPr lang="en-IN" dirty="0">
                        <a:latin typeface="Times New Roman" panose="02020603050405020304" pitchFamily="18" charset="0"/>
                        <a:cs typeface="Times New Roman" panose="02020603050405020304" pitchFamily="18" charset="0"/>
                      </a:endParaRPr>
                    </a:p>
                  </a:txBody>
                  <a:tcPr/>
                </a:tc>
                <a:tc>
                  <a:txBody>
                    <a:bodyPr/>
                    <a:lstStyle/>
                    <a:p>
                      <a:r>
                        <a:rPr lang="en-IN" dirty="0"/>
                        <a:t>Flu vaccination</a:t>
                      </a:r>
                    </a:p>
                    <a:p>
                      <a:r>
                        <a:rPr lang="en-IN" dirty="0"/>
                        <a:t>Pneumococcal vaccination, COVID 19[As Policy],</a:t>
                      </a:r>
                      <a:r>
                        <a:rPr lang="en-IN" dirty="0" err="1" smtClean="0"/>
                        <a:t>Tdap,RSV,ZOSTER</a:t>
                      </a:r>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4483804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92361" y="0"/>
            <a:ext cx="5045587" cy="66829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p:cNvSpPr/>
          <p:nvPr/>
        </p:nvSpPr>
        <p:spPr>
          <a:xfrm>
            <a:off x="-1" y="2170591"/>
            <a:ext cx="5792361" cy="252786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08C0CC99-35AF-EEFC-632A-0FADEC7F965E}"/>
              </a:ext>
            </a:extLst>
          </p:cNvPr>
          <p:cNvSpPr>
            <a:spLocks noGrp="1"/>
          </p:cNvSpPr>
          <p:nvPr>
            <p:ph type="title" idx="4294967295"/>
          </p:nvPr>
        </p:nvSpPr>
        <p:spPr>
          <a:xfrm>
            <a:off x="244606" y="3960946"/>
            <a:ext cx="5537521" cy="595110"/>
          </a:xfrm>
        </p:spPr>
        <p:txBody>
          <a:bodyPr>
            <a:normAutofit/>
          </a:bodyPr>
          <a:lstStyle/>
          <a:p>
            <a:pPr algn="ctr"/>
            <a:r>
              <a:rPr lang="en-IN" sz="3300" b="1" dirty="0">
                <a:solidFill>
                  <a:schemeClr val="bg1"/>
                </a:solidFill>
                <a:latin typeface="Bahnschrift" panose="020B0502040204020203" pitchFamily="34" charset="0"/>
              </a:rPr>
              <a:t>Pulmonary Rehabilitation</a:t>
            </a:r>
            <a:endParaRPr lang="en-US" sz="3300" b="1" dirty="0">
              <a:solidFill>
                <a:schemeClr val="bg1"/>
              </a:solidFill>
              <a:latin typeface="Bahnschrift" panose="020B0502040204020203" pitchFamily="34" charset="0"/>
            </a:endParaRPr>
          </a:p>
        </p:txBody>
      </p:sp>
      <p:sp>
        <p:nvSpPr>
          <p:cNvPr id="3" name="Content Placeholder 2">
            <a:extLst>
              <a:ext uri="{FF2B5EF4-FFF2-40B4-BE49-F238E27FC236}">
                <a16:creationId xmlns:a16="http://schemas.microsoft.com/office/drawing/2014/main" id="{87AABF75-E10F-5A16-6EA1-32A69C4901B8}"/>
              </a:ext>
            </a:extLst>
          </p:cNvPr>
          <p:cNvSpPr>
            <a:spLocks noGrp="1"/>
          </p:cNvSpPr>
          <p:nvPr>
            <p:ph idx="4294967295"/>
          </p:nvPr>
        </p:nvSpPr>
        <p:spPr>
          <a:xfrm>
            <a:off x="6441485" y="1129437"/>
            <a:ext cx="4006021" cy="4610175"/>
          </a:xfrm>
        </p:spPr>
        <p:txBody>
          <a:bodyPr anchor="ctr">
            <a:normAutofit/>
          </a:bodyPr>
          <a:lstStyle/>
          <a:p>
            <a:pPr marL="0" indent="0">
              <a:buNone/>
            </a:pPr>
            <a:r>
              <a:rPr lang="en-IN" dirty="0">
                <a:latin typeface="Calibri" panose="020F0502020204030204" pitchFamily="34" charset="0"/>
                <a:cs typeface="Calibri" panose="020F0502020204030204" pitchFamily="34" charset="0"/>
              </a:rPr>
              <a:t>It is an important part of the recovery process. </a:t>
            </a:r>
          </a:p>
          <a:p>
            <a:pPr marL="0" indent="0">
              <a:buNone/>
            </a:pPr>
            <a:endParaRPr lang="en-IN" dirty="0">
              <a:latin typeface="Calibri" panose="020F0502020204030204" pitchFamily="34" charset="0"/>
              <a:cs typeface="Calibri" panose="020F0502020204030204" pitchFamily="34" charset="0"/>
            </a:endParaRPr>
          </a:p>
          <a:p>
            <a:pPr marL="0" indent="0">
              <a:buNone/>
            </a:pPr>
            <a:r>
              <a:rPr lang="en-IN" dirty="0">
                <a:latin typeface="Calibri" panose="020F0502020204030204" pitchFamily="34" charset="0"/>
                <a:cs typeface="Calibri" panose="020F0502020204030204" pitchFamily="34" charset="0"/>
              </a:rPr>
              <a:t>The goal of rehabilitation is to help the patient regain their </a:t>
            </a:r>
            <a:r>
              <a:rPr lang="en-IN" b="1" dirty="0">
                <a:latin typeface="Calibri" panose="020F0502020204030204" pitchFamily="34" charset="0"/>
                <a:cs typeface="Calibri" panose="020F0502020204030204" pitchFamily="34" charset="0"/>
              </a:rPr>
              <a:t>strength, mobility, and lung function</a:t>
            </a:r>
            <a:r>
              <a:rPr lang="en-IN" dirty="0">
                <a:latin typeface="Calibri" panose="020F0502020204030204" pitchFamily="34" charset="0"/>
                <a:cs typeface="Calibri" panose="020F0502020204030204" pitchFamily="34" charset="0"/>
              </a:rPr>
              <a:t>, and return to their normal activities as soon as possible. </a:t>
            </a:r>
          </a:p>
          <a:p>
            <a:endParaRPr lang="en-US" sz="1900" dirty="0"/>
          </a:p>
        </p:txBody>
      </p:sp>
      <p:pic>
        <p:nvPicPr>
          <p:cNvPr id="4" name="Picture 3">
            <a:extLst>
              <a:ext uri="{FF2B5EF4-FFF2-40B4-BE49-F238E27FC236}">
                <a16:creationId xmlns:a16="http://schemas.microsoft.com/office/drawing/2014/main" id="{2AA55B8C-79A1-60E2-EA46-CF0210F5C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0166" y="2538321"/>
            <a:ext cx="1115131" cy="1130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Triangle 6"/>
          <p:cNvSpPr/>
          <p:nvPr/>
        </p:nvSpPr>
        <p:spPr>
          <a:xfrm rot="10800000">
            <a:off x="9804400" y="0"/>
            <a:ext cx="2387600" cy="2357120"/>
          </a:xfrm>
          <a:prstGeom prst="rtTriangl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93078521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954C163-E182-9427-03B7-CD6FCB5C9E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1" y="261786"/>
            <a:ext cx="719139" cy="728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a:extLst>
              <a:ext uri="{FF2B5EF4-FFF2-40B4-BE49-F238E27FC236}">
                <a16:creationId xmlns:a16="http://schemas.microsoft.com/office/drawing/2014/main" id="{72AA01D5-3EAC-72BA-5892-B3D887C93F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40" r="16694"/>
          <a:stretch/>
        </p:blipFill>
        <p:spPr bwMode="auto">
          <a:xfrm>
            <a:off x="5150042" y="1548715"/>
            <a:ext cx="5124797" cy="329168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90D495E2-0DB6-39FC-C05D-CED77374F8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2500"/>
          <a:stretch/>
        </p:blipFill>
        <p:spPr bwMode="auto">
          <a:xfrm>
            <a:off x="1643255" y="1524001"/>
            <a:ext cx="3475895" cy="329168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1DB5B15-971C-4468-EFD9-6468F9D6E913}"/>
              </a:ext>
            </a:extLst>
          </p:cNvPr>
          <p:cNvSpPr txBox="1"/>
          <p:nvPr/>
        </p:nvSpPr>
        <p:spPr>
          <a:xfrm>
            <a:off x="2590800" y="5334001"/>
            <a:ext cx="7162800" cy="1015663"/>
          </a:xfrm>
          <a:prstGeom prst="rect">
            <a:avLst/>
          </a:prstGeom>
          <a:solidFill>
            <a:schemeClr val="bg1">
              <a:lumMod val="85000"/>
            </a:schemeClr>
          </a:solidFill>
        </p:spPr>
        <p:txBody>
          <a:bodyPr wrap="square" rtlCol="0">
            <a:spAutoFit/>
          </a:bodyPr>
          <a:lstStyle/>
          <a:p>
            <a:pPr algn="ctr"/>
            <a:r>
              <a:rPr lang="en-US" sz="2000" b="1" dirty="0"/>
              <a:t>Pulmonary Rehabilitation Centre</a:t>
            </a:r>
          </a:p>
          <a:p>
            <a:pPr algn="ctr"/>
            <a:r>
              <a:rPr lang="en-US" sz="2000" b="1" dirty="0"/>
              <a:t>Department of Respiratory Medicine </a:t>
            </a:r>
          </a:p>
          <a:p>
            <a:pPr algn="ctr"/>
            <a:r>
              <a:rPr lang="en-US" sz="2000" b="1" dirty="0"/>
              <a:t>King George’s Medical University, UP, Lucknow</a:t>
            </a:r>
          </a:p>
        </p:txBody>
      </p:sp>
    </p:spTree>
    <p:extLst>
      <p:ext uri="{BB962C8B-B14F-4D97-AF65-F5344CB8AC3E}">
        <p14:creationId xmlns:p14="http://schemas.microsoft.com/office/powerpoint/2010/main" val="248520841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20992" y="399971"/>
            <a:ext cx="5810491" cy="743352"/>
          </a:xfrm>
        </p:spPr>
        <p:txBody>
          <a:bodyPr>
            <a:normAutofit/>
          </a:bodyPr>
          <a:lstStyle/>
          <a:p>
            <a:pPr algn="ctr"/>
            <a:r>
              <a:rPr lang="en-US" sz="4000" b="1" dirty="0">
                <a:solidFill>
                  <a:schemeClr val="accent1">
                    <a:lumMod val="75000"/>
                  </a:schemeClr>
                </a:solidFill>
                <a:latin typeface="+mn-lt"/>
              </a:rPr>
              <a:t>SUMMARY</a:t>
            </a:r>
            <a:endParaRPr lang="en-US" sz="4000" i="1" dirty="0">
              <a:solidFill>
                <a:schemeClr val="accent1">
                  <a:lumMod val="75000"/>
                </a:schemeClr>
              </a:solidFill>
            </a:endParaRPr>
          </a:p>
        </p:txBody>
      </p:sp>
      <p:sp>
        <p:nvSpPr>
          <p:cNvPr id="3" name="Content Placeholder 2"/>
          <p:cNvSpPr>
            <a:spLocks noGrp="1"/>
          </p:cNvSpPr>
          <p:nvPr>
            <p:ph idx="4294967295"/>
          </p:nvPr>
        </p:nvSpPr>
        <p:spPr>
          <a:xfrm>
            <a:off x="360919" y="1427163"/>
            <a:ext cx="10912823" cy="4651435"/>
          </a:xfrm>
        </p:spPr>
        <p:txBody>
          <a:bodyPr>
            <a:normAutofit/>
          </a:bodyPr>
          <a:lstStyle/>
          <a:p>
            <a:pPr lvl="0">
              <a:spcBef>
                <a:spcPts val="1800"/>
              </a:spcBef>
              <a:buClr>
                <a:schemeClr val="accent1">
                  <a:lumMod val="75000"/>
                </a:schemeClr>
              </a:buClr>
            </a:pPr>
            <a:r>
              <a:rPr lang="en-US" dirty="0"/>
              <a:t>Asthma is a major health problem of India and globally too</a:t>
            </a:r>
          </a:p>
          <a:p>
            <a:pPr lvl="0">
              <a:spcBef>
                <a:spcPts val="1800"/>
              </a:spcBef>
              <a:buClr>
                <a:schemeClr val="accent1">
                  <a:lumMod val="75000"/>
                </a:schemeClr>
              </a:buClr>
            </a:pPr>
            <a:r>
              <a:rPr lang="en-US" dirty="0"/>
              <a:t>In India, asthma is misdiagnosed, under diagnosed and poorly treated leading to 43% global share of asthma mortality</a:t>
            </a:r>
          </a:p>
          <a:p>
            <a:pPr lvl="0">
              <a:spcBef>
                <a:spcPts val="1800"/>
              </a:spcBef>
              <a:buClr>
                <a:schemeClr val="accent1">
                  <a:lumMod val="75000"/>
                </a:schemeClr>
              </a:buClr>
            </a:pPr>
            <a:r>
              <a:rPr lang="en-US" dirty="0"/>
              <a:t>Most updated treatment of asthma is inhalation therapy, however, only 36% of Indian asthmatics are on inhalation therapy</a:t>
            </a:r>
          </a:p>
          <a:p>
            <a:pPr lvl="0">
              <a:spcBef>
                <a:spcPts val="1800"/>
              </a:spcBef>
              <a:buClr>
                <a:schemeClr val="accent1">
                  <a:lumMod val="75000"/>
                </a:schemeClr>
              </a:buClr>
            </a:pPr>
            <a:r>
              <a:rPr lang="en-US" dirty="0"/>
              <a:t>ICS+LABA combination therapy is efficacious, however, adherence and twice daily doses are the challenges</a:t>
            </a:r>
          </a:p>
          <a:p>
            <a:pPr lvl="0">
              <a:spcBef>
                <a:spcPts val="1800"/>
              </a:spcBef>
              <a:buClr>
                <a:schemeClr val="accent1">
                  <a:lumMod val="75000"/>
                </a:schemeClr>
              </a:buClr>
            </a:pPr>
            <a:r>
              <a:rPr lang="en-US" dirty="0"/>
              <a:t>Newer once daily ultra LABAs may be a boon for such patients and may increase adherence and outcome of asthma patients</a:t>
            </a:r>
          </a:p>
          <a:p>
            <a:pPr>
              <a:spcBef>
                <a:spcPts val="1800"/>
              </a:spcBef>
              <a:buClr>
                <a:schemeClr val="accent1">
                  <a:lumMod val="75000"/>
                </a:schemeClr>
              </a:buClr>
            </a:pPr>
            <a:endParaRPr lang="en-US" dirty="0"/>
          </a:p>
        </p:txBody>
      </p:sp>
      <p:sp>
        <p:nvSpPr>
          <p:cNvPr id="4" name="TextBox 3"/>
          <p:cNvSpPr txBox="1"/>
          <p:nvPr/>
        </p:nvSpPr>
        <p:spPr>
          <a:xfrm>
            <a:off x="2826566" y="6092221"/>
            <a:ext cx="9004515" cy="261610"/>
          </a:xfrm>
          <a:prstGeom prst="rect">
            <a:avLst/>
          </a:prstGeom>
          <a:noFill/>
        </p:spPr>
        <p:txBody>
          <a:bodyPr wrap="square" rtlCol="0">
            <a:spAutoFit/>
          </a:bodyPr>
          <a:lstStyle/>
          <a:p>
            <a:r>
              <a:rPr lang="en-US" sz="1100" dirty="0">
                <a:solidFill>
                  <a:schemeClr val="bg1"/>
                </a:solidFill>
              </a:rPr>
              <a:t>Gibson PG, et al. </a:t>
            </a:r>
            <a:r>
              <a:rPr lang="en-US" sz="1100" i="1" dirty="0">
                <a:solidFill>
                  <a:schemeClr val="bg1"/>
                </a:solidFill>
              </a:rPr>
              <a:t>Lancet. </a:t>
            </a:r>
            <a:r>
              <a:rPr lang="en-US" sz="1100" dirty="0">
                <a:solidFill>
                  <a:schemeClr val="bg1"/>
                </a:solidFill>
              </a:rPr>
              <a:t>2017;390(10095):659-668.</a:t>
            </a:r>
            <a:r>
              <a:rPr lang="en-US" sz="1100" i="1" dirty="0">
                <a:solidFill>
                  <a:schemeClr val="bg1"/>
                </a:solidFill>
              </a:rPr>
              <a:t> </a:t>
            </a:r>
            <a:endParaRPr lang="en-US" sz="1100" dirty="0">
              <a:solidFill>
                <a:schemeClr val="bg1"/>
              </a:solidFill>
            </a:endParaRPr>
          </a:p>
        </p:txBody>
      </p:sp>
    </p:spTree>
    <p:extLst>
      <p:ext uri="{BB962C8B-B14F-4D97-AF65-F5344CB8AC3E}">
        <p14:creationId xmlns:p14="http://schemas.microsoft.com/office/powerpoint/2010/main" val="347329397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D8AD02-75C6-41EB-B5BF-C820D356F076}"/>
              </a:ext>
            </a:extLst>
          </p:cNvPr>
          <p:cNvSpPr txBox="1"/>
          <p:nvPr/>
        </p:nvSpPr>
        <p:spPr>
          <a:xfrm>
            <a:off x="285841" y="1426613"/>
            <a:ext cx="11620318" cy="37856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i="0" u="none" strike="noStrike" kern="1200" cap="none" spc="0" normalizeH="0" baseline="0" noProof="0" dirty="0">
                <a:ln>
                  <a:noFill/>
                </a:ln>
                <a:solidFill>
                  <a:prstClr val="black"/>
                </a:solidFill>
                <a:effectLst/>
                <a:uLnTx/>
                <a:uFillTx/>
                <a:ea typeface="+mn-ea"/>
                <a:cs typeface="+mn-cs"/>
              </a:rPr>
              <a:t>COPD is a major health problem of world and India too.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i="0" u="none" strike="noStrike" kern="1200" cap="none" spc="0" normalizeH="0" baseline="0" noProof="0" dirty="0">
                <a:ln>
                  <a:noFill/>
                </a:ln>
                <a:solidFill>
                  <a:prstClr val="black"/>
                </a:solidFill>
                <a:effectLst/>
                <a:uLnTx/>
                <a:uFillTx/>
                <a:ea typeface="+mn-ea"/>
                <a:cs typeface="+mn-cs"/>
              </a:rPr>
              <a:t>It is preventable and treatable disease.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i="0" u="none" strike="noStrike" kern="1200" cap="none" spc="0" normalizeH="0" baseline="0" noProof="0" dirty="0">
                <a:ln>
                  <a:noFill/>
                </a:ln>
                <a:solidFill>
                  <a:prstClr val="black"/>
                </a:solidFill>
                <a:effectLst/>
                <a:uLnTx/>
                <a:uFillTx/>
                <a:ea typeface="+mn-ea"/>
                <a:cs typeface="+mn-cs"/>
              </a:rPr>
              <a:t>History of smoking/ passive smoking , occupation and exposure to noxious particles and gases is very important.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i="0" u="none" strike="noStrike" kern="1200" cap="none" spc="0" normalizeH="0" baseline="0" noProof="0" dirty="0">
                <a:ln>
                  <a:noFill/>
                </a:ln>
                <a:solidFill>
                  <a:prstClr val="black"/>
                </a:solidFill>
                <a:effectLst/>
                <a:uLnTx/>
                <a:uFillTx/>
                <a:ea typeface="+mn-ea"/>
                <a:cs typeface="+mn-cs"/>
              </a:rPr>
              <a:t>Both Pharmacological as well as non pharmacological strategies of treatment should be properly utilised to make its treatment holistic.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2400" i="0" u="none" strike="noStrike" kern="1200" cap="none" spc="0" normalizeH="0" baseline="0" noProof="0" dirty="0">
                <a:ln>
                  <a:noFill/>
                </a:ln>
                <a:solidFill>
                  <a:prstClr val="black"/>
                </a:solidFill>
                <a:effectLst/>
                <a:uLnTx/>
                <a:uFillTx/>
                <a:ea typeface="+mn-ea"/>
                <a:cs typeface="+mn-cs"/>
              </a:rPr>
              <a:t>Smoking cessation , avoidance to noxious particles or gases, vaccination and pulmonary rehabilitation are the important pillars of non pharmacological therapy.</a:t>
            </a:r>
          </a:p>
          <a:p>
            <a:pPr marL="285750" indent="-285750">
              <a:buFont typeface="Arial" panose="020B0604020202020204" pitchFamily="34" charset="0"/>
              <a:buChar char="•"/>
              <a:defRPr/>
            </a:pPr>
            <a:r>
              <a:rPr lang="en-IN" sz="2400" dirty="0">
                <a:solidFill>
                  <a:schemeClr val="tx1">
                    <a:lumMod val="95000"/>
                    <a:lumOff val="5000"/>
                  </a:schemeClr>
                </a:solidFill>
              </a:rPr>
              <a:t>Clinical challenges of COPD is very much important , should not be forgotten.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2400" i="0" u="none" strike="noStrike" kern="1200" cap="none" spc="0" normalizeH="0" baseline="0" noProof="0" dirty="0">
              <a:ln>
                <a:noFill/>
              </a:ln>
              <a:solidFill>
                <a:prstClr val="black"/>
              </a:solidFill>
              <a:effectLst/>
              <a:uLnTx/>
              <a:uFillTx/>
              <a:ea typeface="+mn-ea"/>
              <a:cs typeface="+mn-cs"/>
            </a:endParaRPr>
          </a:p>
        </p:txBody>
      </p:sp>
      <p:sp>
        <p:nvSpPr>
          <p:cNvPr id="3" name="TextBox 2">
            <a:extLst>
              <a:ext uri="{FF2B5EF4-FFF2-40B4-BE49-F238E27FC236}">
                <a16:creationId xmlns:a16="http://schemas.microsoft.com/office/drawing/2014/main" id="{EE45A202-222E-4503-BD38-345D64B10FC6}"/>
              </a:ext>
            </a:extLst>
          </p:cNvPr>
          <p:cNvSpPr txBox="1"/>
          <p:nvPr/>
        </p:nvSpPr>
        <p:spPr>
          <a:xfrm>
            <a:off x="3290915" y="362444"/>
            <a:ext cx="489373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4000" b="1" dirty="0">
                <a:solidFill>
                  <a:schemeClr val="accent1">
                    <a:lumMod val="75000"/>
                  </a:schemeClr>
                </a:solidFill>
                <a:latin typeface="Bahnschrift" panose="020B0502040204020203" pitchFamily="34" charset="0"/>
              </a:rPr>
              <a:t>SUMMARY</a:t>
            </a:r>
            <a:endParaRPr kumimoji="0" lang="en-IN" sz="4000" b="1" i="0" u="none" strike="noStrike" kern="1200" cap="none" spc="0" normalizeH="0" baseline="0" noProof="0" dirty="0">
              <a:ln>
                <a:noFill/>
              </a:ln>
              <a:solidFill>
                <a:schemeClr val="accent1">
                  <a:lumMod val="75000"/>
                </a:schemeClr>
              </a:solidFill>
              <a:effectLst/>
              <a:uLnTx/>
              <a:uFillTx/>
              <a:latin typeface="Bahnschrift" panose="020B0502040204020203" pitchFamily="34" charset="0"/>
            </a:endParaRPr>
          </a:p>
        </p:txBody>
      </p:sp>
      <p:sp>
        <p:nvSpPr>
          <p:cNvPr id="4" name="Rectangle 3">
            <a:extLst>
              <a:ext uri="{FF2B5EF4-FFF2-40B4-BE49-F238E27FC236}">
                <a16:creationId xmlns:a16="http://schemas.microsoft.com/office/drawing/2014/main" id="{16483D49-D439-4E0D-B8AD-4EFD706EA810}"/>
              </a:ext>
            </a:extLst>
          </p:cNvPr>
          <p:cNvSpPr/>
          <p:nvPr/>
        </p:nvSpPr>
        <p:spPr>
          <a:xfrm>
            <a:off x="636711" y="6332974"/>
            <a:ext cx="1252266" cy="369332"/>
          </a:xfrm>
          <a:prstGeom prst="rect">
            <a:avLst/>
          </a:prstGeom>
        </p:spPr>
        <p:txBody>
          <a:bodyPr wrap="none">
            <a:spAutoFit/>
          </a:bodyPr>
          <a:lstStyle/>
          <a:p>
            <a:r>
              <a:rPr lang="en-IN" b="1" dirty="0"/>
              <a:t>GOLD 2024</a:t>
            </a:r>
          </a:p>
        </p:txBody>
      </p:sp>
    </p:spTree>
    <p:extLst>
      <p:ext uri="{BB962C8B-B14F-4D97-AF65-F5344CB8AC3E}">
        <p14:creationId xmlns:p14="http://schemas.microsoft.com/office/powerpoint/2010/main" val="298592595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01359" y="0"/>
            <a:ext cx="5920253"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0" y="2948742"/>
            <a:ext cx="12192000" cy="123541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ight Triangle 5"/>
          <p:cNvSpPr/>
          <p:nvPr/>
        </p:nvSpPr>
        <p:spPr>
          <a:xfrm rot="10800000">
            <a:off x="9804400" y="0"/>
            <a:ext cx="2387600" cy="2357120"/>
          </a:xfrm>
          <a:prstGeom prst="rtTriangl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
        <p:nvSpPr>
          <p:cNvPr id="9" name="Title 1">
            <a:extLst>
              <a:ext uri="{FF2B5EF4-FFF2-40B4-BE49-F238E27FC236}">
                <a16:creationId xmlns:a16="http://schemas.microsoft.com/office/drawing/2014/main" id="{C460A4F6-AE6D-7F3B-7AA6-D4F4EEA8B9C5}"/>
              </a:ext>
            </a:extLst>
          </p:cNvPr>
          <p:cNvSpPr txBox="1">
            <a:spLocks/>
          </p:cNvSpPr>
          <p:nvPr/>
        </p:nvSpPr>
        <p:spPr>
          <a:xfrm>
            <a:off x="4607560" y="3151700"/>
            <a:ext cx="2976880" cy="8294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4500" b="1" dirty="0" smtClean="0">
                <a:solidFill>
                  <a:schemeClr val="bg1"/>
                </a:solidFill>
                <a:latin typeface="Bahnschrift" panose="020B0502040204020203" pitchFamily="34" charset="0"/>
              </a:rPr>
              <a:t>Thank You</a:t>
            </a:r>
            <a:endParaRPr lang="en-IN" sz="4500" b="1" dirty="0">
              <a:solidFill>
                <a:schemeClr val="bg1"/>
              </a:solidFill>
              <a:latin typeface="Bahnschrift" panose="020B0502040204020203" pitchFamily="34" charset="0"/>
            </a:endParaRPr>
          </a:p>
        </p:txBody>
      </p:sp>
      <p:sp>
        <p:nvSpPr>
          <p:cNvPr id="10" name="Right Triangle 9"/>
          <p:cNvSpPr/>
          <p:nvPr/>
        </p:nvSpPr>
        <p:spPr>
          <a:xfrm>
            <a:off x="0" y="4500880"/>
            <a:ext cx="2387600" cy="2357120"/>
          </a:xfrm>
          <a:prstGeom prst="rtTriangle">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5D2859-E5C6-2D8E-6B5A-3C4AE25C87C7}"/>
              </a:ext>
            </a:extLst>
          </p:cNvPr>
          <p:cNvSpPr>
            <a:spLocks noGrp="1"/>
          </p:cNvSpPr>
          <p:nvPr>
            <p:ph type="title" idx="4294967295"/>
          </p:nvPr>
        </p:nvSpPr>
        <p:spPr>
          <a:xfrm>
            <a:off x="289389" y="731520"/>
            <a:ext cx="10856131" cy="751840"/>
          </a:xfrm>
        </p:spPr>
        <p:txBody>
          <a:bodyPr>
            <a:normAutofit/>
          </a:bodyPr>
          <a:lstStyle/>
          <a:p>
            <a:r>
              <a:rPr lang="en-US" sz="4000" b="1" dirty="0">
                <a:solidFill>
                  <a:schemeClr val="accent1">
                    <a:lumMod val="75000"/>
                  </a:schemeClr>
                </a:solidFill>
                <a:latin typeface="Bahnschrift" panose="020B0502040204020203" pitchFamily="34" charset="0"/>
              </a:rPr>
              <a:t>Clinical Challenges </a:t>
            </a:r>
            <a:r>
              <a:rPr lang="en-US" sz="4000" b="1" dirty="0" smtClean="0">
                <a:solidFill>
                  <a:schemeClr val="accent1">
                    <a:lumMod val="75000"/>
                  </a:schemeClr>
                </a:solidFill>
                <a:latin typeface="Bahnschrift" panose="020B0502040204020203" pitchFamily="34" charset="0"/>
              </a:rPr>
              <a:t>In Management of </a:t>
            </a:r>
            <a:r>
              <a:rPr lang="en-US" sz="4000" b="1" dirty="0">
                <a:solidFill>
                  <a:schemeClr val="accent1">
                    <a:lumMod val="75000"/>
                  </a:schemeClr>
                </a:solidFill>
                <a:latin typeface="Bahnschrift" panose="020B0502040204020203" pitchFamily="34" charset="0"/>
              </a:rPr>
              <a:t>Asthma</a:t>
            </a:r>
          </a:p>
        </p:txBody>
      </p:sp>
      <p:sp>
        <p:nvSpPr>
          <p:cNvPr id="5" name="TextBox 4">
            <a:extLst>
              <a:ext uri="{FF2B5EF4-FFF2-40B4-BE49-F238E27FC236}">
                <a16:creationId xmlns:a16="http://schemas.microsoft.com/office/drawing/2014/main" id="{7A9E8A19-E7D6-86A1-3B01-826FF6AFBB22}"/>
              </a:ext>
            </a:extLst>
          </p:cNvPr>
          <p:cNvSpPr txBox="1"/>
          <p:nvPr/>
        </p:nvSpPr>
        <p:spPr>
          <a:xfrm>
            <a:off x="474005" y="1953262"/>
            <a:ext cx="10996636" cy="3190617"/>
          </a:xfrm>
          <a:prstGeom prst="rect">
            <a:avLst/>
          </a:prstGeom>
          <a:noFill/>
          <a:ln w="73025">
            <a:solidFill>
              <a:schemeClr val="accent1"/>
            </a:solidFill>
          </a:ln>
        </p:spPr>
        <p:txBody>
          <a:bodyPr wrap="square" rtlCol="0">
            <a:spAutoFit/>
          </a:bodyPr>
          <a:lstStyle/>
          <a:p>
            <a:pPr marL="285750" indent="-285750">
              <a:spcBef>
                <a:spcPts val="800"/>
              </a:spcBef>
              <a:buFont typeface="Arial" panose="020B0604020202020204" pitchFamily="34" charset="0"/>
              <a:buChar char="•"/>
            </a:pPr>
            <a:r>
              <a:rPr lang="en-US" sz="2400" dirty="0"/>
              <a:t>Majority of Indian patients remain undiagnosed or wrongly diagnosed </a:t>
            </a:r>
          </a:p>
          <a:p>
            <a:pPr marL="285750" indent="-285750">
              <a:spcBef>
                <a:spcPts val="800"/>
              </a:spcBef>
              <a:buFont typeface="Arial" panose="020B0604020202020204" pitchFamily="34" charset="0"/>
              <a:buChar char="•"/>
            </a:pPr>
            <a:r>
              <a:rPr lang="en-US" sz="2400" dirty="0" smtClean="0"/>
              <a:t>Those </a:t>
            </a:r>
            <a:r>
              <a:rPr lang="en-US" sz="2400" dirty="0"/>
              <a:t>who get diagnosed remain poorly or inadequately </a:t>
            </a:r>
            <a:r>
              <a:rPr lang="en-US" sz="2400" dirty="0" smtClean="0"/>
              <a:t>treated</a:t>
            </a:r>
          </a:p>
          <a:p>
            <a:pPr marL="285750" indent="-285750">
              <a:spcBef>
                <a:spcPts val="800"/>
              </a:spcBef>
              <a:buFont typeface="Arial" panose="020B0604020202020204" pitchFamily="34" charset="0"/>
              <a:buChar char="•"/>
            </a:pPr>
            <a:r>
              <a:rPr lang="en-US" sz="2400" dirty="0" smtClean="0"/>
              <a:t>Most of the Indian patients continue to be on oral medications rather then inhalational therapy</a:t>
            </a:r>
          </a:p>
          <a:p>
            <a:pPr marL="285750" lvl="0" indent="-285750">
              <a:spcBef>
                <a:spcPts val="800"/>
              </a:spcBef>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Productivity </a:t>
            </a:r>
            <a:r>
              <a:rPr lang="en-US" sz="2400" dirty="0">
                <a:latin typeface="Calibri" panose="020F0502020204030204" pitchFamily="34" charset="0"/>
                <a:cs typeface="Calibri" panose="020F0502020204030204" pitchFamily="34" charset="0"/>
              </a:rPr>
              <a:t>loss due to asthma</a:t>
            </a:r>
            <a:endParaRPr lang="en-IN" sz="2400" dirty="0">
              <a:latin typeface="Calibri" panose="020F0502020204030204" pitchFamily="34" charset="0"/>
              <a:cs typeface="Calibri" panose="020F0502020204030204" pitchFamily="34" charset="0"/>
            </a:endParaRPr>
          </a:p>
          <a:p>
            <a:pPr marL="285750" lvl="0" indent="-285750">
              <a:spcBef>
                <a:spcPts val="800"/>
              </a:spcBef>
              <a:buFont typeface="Arial" panose="020B0604020202020204" pitchFamily="34" charset="0"/>
              <a:buChar char="•"/>
            </a:pPr>
            <a:r>
              <a:rPr lang="en-US" sz="2400" dirty="0">
                <a:latin typeface="Calibri" panose="020F0502020204030204" pitchFamily="34" charset="0"/>
                <a:cs typeface="Calibri" panose="020F0502020204030204" pitchFamily="34" charset="0"/>
              </a:rPr>
              <a:t>High prevalence of CVD in asthma patients</a:t>
            </a:r>
            <a:endParaRPr lang="en-IN" sz="2400" dirty="0">
              <a:latin typeface="Calibri" panose="020F0502020204030204" pitchFamily="34" charset="0"/>
              <a:cs typeface="Calibri" panose="020F0502020204030204" pitchFamily="34" charset="0"/>
            </a:endParaRPr>
          </a:p>
          <a:p>
            <a:pPr marL="285750" lvl="0" indent="-285750">
              <a:spcBef>
                <a:spcPts val="800"/>
              </a:spcBef>
              <a:buFont typeface="Arial" panose="020B0604020202020204" pitchFamily="34" charset="0"/>
              <a:buChar char="•"/>
            </a:pPr>
            <a:r>
              <a:rPr lang="en-US" sz="2400" dirty="0" smtClean="0">
                <a:latin typeface="Calibri" panose="020F0502020204030204" pitchFamily="34" charset="0"/>
                <a:cs typeface="Calibri" panose="020F0502020204030204" pitchFamily="34" charset="0"/>
              </a:rPr>
              <a:t>Currently </a:t>
            </a:r>
            <a:r>
              <a:rPr lang="en-US" sz="2400" dirty="0">
                <a:latin typeface="Calibri" panose="020F0502020204030204" pitchFamily="34" charset="0"/>
                <a:cs typeface="Calibri" panose="020F0502020204030204" pitchFamily="34" charset="0"/>
              </a:rPr>
              <a:t>available ICS+ LABA combinations are BD </a:t>
            </a:r>
            <a:r>
              <a:rPr lang="en-US" sz="2400" dirty="0" smtClean="0">
                <a:latin typeface="Calibri" panose="020F0502020204030204" pitchFamily="34" charset="0"/>
                <a:cs typeface="Calibri" panose="020F0502020204030204" pitchFamily="34" charset="0"/>
              </a:rPr>
              <a:t>dosing</a:t>
            </a:r>
            <a:endParaRPr lang="en-US" sz="2400" dirty="0"/>
          </a:p>
        </p:txBody>
      </p:sp>
    </p:spTree>
    <p:extLst>
      <p:ext uri="{BB962C8B-B14F-4D97-AF65-F5344CB8AC3E}">
        <p14:creationId xmlns:p14="http://schemas.microsoft.com/office/powerpoint/2010/main" val="18570277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882815" y="2673853"/>
            <a:ext cx="8426370" cy="1510295"/>
          </a:xfrm>
          <a:prstGeom prst="roundRect">
            <a:avLst>
              <a:gd name="adj" fmla="val 3659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3">
            <a:extLst>
              <a:ext uri="{FF2B5EF4-FFF2-40B4-BE49-F238E27FC236}">
                <a16:creationId xmlns:a16="http://schemas.microsoft.com/office/drawing/2014/main" id="{118AC42C-0B3D-0ACB-9052-13A3174AE73B}"/>
              </a:ext>
            </a:extLst>
          </p:cNvPr>
          <p:cNvSpPr txBox="1">
            <a:spLocks/>
          </p:cNvSpPr>
          <p:nvPr/>
        </p:nvSpPr>
        <p:spPr>
          <a:xfrm>
            <a:off x="2300811" y="3049812"/>
            <a:ext cx="7590379" cy="7583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4500" b="1" dirty="0">
                <a:solidFill>
                  <a:schemeClr val="bg1"/>
                </a:solidFill>
                <a:latin typeface="Bahnschrift" panose="020B0502040204020203" pitchFamily="34" charset="0"/>
              </a:rPr>
              <a:t>MANAGEMENT</a:t>
            </a:r>
          </a:p>
        </p:txBody>
      </p:sp>
    </p:spTree>
    <p:extLst>
      <p:ext uri="{BB962C8B-B14F-4D97-AF65-F5344CB8AC3E}">
        <p14:creationId xmlns:p14="http://schemas.microsoft.com/office/powerpoint/2010/main" val="23405621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BCC8E8-72E6-4103-8818-3C42FF86EA63}"/>
              </a:ext>
            </a:extLst>
          </p:cNvPr>
          <p:cNvSpPr>
            <a:spLocks noGrp="1"/>
          </p:cNvSpPr>
          <p:nvPr>
            <p:ph type="ctrTitle" idx="4294967295"/>
          </p:nvPr>
        </p:nvSpPr>
        <p:spPr>
          <a:xfrm>
            <a:off x="342899" y="587058"/>
            <a:ext cx="7114541" cy="1140142"/>
          </a:xfrm>
        </p:spPr>
        <p:txBody>
          <a:bodyPr>
            <a:normAutofit fontScale="90000"/>
          </a:bodyPr>
          <a:lstStyle/>
          <a:p>
            <a:r>
              <a:rPr lang="en-US" b="1" dirty="0" smtClean="0">
                <a:solidFill>
                  <a:schemeClr val="accent1">
                    <a:lumMod val="75000"/>
                  </a:schemeClr>
                </a:solidFill>
                <a:latin typeface="Bahnschrift" panose="020B0502040204020203" pitchFamily="34" charset="0"/>
              </a:rPr>
              <a:t>Long term goals of asthma management</a:t>
            </a:r>
            <a:endParaRPr lang="en-US" b="1" dirty="0">
              <a:solidFill>
                <a:schemeClr val="accent1">
                  <a:lumMod val="75000"/>
                </a:schemeClr>
              </a:solidFill>
              <a:latin typeface="Bahnschrift" panose="020B0502040204020203" pitchFamily="34" charset="0"/>
            </a:endParaRPr>
          </a:p>
        </p:txBody>
      </p:sp>
      <p:sp>
        <p:nvSpPr>
          <p:cNvPr id="6" name="Content Placeholder 2">
            <a:extLst>
              <a:ext uri="{FF2B5EF4-FFF2-40B4-BE49-F238E27FC236}">
                <a16:creationId xmlns:a16="http://schemas.microsoft.com/office/drawing/2014/main" id="{CC653011-6372-E50A-32AD-21185DE1DA73}"/>
              </a:ext>
            </a:extLst>
          </p:cNvPr>
          <p:cNvSpPr txBox="1">
            <a:spLocks/>
          </p:cNvSpPr>
          <p:nvPr/>
        </p:nvSpPr>
        <p:spPr>
          <a:xfrm>
            <a:off x="383539" y="2204720"/>
            <a:ext cx="5265421" cy="1137920"/>
          </a:xfrm>
          <a:prstGeom prst="rect">
            <a:avLst/>
          </a:prstGeom>
          <a:noFill/>
        </p:spPr>
        <p:txBody>
          <a:bodyPr vert="horz" wrap="square"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lang="en-IN" sz="2400" kern="1200">
                <a:solidFill>
                  <a:srgbClr val="22418C"/>
                </a:solidFill>
                <a:latin typeface="Poppins Light" panose="00000400000000000000" pitchFamily="50" charset="0"/>
                <a:ea typeface="+mn-ea"/>
                <a:cs typeface="Poppins Light" panose="00000400000000000000" pitchFamily="5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lnSpc>
                <a:spcPct val="150000"/>
              </a:lnSpc>
              <a:buFont typeface="+mj-lt"/>
              <a:buAutoNum type="arabicPeriod"/>
            </a:pPr>
            <a:r>
              <a:rPr lang="en-US" altLang="en-US" sz="2000" dirty="0">
                <a:solidFill>
                  <a:schemeClr val="tx1"/>
                </a:solidFill>
                <a:latin typeface="+mn-lt"/>
                <a:cs typeface="Times New Roman" panose="02020603050405020304" pitchFamily="18" charset="0"/>
              </a:rPr>
              <a:t>To </a:t>
            </a:r>
            <a:r>
              <a:rPr lang="en-US" altLang="en-US" sz="2000" b="1" dirty="0">
                <a:solidFill>
                  <a:schemeClr val="tx1"/>
                </a:solidFill>
                <a:latin typeface="+mn-lt"/>
                <a:cs typeface="Times New Roman" panose="02020603050405020304" pitchFamily="18" charset="0"/>
              </a:rPr>
              <a:t>achieve good control</a:t>
            </a:r>
            <a:r>
              <a:rPr lang="en-US" altLang="en-US" sz="2000" dirty="0">
                <a:solidFill>
                  <a:schemeClr val="tx1"/>
                </a:solidFill>
                <a:latin typeface="+mn-lt"/>
                <a:cs typeface="Times New Roman" panose="02020603050405020304" pitchFamily="18" charset="0"/>
              </a:rPr>
              <a:t> </a:t>
            </a:r>
            <a:r>
              <a:rPr lang="en-US" altLang="en-US" sz="2000" b="1" dirty="0">
                <a:solidFill>
                  <a:schemeClr val="tx1"/>
                </a:solidFill>
                <a:latin typeface="+mn-lt"/>
                <a:cs typeface="Times New Roman" panose="02020603050405020304" pitchFamily="18" charset="0"/>
              </a:rPr>
              <a:t>of symptoms</a:t>
            </a:r>
          </a:p>
          <a:p>
            <a:pPr marL="514350" indent="-514350" algn="just">
              <a:lnSpc>
                <a:spcPct val="150000"/>
              </a:lnSpc>
              <a:buFont typeface="+mj-lt"/>
              <a:buAutoNum type="arabicPeriod"/>
            </a:pPr>
            <a:r>
              <a:rPr lang="en-US" altLang="en-US" sz="2000" dirty="0">
                <a:solidFill>
                  <a:schemeClr val="tx1"/>
                </a:solidFill>
                <a:latin typeface="+mn-lt"/>
                <a:cs typeface="Times New Roman" panose="02020603050405020304" pitchFamily="18" charset="0"/>
              </a:rPr>
              <a:t>To </a:t>
            </a:r>
            <a:r>
              <a:rPr lang="en-US" altLang="en-US" sz="2000" b="1" dirty="0">
                <a:solidFill>
                  <a:schemeClr val="tx1"/>
                </a:solidFill>
                <a:latin typeface="+mn-lt"/>
                <a:cs typeface="Times New Roman" panose="02020603050405020304" pitchFamily="18" charset="0"/>
              </a:rPr>
              <a:t>minimize future risk </a:t>
            </a:r>
            <a:r>
              <a:rPr lang="en-US" altLang="en-US" sz="2000" dirty="0">
                <a:solidFill>
                  <a:schemeClr val="tx1"/>
                </a:solidFill>
                <a:latin typeface="+mn-lt"/>
                <a:cs typeface="Times New Roman" panose="02020603050405020304" pitchFamily="18" charset="0"/>
              </a:rPr>
              <a:t>of exacerbations,</a:t>
            </a:r>
          </a:p>
        </p:txBody>
      </p:sp>
      <p:sp>
        <p:nvSpPr>
          <p:cNvPr id="8" name="Rectangle 7">
            <a:extLst>
              <a:ext uri="{FF2B5EF4-FFF2-40B4-BE49-F238E27FC236}">
                <a16:creationId xmlns:a16="http://schemas.microsoft.com/office/drawing/2014/main" id="{9F8F3772-85C2-93DD-A4B9-DCAD9C310CB4}"/>
              </a:ext>
            </a:extLst>
          </p:cNvPr>
          <p:cNvSpPr>
            <a:spLocks noChangeArrowheads="1"/>
          </p:cNvSpPr>
          <p:nvPr/>
        </p:nvSpPr>
        <p:spPr bwMode="auto">
          <a:xfrm>
            <a:off x="540238" y="4974964"/>
            <a:ext cx="9144000" cy="707886"/>
          </a:xfrm>
          <a:prstGeom prst="rect">
            <a:avLst/>
          </a:prstGeom>
          <a:solidFill>
            <a:schemeClr val="accent1">
              <a:lumMod val="20000"/>
              <a:lumOff val="80000"/>
            </a:schemeClr>
          </a:solidFill>
          <a:ln w="9525">
            <a:noFill/>
            <a:miter lim="800000"/>
            <a:headEnd/>
            <a:tailEnd/>
          </a:ln>
        </p:spPr>
        <p:txBody>
          <a:bodyPr>
            <a:spAutoFit/>
          </a:bodyPr>
          <a:lstStyle>
            <a:lvl1pPr>
              <a:spcBef>
                <a:spcPct val="20000"/>
              </a:spcBef>
              <a:buChar char="•"/>
              <a:defRPr sz="3200">
                <a:solidFill>
                  <a:schemeClr val="accent2"/>
                </a:solidFill>
                <a:latin typeface="Century Gothic" panose="020B0502020202020204" pitchFamily="34" charset="0"/>
              </a:defRPr>
            </a:lvl1pPr>
            <a:lvl2pPr marL="742950" indent="-285750">
              <a:spcBef>
                <a:spcPct val="20000"/>
              </a:spcBef>
              <a:buChar char="–"/>
              <a:defRPr sz="2800">
                <a:solidFill>
                  <a:schemeClr val="accent2"/>
                </a:solidFill>
                <a:latin typeface="Century Gothic" panose="020B0502020202020204" pitchFamily="34" charset="0"/>
              </a:defRPr>
            </a:lvl2pPr>
            <a:lvl3pPr marL="1143000" indent="-228600">
              <a:spcBef>
                <a:spcPct val="20000"/>
              </a:spcBef>
              <a:buChar char="•"/>
              <a:defRPr sz="2400">
                <a:solidFill>
                  <a:schemeClr val="accent2"/>
                </a:solidFill>
                <a:latin typeface="Century Gothic" panose="020B0502020202020204" pitchFamily="34" charset="0"/>
              </a:defRPr>
            </a:lvl3pPr>
            <a:lvl4pPr marL="1600200" indent="-228600">
              <a:spcBef>
                <a:spcPct val="20000"/>
              </a:spcBef>
              <a:buChar char="–"/>
              <a:defRPr sz="2000">
                <a:solidFill>
                  <a:schemeClr val="accent2"/>
                </a:solidFill>
                <a:latin typeface="Century Gothic" panose="020B0502020202020204" pitchFamily="34" charset="0"/>
              </a:defRPr>
            </a:lvl4pPr>
            <a:lvl5pPr marL="2057400" indent="-228600">
              <a:spcBef>
                <a:spcPct val="20000"/>
              </a:spcBef>
              <a:buChar char="»"/>
              <a:defRPr sz="2000">
                <a:solidFill>
                  <a:schemeClr val="accent2"/>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accent2"/>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accent2"/>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accent2"/>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accent2"/>
                </a:solidFill>
                <a:latin typeface="Century Gothic" panose="020B0502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IN" altLang="en-US" sz="2000" b="1" i="0" u="none" strike="noStrike" kern="0" cap="none" spc="0" normalizeH="0" baseline="0" noProof="0" dirty="0">
                <a:ln>
                  <a:noFill/>
                </a:ln>
                <a:solidFill>
                  <a:prstClr val="black"/>
                </a:solidFill>
                <a:effectLst/>
                <a:uLnTx/>
                <a:uFillTx/>
                <a:latin typeface="Trebuchet MS" panose="020B0603020202020204"/>
                <a:cs typeface="Times New Roman" panose="02020603050405020304" pitchFamily="18" charset="0"/>
              </a:rPr>
              <a:t>The patient’s own goals regarding their asthma and its treatment should also be identified</a:t>
            </a:r>
          </a:p>
        </p:txBody>
      </p:sp>
    </p:spTree>
    <p:extLst>
      <p:ext uri="{BB962C8B-B14F-4D97-AF65-F5344CB8AC3E}">
        <p14:creationId xmlns:p14="http://schemas.microsoft.com/office/powerpoint/2010/main" val="100526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07465" y="618914"/>
            <a:ext cx="8945880" cy="5641447"/>
            <a:chOff x="838200" y="119327"/>
            <a:chExt cx="9829800" cy="6738673"/>
          </a:xfrm>
        </p:grpSpPr>
        <p:pic>
          <p:nvPicPr>
            <p:cNvPr id="15362" name="Picture 3" descr="Bronchiole"/>
            <p:cNvPicPr>
              <a:picLocks noChangeAspect="1" noChangeArrowheads="1"/>
            </p:cNvPicPr>
            <p:nvPr/>
          </p:nvPicPr>
          <p:blipFill>
            <a:blip r:embed="rId3"/>
            <a:srcRect/>
            <a:stretch>
              <a:fillRect/>
            </a:stretch>
          </p:blipFill>
          <p:spPr bwMode="auto">
            <a:xfrm>
              <a:off x="8604250" y="3657600"/>
              <a:ext cx="2063750" cy="3200400"/>
            </a:xfrm>
            <a:prstGeom prst="rect">
              <a:avLst/>
            </a:prstGeom>
            <a:noFill/>
            <a:ln w="9525">
              <a:noFill/>
              <a:miter lim="800000"/>
              <a:headEnd/>
              <a:tailEnd/>
            </a:ln>
          </p:spPr>
        </p:pic>
        <p:sp>
          <p:nvSpPr>
            <p:cNvPr id="15363" name="Oval 4"/>
            <p:cNvSpPr>
              <a:spLocks noChangeArrowheads="1"/>
            </p:cNvSpPr>
            <p:nvPr/>
          </p:nvSpPr>
          <p:spPr bwMode="auto">
            <a:xfrm>
              <a:off x="1568450" y="1216553"/>
              <a:ext cx="1828800" cy="1066800"/>
            </a:xfrm>
            <a:prstGeom prst="ellipse">
              <a:avLst/>
            </a:prstGeom>
            <a:solidFill>
              <a:schemeClr val="bg1"/>
            </a:solidFill>
            <a:ln w="9525">
              <a:solidFill>
                <a:schemeClr val="tx1"/>
              </a:solidFill>
              <a:round/>
              <a:headEnd/>
              <a:tailEnd/>
            </a:ln>
          </p:spPr>
          <p:txBody>
            <a:bodyPr wrap="none" anchor="ctr"/>
            <a:lstStyle/>
            <a:p>
              <a:pPr algn="ctr" eaLnBrk="0" hangingPunct="0"/>
              <a:r>
                <a:rPr lang="en-US" sz="2000">
                  <a:solidFill>
                    <a:srgbClr val="FF0000"/>
                  </a:solidFill>
                  <a:latin typeface="Calibri" pitchFamily="34" charset="0"/>
                </a:rPr>
                <a:t>D</a:t>
              </a:r>
              <a:r>
                <a:rPr lang="en-US" sz="2000">
                  <a:latin typeface="Calibri" pitchFamily="34" charset="0"/>
                </a:rPr>
                <a:t>iagnosis</a:t>
              </a:r>
            </a:p>
          </p:txBody>
        </p:sp>
        <p:sp>
          <p:nvSpPr>
            <p:cNvPr id="15364" name="Oval 5"/>
            <p:cNvSpPr>
              <a:spLocks noChangeArrowheads="1"/>
            </p:cNvSpPr>
            <p:nvPr/>
          </p:nvSpPr>
          <p:spPr bwMode="auto">
            <a:xfrm>
              <a:off x="2226733" y="2228850"/>
              <a:ext cx="2057400" cy="1028700"/>
            </a:xfrm>
            <a:prstGeom prst="ellipse">
              <a:avLst/>
            </a:prstGeom>
            <a:solidFill>
              <a:schemeClr val="bg1"/>
            </a:solidFill>
            <a:ln w="9525">
              <a:solidFill>
                <a:schemeClr val="tx1"/>
              </a:solidFill>
              <a:round/>
              <a:headEnd/>
              <a:tailEnd/>
            </a:ln>
          </p:spPr>
          <p:txBody>
            <a:bodyPr wrap="none" anchor="ctr"/>
            <a:lstStyle/>
            <a:p>
              <a:pPr algn="ctr" eaLnBrk="0" hangingPunct="0"/>
              <a:r>
                <a:rPr lang="en-US" sz="2000" dirty="0">
                  <a:solidFill>
                    <a:srgbClr val="FF0000"/>
                  </a:solidFill>
                  <a:latin typeface="Calibri" pitchFamily="34" charset="0"/>
                </a:rPr>
                <a:t>D</a:t>
              </a:r>
              <a:r>
                <a:rPr lang="en-US" sz="2000" dirty="0">
                  <a:latin typeface="Calibri" pitchFamily="34" charset="0"/>
                </a:rPr>
                <a:t>rug </a:t>
              </a:r>
            </a:p>
          </p:txBody>
        </p:sp>
        <p:sp>
          <p:nvSpPr>
            <p:cNvPr id="15365" name="Oval 6"/>
            <p:cNvSpPr>
              <a:spLocks noChangeArrowheads="1"/>
            </p:cNvSpPr>
            <p:nvPr/>
          </p:nvSpPr>
          <p:spPr bwMode="auto">
            <a:xfrm>
              <a:off x="4038600" y="3813177"/>
              <a:ext cx="2057400" cy="917575"/>
            </a:xfrm>
            <a:prstGeom prst="ellipse">
              <a:avLst/>
            </a:prstGeom>
            <a:solidFill>
              <a:schemeClr val="bg1"/>
            </a:solidFill>
            <a:ln w="9525">
              <a:solidFill>
                <a:schemeClr val="tx1"/>
              </a:solidFill>
              <a:round/>
              <a:headEnd/>
              <a:tailEnd/>
            </a:ln>
          </p:spPr>
          <p:txBody>
            <a:bodyPr wrap="none" anchor="ctr"/>
            <a:lstStyle/>
            <a:p>
              <a:pPr algn="ctr" eaLnBrk="0" hangingPunct="0"/>
              <a:r>
                <a:rPr lang="en-US" sz="2000">
                  <a:solidFill>
                    <a:srgbClr val="FF0000"/>
                  </a:solidFill>
                  <a:latin typeface="Calibri" pitchFamily="34" charset="0"/>
                </a:rPr>
                <a:t>D</a:t>
              </a:r>
              <a:r>
                <a:rPr lang="en-US" sz="2000">
                  <a:latin typeface="Calibri" pitchFamily="34" charset="0"/>
                </a:rPr>
                <a:t>evice</a:t>
              </a:r>
            </a:p>
          </p:txBody>
        </p:sp>
        <p:sp>
          <p:nvSpPr>
            <p:cNvPr id="15366" name="Oval 7"/>
            <p:cNvSpPr>
              <a:spLocks noChangeArrowheads="1"/>
            </p:cNvSpPr>
            <p:nvPr/>
          </p:nvSpPr>
          <p:spPr bwMode="auto">
            <a:xfrm>
              <a:off x="4908549" y="4695828"/>
              <a:ext cx="2133600" cy="958850"/>
            </a:xfrm>
            <a:prstGeom prst="ellipse">
              <a:avLst/>
            </a:prstGeom>
            <a:solidFill>
              <a:schemeClr val="bg1"/>
            </a:solidFill>
            <a:ln w="9525">
              <a:solidFill>
                <a:schemeClr val="tx1"/>
              </a:solidFill>
              <a:round/>
              <a:headEnd/>
              <a:tailEnd/>
            </a:ln>
          </p:spPr>
          <p:txBody>
            <a:bodyPr wrap="none" anchor="ctr"/>
            <a:lstStyle/>
            <a:p>
              <a:pPr algn="ctr" eaLnBrk="0" hangingPunct="0"/>
              <a:r>
                <a:rPr lang="en-US" sz="2000" dirty="0">
                  <a:solidFill>
                    <a:srgbClr val="FF0000"/>
                  </a:solidFill>
                  <a:latin typeface="Calibri" pitchFamily="34" charset="0"/>
                </a:rPr>
                <a:t>D</a:t>
              </a:r>
              <a:r>
                <a:rPr lang="en-US" sz="2000" dirty="0">
                  <a:latin typeface="Calibri" pitchFamily="34" charset="0"/>
                </a:rPr>
                <a:t>eliberation</a:t>
              </a:r>
            </a:p>
          </p:txBody>
        </p:sp>
        <p:sp>
          <p:nvSpPr>
            <p:cNvPr id="15367" name="Oval 8"/>
            <p:cNvSpPr>
              <a:spLocks noChangeArrowheads="1"/>
            </p:cNvSpPr>
            <p:nvPr/>
          </p:nvSpPr>
          <p:spPr bwMode="auto">
            <a:xfrm>
              <a:off x="838200" y="364199"/>
              <a:ext cx="2133600" cy="879475"/>
            </a:xfrm>
            <a:prstGeom prst="ellipse">
              <a:avLst/>
            </a:prstGeom>
            <a:solidFill>
              <a:schemeClr val="bg1"/>
            </a:solidFill>
            <a:ln w="9525">
              <a:solidFill>
                <a:schemeClr val="tx1"/>
              </a:solidFill>
              <a:round/>
              <a:headEnd/>
              <a:tailEnd/>
            </a:ln>
          </p:spPr>
          <p:txBody>
            <a:bodyPr wrap="none" anchor="ctr"/>
            <a:lstStyle/>
            <a:p>
              <a:pPr algn="ctr" eaLnBrk="0" hangingPunct="0"/>
              <a:r>
                <a:rPr lang="en-US" sz="2400" dirty="0">
                  <a:solidFill>
                    <a:srgbClr val="FF0000"/>
                  </a:solidFill>
                  <a:latin typeface="Calibri" pitchFamily="34" charset="0"/>
                </a:rPr>
                <a:t>D</a:t>
              </a:r>
              <a:r>
                <a:rPr lang="en-US" sz="2400" dirty="0">
                  <a:latin typeface="Calibri" pitchFamily="34" charset="0"/>
                </a:rPr>
                <a:t>octor</a:t>
              </a:r>
            </a:p>
          </p:txBody>
        </p:sp>
        <p:sp>
          <p:nvSpPr>
            <p:cNvPr id="15368" name="Text Box 9"/>
            <p:cNvSpPr txBox="1">
              <a:spLocks noChangeArrowheads="1"/>
            </p:cNvSpPr>
            <p:nvPr/>
          </p:nvSpPr>
          <p:spPr bwMode="auto">
            <a:xfrm>
              <a:off x="2226733" y="119327"/>
              <a:ext cx="8305800" cy="624983"/>
            </a:xfrm>
            <a:prstGeom prst="rect">
              <a:avLst/>
            </a:prstGeom>
            <a:noFill/>
            <a:ln w="9525">
              <a:noFill/>
              <a:miter lim="800000"/>
              <a:headEnd/>
              <a:tailEnd/>
            </a:ln>
          </p:spPr>
          <p:txBody>
            <a:bodyPr>
              <a:spAutoFit/>
            </a:bodyPr>
            <a:lstStyle/>
            <a:p>
              <a:pPr algn="ctr">
                <a:spcBef>
                  <a:spcPct val="50000"/>
                </a:spcBef>
              </a:pPr>
              <a:r>
                <a:rPr lang="en-US" sz="2800" b="1" dirty="0">
                  <a:solidFill>
                    <a:schemeClr val="accent1">
                      <a:lumMod val="75000"/>
                    </a:schemeClr>
                  </a:solidFill>
                  <a:latin typeface="Calibri" pitchFamily="34" charset="0"/>
                </a:rPr>
                <a:t>The 7D Approach for Asthma management</a:t>
              </a:r>
            </a:p>
          </p:txBody>
        </p:sp>
        <p:sp>
          <p:nvSpPr>
            <p:cNvPr id="15369" name="Rectangle 2"/>
            <p:cNvSpPr>
              <a:spLocks noChangeArrowheads="1"/>
            </p:cNvSpPr>
            <p:nvPr/>
          </p:nvSpPr>
          <p:spPr bwMode="auto">
            <a:xfrm>
              <a:off x="5334000" y="1600200"/>
              <a:ext cx="4876800" cy="1143000"/>
            </a:xfrm>
            <a:prstGeom prst="rect">
              <a:avLst/>
            </a:prstGeom>
            <a:noFill/>
            <a:ln w="38100">
              <a:noFill/>
              <a:miter lim="800000"/>
              <a:headEnd/>
              <a:tailEnd/>
            </a:ln>
          </p:spPr>
          <p:txBody>
            <a:bodyPr wrap="none" anchor="ctr"/>
            <a:lstStyle/>
            <a:p>
              <a:pPr algn="ctr" eaLnBrk="0" hangingPunct="0"/>
              <a:r>
                <a:rPr lang="en-US" sz="3200" dirty="0">
                  <a:solidFill>
                    <a:schemeClr val="accent1">
                      <a:lumMod val="75000"/>
                    </a:schemeClr>
                  </a:solidFill>
                  <a:latin typeface="Calibri" pitchFamily="34" charset="0"/>
                </a:rPr>
                <a:t>Gaps identified !</a:t>
              </a:r>
            </a:p>
          </p:txBody>
        </p:sp>
        <p:sp>
          <p:nvSpPr>
            <p:cNvPr id="15370" name="Oval 7"/>
            <p:cNvSpPr>
              <a:spLocks noChangeArrowheads="1"/>
            </p:cNvSpPr>
            <p:nvPr/>
          </p:nvSpPr>
          <p:spPr bwMode="auto">
            <a:xfrm>
              <a:off x="5975349" y="5595673"/>
              <a:ext cx="2133600" cy="1143000"/>
            </a:xfrm>
            <a:prstGeom prst="ellipse">
              <a:avLst/>
            </a:prstGeom>
            <a:solidFill>
              <a:schemeClr val="bg1"/>
            </a:solidFill>
            <a:ln w="9525">
              <a:solidFill>
                <a:schemeClr val="tx1"/>
              </a:solidFill>
              <a:round/>
              <a:headEnd/>
              <a:tailEnd/>
            </a:ln>
          </p:spPr>
          <p:txBody>
            <a:bodyPr wrap="none" anchor="ctr"/>
            <a:lstStyle/>
            <a:p>
              <a:pPr algn="ctr" eaLnBrk="0" hangingPunct="0"/>
              <a:r>
                <a:rPr lang="en-US" sz="2000" dirty="0" err="1">
                  <a:latin typeface="Calibri" pitchFamily="34" charset="0"/>
                </a:rPr>
                <a:t>a</a:t>
              </a:r>
              <a:r>
                <a:rPr lang="en-US" sz="2000" dirty="0" err="1">
                  <a:solidFill>
                    <a:srgbClr val="FF0000"/>
                  </a:solidFill>
                  <a:latin typeface="Calibri" pitchFamily="34" charset="0"/>
                </a:rPr>
                <a:t>D</a:t>
              </a:r>
              <a:r>
                <a:rPr lang="en-US" sz="2000" dirty="0" err="1">
                  <a:latin typeface="Calibri" pitchFamily="34" charset="0"/>
                </a:rPr>
                <a:t>herence</a:t>
              </a:r>
              <a:endParaRPr lang="en-US" sz="2000" dirty="0">
                <a:latin typeface="Calibri" pitchFamily="34" charset="0"/>
              </a:endParaRPr>
            </a:p>
          </p:txBody>
        </p:sp>
        <p:sp>
          <p:nvSpPr>
            <p:cNvPr id="11" name="Oval 5">
              <a:extLst>
                <a:ext uri="{FF2B5EF4-FFF2-40B4-BE49-F238E27FC236}">
                  <a16:creationId xmlns:a16="http://schemas.microsoft.com/office/drawing/2014/main" id="{87F9BCDF-6975-477C-8376-D61F4B9A87D4}"/>
                </a:ext>
              </a:extLst>
            </p:cNvPr>
            <p:cNvSpPr>
              <a:spLocks noChangeArrowheads="1"/>
            </p:cNvSpPr>
            <p:nvPr/>
          </p:nvSpPr>
          <p:spPr bwMode="auto">
            <a:xfrm>
              <a:off x="3144308" y="3062426"/>
              <a:ext cx="2057400" cy="864921"/>
            </a:xfrm>
            <a:prstGeom prst="ellipse">
              <a:avLst/>
            </a:prstGeom>
            <a:solidFill>
              <a:schemeClr val="bg1"/>
            </a:solidFill>
            <a:ln w="9525">
              <a:solidFill>
                <a:schemeClr val="tx1"/>
              </a:solidFill>
              <a:round/>
              <a:headEnd/>
              <a:tailEnd/>
            </a:ln>
          </p:spPr>
          <p:txBody>
            <a:bodyPr wrap="none" anchor="ctr"/>
            <a:lstStyle/>
            <a:p>
              <a:pPr algn="ctr" eaLnBrk="0" hangingPunct="0"/>
              <a:r>
                <a:rPr lang="en-US" sz="2000" dirty="0">
                  <a:solidFill>
                    <a:srgbClr val="FF0000"/>
                  </a:solidFill>
                  <a:latin typeface="Calibri" pitchFamily="34" charset="0"/>
                </a:rPr>
                <a:t>D</a:t>
              </a:r>
              <a:r>
                <a:rPr lang="en-US" sz="2000" dirty="0">
                  <a:latin typeface="Calibri" pitchFamily="34" charset="0"/>
                </a:rPr>
                <a:t>osage</a:t>
              </a: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882815" y="2673853"/>
            <a:ext cx="8426370" cy="1510295"/>
          </a:xfrm>
          <a:prstGeom prst="roundRect">
            <a:avLst>
              <a:gd name="adj" fmla="val 3659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3">
            <a:extLst>
              <a:ext uri="{FF2B5EF4-FFF2-40B4-BE49-F238E27FC236}">
                <a16:creationId xmlns:a16="http://schemas.microsoft.com/office/drawing/2014/main" id="{118AC42C-0B3D-0ACB-9052-13A3174AE73B}"/>
              </a:ext>
            </a:extLst>
          </p:cNvPr>
          <p:cNvSpPr txBox="1">
            <a:spLocks/>
          </p:cNvSpPr>
          <p:nvPr/>
        </p:nvSpPr>
        <p:spPr>
          <a:xfrm>
            <a:off x="2300811" y="3049812"/>
            <a:ext cx="7590379" cy="7583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4500" b="1" dirty="0">
                <a:solidFill>
                  <a:schemeClr val="bg1"/>
                </a:solidFill>
                <a:latin typeface="Bahnschrift" panose="020B0502040204020203" pitchFamily="34" charset="0"/>
              </a:rPr>
              <a:t>DOCTOR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ATT00226"/>
          <p:cNvPicPr>
            <a:picLocks noChangeAspect="1" noChangeArrowheads="1"/>
          </p:cNvPicPr>
          <p:nvPr/>
        </p:nvPicPr>
        <p:blipFill>
          <a:blip r:embed="rId3"/>
          <a:srcRect/>
          <a:stretch>
            <a:fillRect/>
          </a:stretch>
        </p:blipFill>
        <p:spPr bwMode="auto">
          <a:xfrm>
            <a:off x="5829300" y="1238886"/>
            <a:ext cx="3806825" cy="4892675"/>
          </a:xfrm>
          <a:prstGeom prst="rect">
            <a:avLst/>
          </a:prstGeom>
          <a:noFill/>
          <a:ln w="9525">
            <a:noFill/>
            <a:miter lim="800000"/>
            <a:headEnd/>
            <a:tailEnd/>
          </a:ln>
        </p:spPr>
      </p:pic>
      <p:sp>
        <p:nvSpPr>
          <p:cNvPr id="17411" name="Text Box 3"/>
          <p:cNvSpPr txBox="1">
            <a:spLocks noChangeArrowheads="1"/>
          </p:cNvSpPr>
          <p:nvPr/>
        </p:nvSpPr>
        <p:spPr bwMode="auto">
          <a:xfrm>
            <a:off x="2286000" y="2057400"/>
            <a:ext cx="3352800" cy="2286000"/>
          </a:xfrm>
          <a:prstGeom prst="rect">
            <a:avLst/>
          </a:prstGeom>
          <a:noFill/>
          <a:ln w="9525">
            <a:noFill/>
            <a:miter lim="800000"/>
            <a:headEnd/>
            <a:tailEnd/>
          </a:ln>
        </p:spPr>
        <p:txBody>
          <a:bodyPr>
            <a:spAutoFit/>
          </a:bodyPr>
          <a:lstStyle/>
          <a:p>
            <a:pPr algn="ctr">
              <a:spcBef>
                <a:spcPct val="50000"/>
              </a:spcBef>
            </a:pPr>
            <a:r>
              <a:rPr lang="en-US" sz="3200">
                <a:solidFill>
                  <a:srgbClr val="003300"/>
                </a:solidFill>
                <a:latin typeface="Calibri" pitchFamily="34" charset="0"/>
              </a:rPr>
              <a:t>Update yourself…albeit</a:t>
            </a:r>
          </a:p>
          <a:p>
            <a:pPr algn="ctr">
              <a:spcBef>
                <a:spcPct val="50000"/>
              </a:spcBef>
            </a:pPr>
            <a:r>
              <a:rPr lang="en-US" sz="3200">
                <a:solidFill>
                  <a:srgbClr val="003300"/>
                </a:solidFill>
                <a:latin typeface="Calibri" pitchFamily="34" charset="0"/>
              </a:rPr>
              <a:t>With the right material !!</a:t>
            </a:r>
          </a:p>
        </p:txBody>
      </p:sp>
      <p:sp>
        <p:nvSpPr>
          <p:cNvPr id="17412" name="Text Box 4"/>
          <p:cNvSpPr txBox="1">
            <a:spLocks noChangeArrowheads="1"/>
          </p:cNvSpPr>
          <p:nvPr/>
        </p:nvSpPr>
        <p:spPr bwMode="auto">
          <a:xfrm>
            <a:off x="3810000" y="457201"/>
            <a:ext cx="4038600" cy="523875"/>
          </a:xfrm>
          <a:prstGeom prst="rect">
            <a:avLst/>
          </a:prstGeom>
          <a:noFill/>
          <a:ln w="9525">
            <a:noFill/>
            <a:miter lim="800000"/>
            <a:headEnd/>
            <a:tailEnd/>
          </a:ln>
        </p:spPr>
        <p:txBody>
          <a:bodyPr>
            <a:spAutoFit/>
          </a:bodyPr>
          <a:lstStyle/>
          <a:p>
            <a:pPr algn="ctr">
              <a:spcBef>
                <a:spcPct val="50000"/>
              </a:spcBef>
            </a:pPr>
            <a:r>
              <a:rPr lang="en-US" sz="2800" b="1" dirty="0">
                <a:solidFill>
                  <a:schemeClr val="accent1">
                    <a:lumMod val="75000"/>
                  </a:schemeClr>
                </a:solidFill>
                <a:latin typeface="Bahnschrift" panose="020B0502040204020203" pitchFamily="34" charset="0"/>
              </a:rPr>
              <a:t>DOCTOR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BCC8E8-72E6-4103-8818-3C42FF86EA63}"/>
              </a:ext>
            </a:extLst>
          </p:cNvPr>
          <p:cNvSpPr>
            <a:spLocks noGrp="1"/>
          </p:cNvSpPr>
          <p:nvPr>
            <p:ph type="ctrTitle" idx="4294967295"/>
          </p:nvPr>
        </p:nvSpPr>
        <p:spPr>
          <a:xfrm>
            <a:off x="711200" y="312738"/>
            <a:ext cx="4907280" cy="584200"/>
          </a:xfrm>
        </p:spPr>
        <p:txBody>
          <a:bodyPr>
            <a:normAutofit fontScale="90000"/>
          </a:bodyPr>
          <a:lstStyle/>
          <a:p>
            <a:r>
              <a:rPr lang="en-US" b="1" dirty="0">
                <a:solidFill>
                  <a:schemeClr val="accent1">
                    <a:lumMod val="75000"/>
                  </a:schemeClr>
                </a:solidFill>
                <a:latin typeface="Bahnschrift" panose="020B0502040204020203" pitchFamily="34" charset="0"/>
              </a:rPr>
              <a:t>Diagnosis of asthma </a:t>
            </a:r>
            <a:endParaRPr lang="en-IN" b="1" dirty="0">
              <a:solidFill>
                <a:schemeClr val="accent1">
                  <a:lumMod val="75000"/>
                </a:schemeClr>
              </a:solidFill>
              <a:latin typeface="Bahnschrift" panose="020B0502040204020203" pitchFamily="34" charset="0"/>
            </a:endParaRPr>
          </a:p>
        </p:txBody>
      </p:sp>
      <p:pic>
        <p:nvPicPr>
          <p:cNvPr id="3" name="Picture 2">
            <a:extLst>
              <a:ext uri="{FF2B5EF4-FFF2-40B4-BE49-F238E27FC236}">
                <a16:creationId xmlns:a16="http://schemas.microsoft.com/office/drawing/2014/main" id="{B1C91ED1-164F-E659-C87F-66CA85B1EF12}"/>
              </a:ext>
            </a:extLst>
          </p:cNvPr>
          <p:cNvPicPr>
            <a:picLocks noChangeAspect="1"/>
          </p:cNvPicPr>
          <p:nvPr/>
        </p:nvPicPr>
        <p:blipFill rotWithShape="1">
          <a:blip r:embed="rId2"/>
          <a:srcRect l="19000" t="25333" r="20750" b="20296"/>
          <a:stretch/>
        </p:blipFill>
        <p:spPr>
          <a:xfrm>
            <a:off x="840469" y="996279"/>
            <a:ext cx="10511061" cy="5335490"/>
          </a:xfrm>
          <a:prstGeom prst="rect">
            <a:avLst/>
          </a:prstGeom>
          <a:ln>
            <a:solidFill>
              <a:schemeClr val="tx1"/>
            </a:solidFill>
          </a:ln>
        </p:spPr>
      </p:pic>
    </p:spTree>
    <p:extLst>
      <p:ext uri="{BB962C8B-B14F-4D97-AF65-F5344CB8AC3E}">
        <p14:creationId xmlns:p14="http://schemas.microsoft.com/office/powerpoint/2010/main" val="1145659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316480"/>
            <a:ext cx="12192000" cy="1143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530" name="Rectangle 2">
            <a:extLst>
              <a:ext uri="{FF2B5EF4-FFF2-40B4-BE49-F238E27FC236}">
                <a16:creationId xmlns:a16="http://schemas.microsoft.com/office/drawing/2014/main" id="{8B62B38A-C52B-0188-AF7B-A731C38B8FE3}"/>
              </a:ext>
            </a:extLst>
          </p:cNvPr>
          <p:cNvSpPr>
            <a:spLocks noGrp="1" noChangeArrowheads="1"/>
          </p:cNvSpPr>
          <p:nvPr>
            <p:ph type="ctrTitle" idx="4294967295"/>
          </p:nvPr>
        </p:nvSpPr>
        <p:spPr>
          <a:xfrm>
            <a:off x="3317240" y="2316480"/>
            <a:ext cx="5069840" cy="1143000"/>
          </a:xfrm>
        </p:spPr>
        <p:txBody>
          <a:bodyPr/>
          <a:lstStyle/>
          <a:p>
            <a:pPr eaLnBrk="1" hangingPunct="1"/>
            <a:r>
              <a:rPr lang="en-US" altLang="en-US" b="1" dirty="0">
                <a:solidFill>
                  <a:schemeClr val="bg1"/>
                </a:solidFill>
                <a:latin typeface="+mn-lt"/>
              </a:rPr>
              <a:t>Physical Examination</a:t>
            </a:r>
          </a:p>
        </p:txBody>
      </p:sp>
      <p:sp>
        <p:nvSpPr>
          <p:cNvPr id="22531" name="Rectangle 3">
            <a:extLst>
              <a:ext uri="{FF2B5EF4-FFF2-40B4-BE49-F238E27FC236}">
                <a16:creationId xmlns:a16="http://schemas.microsoft.com/office/drawing/2014/main" id="{F30A41A5-BDF4-8F79-D556-FBC4AA759AED}"/>
              </a:ext>
            </a:extLst>
          </p:cNvPr>
          <p:cNvSpPr>
            <a:spLocks noGrp="1" noChangeArrowheads="1"/>
          </p:cNvSpPr>
          <p:nvPr>
            <p:ph type="subTitle" idx="4294967295"/>
          </p:nvPr>
        </p:nvSpPr>
        <p:spPr>
          <a:xfrm>
            <a:off x="3870960" y="3556000"/>
            <a:ext cx="3962400" cy="1752600"/>
          </a:xfrm>
        </p:spPr>
        <p:txBody>
          <a:bodyPr/>
          <a:lstStyle/>
          <a:p>
            <a:pPr marL="0" indent="0" algn="ctr">
              <a:buNone/>
            </a:pPr>
            <a:r>
              <a:rPr lang="en-US" altLang="en-US" b="1" dirty="0"/>
              <a:t>Bilateral Diffuse Rhonchi</a:t>
            </a:r>
          </a:p>
          <a:p>
            <a:pPr marL="0" indent="0" algn="ctr">
              <a:buNone/>
            </a:pPr>
            <a:r>
              <a:rPr lang="en-US" altLang="en-US" b="1" dirty="0"/>
              <a:t>OR</a:t>
            </a:r>
          </a:p>
          <a:p>
            <a:pPr marL="0" indent="0" algn="ctr">
              <a:buNone/>
            </a:pPr>
            <a:r>
              <a:rPr lang="en-US" altLang="en-US" b="1" dirty="0"/>
              <a:t>Polyphonic Wheeze</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37BA91-9040-FCC4-A4F0-50B157AECF2E}"/>
              </a:ext>
            </a:extLst>
          </p:cNvPr>
          <p:cNvPicPr>
            <a:picLocks noChangeAspect="1"/>
          </p:cNvPicPr>
          <p:nvPr/>
        </p:nvPicPr>
        <p:blipFill rotWithShape="1">
          <a:blip r:embed="rId2"/>
          <a:srcRect l="21788" t="21041" r="33290" b="5324"/>
          <a:stretch/>
        </p:blipFill>
        <p:spPr>
          <a:xfrm>
            <a:off x="5057776" y="554037"/>
            <a:ext cx="5772150" cy="5892800"/>
          </a:xfrm>
          <a:prstGeom prst="rect">
            <a:avLst/>
          </a:prstGeom>
        </p:spPr>
      </p:pic>
      <p:sp>
        <p:nvSpPr>
          <p:cNvPr id="5" name="TextBox 4">
            <a:extLst>
              <a:ext uri="{FF2B5EF4-FFF2-40B4-BE49-F238E27FC236}">
                <a16:creationId xmlns:a16="http://schemas.microsoft.com/office/drawing/2014/main" id="{7013BBE1-83A8-DCF2-038C-C120EE098676}"/>
              </a:ext>
            </a:extLst>
          </p:cNvPr>
          <p:cNvSpPr txBox="1"/>
          <p:nvPr/>
        </p:nvSpPr>
        <p:spPr>
          <a:xfrm>
            <a:off x="885826" y="3233361"/>
            <a:ext cx="3100387" cy="584775"/>
          </a:xfrm>
          <a:prstGeom prst="rect">
            <a:avLst/>
          </a:prstGeom>
          <a:noFill/>
          <a:ln w="25400">
            <a:solidFill>
              <a:schemeClr val="accent1">
                <a:lumMod val="75000"/>
              </a:schemeClr>
            </a:solidFill>
          </a:ln>
        </p:spPr>
        <p:txBody>
          <a:bodyPr wrap="square" rtlCol="0">
            <a:spAutoFit/>
          </a:bodyPr>
          <a:lstStyle/>
          <a:p>
            <a:r>
              <a:rPr lang="en-US" sz="3200" b="1" dirty="0"/>
              <a:t>Peak Flow Meter</a:t>
            </a:r>
          </a:p>
        </p:txBody>
      </p:sp>
    </p:spTree>
    <p:extLst>
      <p:ext uri="{BB962C8B-B14F-4D97-AF65-F5344CB8AC3E}">
        <p14:creationId xmlns:p14="http://schemas.microsoft.com/office/powerpoint/2010/main" val="3158019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a:extLst>
              <a:ext uri="{FF2B5EF4-FFF2-40B4-BE49-F238E27FC236}">
                <a16:creationId xmlns:a16="http://schemas.microsoft.com/office/drawing/2014/main" id="{60D3DABC-829A-4D79-8CAC-BBDCE64D2923}"/>
              </a:ext>
            </a:extLst>
          </p:cNvPr>
          <p:cNvSpPr txBox="1"/>
          <p:nvPr/>
        </p:nvSpPr>
        <p:spPr>
          <a:xfrm>
            <a:off x="2586040" y="2171066"/>
            <a:ext cx="6210720" cy="2346155"/>
          </a:xfrm>
          <a:prstGeom prst="rect">
            <a:avLst/>
          </a:prstGeom>
        </p:spPr>
        <p:txBody>
          <a:bodyPr wrap="square" lIns="0" tIns="0" rIns="0" bIns="0">
            <a:spAutoFit/>
          </a:bodyPr>
          <a:lstStyle/>
          <a:p>
            <a:pPr marL="426508" marR="0" lvl="1" indent="-321457"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69" b="0" i="0" u="none" strike="noStrike" kern="1200" cap="none" spc="0" normalizeH="0" baseline="0" noProof="0" dirty="0">
                <a:ln>
                  <a:noFill/>
                </a:ln>
                <a:solidFill>
                  <a:srgbClr val="434343"/>
                </a:solidFill>
                <a:effectLst/>
                <a:uLnTx/>
                <a:uFillTx/>
                <a:ea typeface="+mn-ea"/>
                <a:cs typeface="Futura" panose="020B0602020204020303" pitchFamily="34" charset="-79"/>
              </a:rPr>
              <a:t>We breathe </a:t>
            </a:r>
            <a:r>
              <a:rPr kumimoji="0" lang="en-US" sz="1969" b="0" i="0" u="none" strike="noStrike" kern="1200" cap="none" spc="0" normalizeH="0" baseline="0" noProof="0" dirty="0">
                <a:ln>
                  <a:noFill/>
                </a:ln>
                <a:solidFill>
                  <a:srgbClr val="FF0000"/>
                </a:solidFill>
                <a:effectLst/>
                <a:uLnTx/>
                <a:uFillTx/>
                <a:ea typeface="+mn-ea"/>
                <a:cs typeface="Futura" panose="020B0602020204020303" pitchFamily="34" charset="-79"/>
              </a:rPr>
              <a:t>25,000 times </a:t>
            </a:r>
            <a:r>
              <a:rPr kumimoji="0" lang="en-US" sz="1969" b="0" i="0" u="none" strike="noStrike" kern="1200" cap="none" spc="0" normalizeH="0" baseline="0" noProof="0" dirty="0">
                <a:ln>
                  <a:noFill/>
                </a:ln>
                <a:solidFill>
                  <a:srgbClr val="434343"/>
                </a:solidFill>
                <a:effectLst/>
                <a:uLnTx/>
                <a:uFillTx/>
                <a:ea typeface="+mn-ea"/>
                <a:cs typeface="Futura" panose="020B0602020204020303" pitchFamily="34" charset="-79"/>
              </a:rPr>
              <a:t>a day</a:t>
            </a:r>
          </a:p>
          <a:p>
            <a:pPr marL="105051" marR="0" lvl="1" indent="0" algn="just" defTabSz="914400" rtl="0" eaLnBrk="1" fontAlgn="auto" latinLnBrk="0" hangingPunct="1">
              <a:lnSpc>
                <a:spcPct val="100000"/>
              </a:lnSpc>
              <a:spcBef>
                <a:spcPts val="0"/>
              </a:spcBef>
              <a:spcAft>
                <a:spcPts val="0"/>
              </a:spcAft>
              <a:buClrTx/>
              <a:buSzTx/>
              <a:buFontTx/>
              <a:buNone/>
              <a:tabLst/>
              <a:defRPr/>
            </a:pPr>
            <a:r>
              <a:rPr kumimoji="0" lang="en-US" sz="1969" b="1" i="0" u="none" strike="noStrike" kern="1200" cap="none" spc="0" normalizeH="0" baseline="0" noProof="0" dirty="0">
                <a:ln>
                  <a:noFill/>
                </a:ln>
                <a:solidFill>
                  <a:srgbClr val="434343"/>
                </a:solidFill>
                <a:effectLst/>
                <a:uLnTx/>
                <a:uFillTx/>
                <a:ea typeface="+mn-ea"/>
                <a:cs typeface="Futura" panose="020B0602020204020303" pitchFamily="34" charset="-79"/>
              </a:rPr>
              <a:t> </a:t>
            </a:r>
          </a:p>
          <a:p>
            <a:pPr marL="426508" marR="0" lvl="1" indent="-321457"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69" b="0" i="0" u="none" strike="noStrike" kern="1200" cap="none" spc="0" normalizeH="0" baseline="0" noProof="0" dirty="0">
                <a:ln>
                  <a:noFill/>
                </a:ln>
                <a:solidFill>
                  <a:srgbClr val="434343"/>
                </a:solidFill>
                <a:effectLst/>
                <a:uLnTx/>
                <a:uFillTx/>
                <a:ea typeface="+mn-ea"/>
                <a:cs typeface="Futura" panose="020B0602020204020303" pitchFamily="34" charset="-79"/>
              </a:rPr>
              <a:t>We can live without food:     </a:t>
            </a:r>
            <a:r>
              <a:rPr kumimoji="0" lang="en-US" sz="1969" b="1" i="0" u="none" strike="noStrike" kern="1200" cap="none" spc="0" normalizeH="0" baseline="0" noProof="0" dirty="0">
                <a:ln>
                  <a:noFill/>
                </a:ln>
                <a:solidFill>
                  <a:srgbClr val="434343"/>
                </a:solidFill>
                <a:effectLst/>
                <a:uLnTx/>
                <a:uFillTx/>
                <a:ea typeface="+mn-ea"/>
                <a:cs typeface="Futura" panose="020B0602020204020303" pitchFamily="34" charset="-79"/>
              </a:rPr>
              <a:t>3 WEEKS</a:t>
            </a:r>
          </a:p>
          <a:p>
            <a:pPr marL="105051" marR="0" lvl="1"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34343"/>
              </a:solidFill>
              <a:effectLst/>
              <a:uLnTx/>
              <a:uFillTx/>
              <a:ea typeface="+mn-ea"/>
              <a:cs typeface="Futura" panose="020B0602020204020303" pitchFamily="34" charset="-79"/>
            </a:endParaRPr>
          </a:p>
          <a:p>
            <a:pPr marL="426508" marR="0" lvl="1" indent="-321457"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69" b="0" i="0" u="none" strike="noStrike" kern="1200" cap="none" spc="0" normalizeH="0" baseline="0" noProof="0" dirty="0">
                <a:ln>
                  <a:noFill/>
                </a:ln>
                <a:solidFill>
                  <a:srgbClr val="434343"/>
                </a:solidFill>
                <a:effectLst/>
                <a:uLnTx/>
                <a:uFillTx/>
                <a:ea typeface="+mn-ea"/>
                <a:cs typeface="Futura" panose="020B0602020204020303" pitchFamily="34" charset="-79"/>
              </a:rPr>
              <a:t>We can live without water:    </a:t>
            </a:r>
            <a:r>
              <a:rPr kumimoji="0" lang="en-US" sz="1969" b="1" i="0" u="none" strike="noStrike" kern="1200" cap="none" spc="0" normalizeH="0" baseline="0" noProof="0" dirty="0">
                <a:ln>
                  <a:noFill/>
                </a:ln>
                <a:solidFill>
                  <a:srgbClr val="434343"/>
                </a:solidFill>
                <a:effectLst/>
                <a:uLnTx/>
                <a:uFillTx/>
                <a:ea typeface="+mn-ea"/>
                <a:cs typeface="Futura" panose="020B0602020204020303" pitchFamily="34" charset="-79"/>
              </a:rPr>
              <a:t>5 Days </a:t>
            </a:r>
          </a:p>
          <a:p>
            <a:pPr marL="105051" marR="0" lvl="1"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34343"/>
                </a:solidFill>
                <a:effectLst/>
                <a:uLnTx/>
                <a:uFillTx/>
                <a:ea typeface="+mn-ea"/>
                <a:cs typeface="Futura" panose="020B0602020204020303" pitchFamily="34" charset="-79"/>
              </a:rPr>
              <a:t>               </a:t>
            </a:r>
            <a:endParaRPr kumimoji="0" lang="en-US" sz="1969" b="0" i="0" u="none" strike="noStrike" kern="1200" cap="none" spc="0" normalizeH="0" baseline="0" noProof="0" dirty="0">
              <a:ln>
                <a:noFill/>
              </a:ln>
              <a:solidFill>
                <a:srgbClr val="434343"/>
              </a:solidFill>
              <a:effectLst/>
              <a:uLnTx/>
              <a:uFillTx/>
              <a:ea typeface="+mn-ea"/>
              <a:cs typeface="Futura" panose="020B0602020204020303" pitchFamily="34" charset="-79"/>
            </a:endParaRPr>
          </a:p>
          <a:p>
            <a:pPr marL="426508" marR="0" lvl="1" indent="-321457"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69" b="0" i="0" u="none" strike="noStrike" kern="1200" cap="none" spc="0" normalizeH="0" baseline="0" noProof="0" dirty="0">
                <a:ln>
                  <a:noFill/>
                </a:ln>
                <a:solidFill>
                  <a:srgbClr val="434343"/>
                </a:solidFill>
                <a:effectLst/>
                <a:uLnTx/>
                <a:uFillTx/>
                <a:ea typeface="+mn-ea"/>
                <a:cs typeface="Futura" panose="020B0602020204020303" pitchFamily="34" charset="-79"/>
              </a:rPr>
              <a:t>We can live without air:        </a:t>
            </a:r>
            <a:r>
              <a:rPr kumimoji="0" lang="en-US" sz="1969" b="1" i="0" u="none" strike="noStrike" kern="1200" cap="none" spc="0" normalizeH="0" baseline="0" noProof="0" dirty="0">
                <a:ln>
                  <a:noFill/>
                </a:ln>
                <a:solidFill>
                  <a:srgbClr val="434343"/>
                </a:solidFill>
                <a:effectLst/>
                <a:uLnTx/>
                <a:uFillTx/>
                <a:ea typeface="+mn-ea"/>
                <a:cs typeface="Futura" panose="020B0602020204020303" pitchFamily="34" charset="-79"/>
              </a:rPr>
              <a:t>Not more than 3 minutes </a:t>
            </a:r>
          </a:p>
          <a:p>
            <a:pPr marL="105051" marR="0" lvl="1"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ea typeface="+mn-ea"/>
                <a:cs typeface="Futura" panose="020B0602020204020303" pitchFamily="34" charset="-79"/>
              </a:rPr>
              <a:t>                                             </a:t>
            </a:r>
            <a:endParaRPr kumimoji="0" lang="en-US" sz="1406" b="0" i="0" u="none" strike="noStrike" kern="1200" cap="none" spc="0" normalizeH="0" baseline="0" noProof="0" dirty="0">
              <a:ln>
                <a:noFill/>
              </a:ln>
              <a:solidFill>
                <a:srgbClr val="FF0000"/>
              </a:solidFill>
              <a:effectLst/>
              <a:uLnTx/>
              <a:uFillTx/>
              <a:ea typeface="+mn-ea"/>
              <a:cs typeface="Futura" panose="020B0602020204020303" pitchFamily="34" charset="-79"/>
            </a:endParaRPr>
          </a:p>
        </p:txBody>
      </p:sp>
      <p:sp>
        <p:nvSpPr>
          <p:cNvPr id="18" name="Frame 17">
            <a:extLst>
              <a:ext uri="{FF2B5EF4-FFF2-40B4-BE49-F238E27FC236}">
                <a16:creationId xmlns:a16="http://schemas.microsoft.com/office/drawing/2014/main" id="{9F84C73D-0298-468F-A208-82BEFF2C69F9}"/>
              </a:ext>
            </a:extLst>
          </p:cNvPr>
          <p:cNvSpPr/>
          <p:nvPr/>
        </p:nvSpPr>
        <p:spPr>
          <a:xfrm>
            <a:off x="1524000" y="897890"/>
            <a:ext cx="9144000" cy="5143500"/>
          </a:xfrm>
          <a:prstGeom prst="frame">
            <a:avLst>
              <a:gd name="adj1" fmla="val 167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294" tIns="32147" rIns="64294" bIns="32147"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 name="TextBox 2">
            <a:extLst>
              <a:ext uri="{FF2B5EF4-FFF2-40B4-BE49-F238E27FC236}">
                <a16:creationId xmlns:a16="http://schemas.microsoft.com/office/drawing/2014/main" id="{0D3D9826-0490-4ABA-AC32-90DF241D2E10}"/>
              </a:ext>
            </a:extLst>
          </p:cNvPr>
          <p:cNvSpPr txBox="1"/>
          <p:nvPr/>
        </p:nvSpPr>
        <p:spPr>
          <a:xfrm>
            <a:off x="8912506" y="1051690"/>
            <a:ext cx="1929114" cy="923330"/>
          </a:xfrm>
          <a:prstGeom prst="rect">
            <a:avLst/>
          </a:prstGeom>
        </p:spPr>
        <p:txBody>
          <a:bodyPr wrap="square" lIns="0" tIns="0" rIns="0" bIns="0">
            <a:spAutoFit/>
          </a:bodyPr>
          <a:lstStyle/>
          <a:p>
            <a:pPr marL="0" marR="0" lvl="0" indent="0" algn="ctr" defTabSz="914400" rtl="0" eaLnBrk="1" fontAlgn="auto" latinLnBrk="0" hangingPunct="1">
              <a:lnSpc>
                <a:spcPts val="3615"/>
              </a:lnSpc>
              <a:spcBef>
                <a:spcPts val="0"/>
              </a:spcBef>
              <a:spcAft>
                <a:spcPts val="0"/>
              </a:spcAft>
              <a:buClrTx/>
              <a:buSzTx/>
              <a:buFontTx/>
              <a:buNone/>
              <a:tabLst/>
              <a:defRPr/>
            </a:pPr>
            <a:r>
              <a:rPr kumimoji="0" lang="en-US" sz="2531" b="1" i="0" u="none" strike="noStrike" kern="1200" cap="none" spc="0" normalizeH="0" baseline="0" noProof="0" dirty="0">
                <a:ln>
                  <a:noFill/>
                </a:ln>
                <a:solidFill>
                  <a:prstClr val="black">
                    <a:lumMod val="85000"/>
                    <a:lumOff val="15000"/>
                  </a:prstClr>
                </a:solidFill>
                <a:effectLst/>
                <a:uLnTx/>
                <a:uFillTx/>
                <a:latin typeface="Bahnschrift" panose="020B0502040204020203" pitchFamily="34" charset="0"/>
                <a:cs typeface="Futura Medium" panose="020B0602020204020303" pitchFamily="34" charset="-79"/>
              </a:rPr>
              <a:t>Consider  </a:t>
            </a:r>
          </a:p>
          <a:p>
            <a:pPr marL="0" marR="0" lvl="0" indent="0" algn="ctr" defTabSz="914400" rtl="0" eaLnBrk="1" fontAlgn="auto" latinLnBrk="0" hangingPunct="1">
              <a:lnSpc>
                <a:spcPts val="3615"/>
              </a:lnSpc>
              <a:spcBef>
                <a:spcPts val="0"/>
              </a:spcBef>
              <a:spcAft>
                <a:spcPts val="0"/>
              </a:spcAft>
              <a:buClrTx/>
              <a:buSzTx/>
              <a:buFontTx/>
              <a:buNone/>
              <a:tabLst/>
              <a:defRPr/>
            </a:pPr>
            <a:r>
              <a:rPr kumimoji="0" lang="en-US" sz="2531" b="1" i="0" u="none" strike="noStrike" kern="1200" cap="none" spc="0" normalizeH="0" baseline="0" noProof="0" dirty="0">
                <a:ln>
                  <a:noFill/>
                </a:ln>
                <a:solidFill>
                  <a:prstClr val="black">
                    <a:lumMod val="85000"/>
                    <a:lumOff val="15000"/>
                  </a:prstClr>
                </a:solidFill>
                <a:effectLst/>
                <a:uLnTx/>
                <a:uFillTx/>
                <a:latin typeface="Bahnschrift" panose="020B0502040204020203" pitchFamily="34" charset="0"/>
                <a:cs typeface="Futura Medium" panose="020B0602020204020303" pitchFamily="34" charset="-79"/>
              </a:rPr>
              <a:t>These</a:t>
            </a:r>
          </a:p>
        </p:txBody>
      </p:sp>
    </p:spTree>
    <p:extLst>
      <p:ext uri="{BB962C8B-B14F-4D97-AF65-F5344CB8AC3E}">
        <p14:creationId xmlns:p14="http://schemas.microsoft.com/office/powerpoint/2010/main" val="32437155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128A486-DC96-A24A-9AC7-3164E555458A}"/>
              </a:ext>
            </a:extLst>
          </p:cNvPr>
          <p:cNvSpPr txBox="1"/>
          <p:nvPr/>
        </p:nvSpPr>
        <p:spPr>
          <a:xfrm>
            <a:off x="1185864" y="2000598"/>
            <a:ext cx="9744074" cy="3046988"/>
          </a:xfrm>
          <a:prstGeom prst="rect">
            <a:avLst/>
          </a:prstGeom>
          <a:ln w="57150">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457200" indent="-457200">
              <a:buAutoNum type="arabicPeriod"/>
            </a:pPr>
            <a:r>
              <a:rPr lang="en-US" sz="2800" dirty="0"/>
              <a:t>Evidence of obstruction </a:t>
            </a:r>
            <a:r>
              <a:rPr lang="en-US" sz="2800" dirty="0">
                <a:sym typeface="Wingdings" pitchFamily="2" charset="2"/>
              </a:rPr>
              <a:t> FeV1/FVC  % &lt; 70 %</a:t>
            </a:r>
          </a:p>
          <a:p>
            <a:pPr marL="457200" indent="-457200">
              <a:buAutoNum type="arabicPeriod"/>
            </a:pPr>
            <a:endParaRPr lang="en-US" sz="2800" dirty="0">
              <a:sym typeface="Wingdings" pitchFamily="2" charset="2"/>
            </a:endParaRPr>
          </a:p>
          <a:p>
            <a:pPr marL="457200" indent="-457200">
              <a:buAutoNum type="arabicPeriod"/>
            </a:pPr>
            <a:r>
              <a:rPr lang="en-US" sz="2800" dirty="0">
                <a:sym typeface="Wingdings" pitchFamily="2" charset="2"/>
              </a:rPr>
              <a:t> Post bronchodilator FeV1  &gt;200ml and 12% change</a:t>
            </a:r>
          </a:p>
          <a:p>
            <a:pPr marL="457200" indent="-457200">
              <a:buAutoNum type="arabicPeriod"/>
            </a:pPr>
            <a:endParaRPr lang="en-US" sz="2800" dirty="0">
              <a:sym typeface="Wingdings" pitchFamily="2" charset="2"/>
            </a:endParaRPr>
          </a:p>
          <a:p>
            <a:pPr marL="457200" indent="-457200">
              <a:buAutoNum type="arabicPeriod"/>
            </a:pPr>
            <a:r>
              <a:rPr lang="en-IN" sz="2800" dirty="0"/>
              <a:t>PEFR </a:t>
            </a:r>
            <a:r>
              <a:rPr lang="en-IN" sz="2800" dirty="0">
                <a:sym typeface="Wingdings" pitchFamily="2" charset="2"/>
              </a:rPr>
              <a:t></a:t>
            </a:r>
            <a:r>
              <a:rPr lang="en-IN" sz="2800" dirty="0"/>
              <a:t>Adults : average daily diurnal PEF variability &gt;10%* Children: average daily diurnal PEF variability &gt;13% </a:t>
            </a:r>
          </a:p>
          <a:p>
            <a:pPr marL="457200" indent="-457200">
              <a:buAutoNum type="arabicPeriod"/>
            </a:pPr>
            <a:endParaRPr lang="en-US" sz="2000" dirty="0">
              <a:sym typeface="Wingdings" pitchFamily="2" charset="2"/>
            </a:endParaRPr>
          </a:p>
        </p:txBody>
      </p:sp>
      <p:sp>
        <p:nvSpPr>
          <p:cNvPr id="3" name="Rectangle 2"/>
          <p:cNvSpPr/>
          <p:nvPr/>
        </p:nvSpPr>
        <p:spPr>
          <a:xfrm>
            <a:off x="1912002" y="576412"/>
            <a:ext cx="8367996" cy="707886"/>
          </a:xfrm>
          <a:prstGeom prst="rect">
            <a:avLst/>
          </a:prstGeom>
        </p:spPr>
        <p:txBody>
          <a:bodyPr wrap="none">
            <a:spAutoFit/>
          </a:bodyPr>
          <a:lstStyle/>
          <a:p>
            <a:pPr algn="ctr"/>
            <a:r>
              <a:rPr lang="en-IN" sz="4000" b="1" dirty="0">
                <a:solidFill>
                  <a:schemeClr val="accent1">
                    <a:lumMod val="75000"/>
                  </a:schemeClr>
                </a:solidFill>
                <a:latin typeface="Bahnschrift" panose="020B0502040204020203" pitchFamily="34" charset="0"/>
              </a:rPr>
              <a:t>Diagnosis of Asthma by spirometry </a:t>
            </a:r>
          </a:p>
        </p:txBody>
      </p:sp>
    </p:spTree>
    <p:extLst>
      <p:ext uri="{BB962C8B-B14F-4D97-AF65-F5344CB8AC3E}">
        <p14:creationId xmlns:p14="http://schemas.microsoft.com/office/powerpoint/2010/main" val="40417209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C65095-2F34-0AFF-EC8C-6F450AF3D39E}"/>
              </a:ext>
            </a:extLst>
          </p:cNvPr>
          <p:cNvSpPr txBox="1"/>
          <p:nvPr/>
        </p:nvSpPr>
        <p:spPr>
          <a:xfrm>
            <a:off x="1567736" y="1874729"/>
            <a:ext cx="9056529" cy="3108543"/>
          </a:xfrm>
          <a:prstGeom prst="rect">
            <a:avLst/>
          </a:prstGeom>
          <a:noFill/>
          <a:ln w="63500">
            <a:solidFill>
              <a:schemeClr val="accent1"/>
            </a:solidFill>
          </a:ln>
        </p:spPr>
        <p:txBody>
          <a:bodyPr wrap="square" rtlCol="0">
            <a:spAutoFit/>
          </a:bodyPr>
          <a:lstStyle/>
          <a:p>
            <a:pPr marL="285750" indent="-285750">
              <a:buFont typeface="Arial" panose="020B0604020202020204" pitchFamily="34" charset="0"/>
              <a:buChar char="•"/>
            </a:pPr>
            <a:r>
              <a:rPr lang="en-US" sz="2800" dirty="0"/>
              <a:t>Peak expiratory flow (PEF) done on PEF meter can be a good indicator for asthma diagnosis if it shows </a:t>
            </a:r>
            <a:r>
              <a:rPr lang="en-US" sz="2800" dirty="0">
                <a:solidFill>
                  <a:srgbClr val="00B050"/>
                </a:solidFill>
              </a:rPr>
              <a:t>reversibility on bronchodilator medication </a:t>
            </a:r>
            <a:r>
              <a:rPr lang="en-US" sz="2800" dirty="0"/>
              <a:t>.</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Bronchodilator reversibility is defined as an </a:t>
            </a:r>
            <a:r>
              <a:rPr lang="en-US" sz="2800" dirty="0">
                <a:solidFill>
                  <a:srgbClr val="00B050"/>
                </a:solidFill>
              </a:rPr>
              <a:t>increase PEF of &gt;= 20% </a:t>
            </a:r>
            <a:r>
              <a:rPr lang="en-US" sz="2800" dirty="0"/>
              <a:t>after bronchodilator administration with </a:t>
            </a:r>
            <a:r>
              <a:rPr lang="en-US" sz="2800" dirty="0" err="1"/>
              <a:t>atleast</a:t>
            </a:r>
            <a:r>
              <a:rPr lang="en-US" sz="2800" dirty="0"/>
              <a:t> </a:t>
            </a:r>
            <a:r>
              <a:rPr lang="en-US" sz="2800" dirty="0">
                <a:solidFill>
                  <a:srgbClr val="00B050"/>
                </a:solidFill>
              </a:rPr>
              <a:t>60 lit/min absolute </a:t>
            </a:r>
            <a:r>
              <a:rPr lang="en-US" sz="2800" dirty="0" err="1">
                <a:solidFill>
                  <a:srgbClr val="00B050"/>
                </a:solidFill>
              </a:rPr>
              <a:t>increament</a:t>
            </a:r>
            <a:r>
              <a:rPr lang="en-US" sz="2800" dirty="0">
                <a:solidFill>
                  <a:srgbClr val="00B050"/>
                </a:solidFill>
              </a:rPr>
              <a:t> </a:t>
            </a:r>
          </a:p>
        </p:txBody>
      </p:sp>
    </p:spTree>
    <p:extLst>
      <p:ext uri="{BB962C8B-B14F-4D97-AF65-F5344CB8AC3E}">
        <p14:creationId xmlns:p14="http://schemas.microsoft.com/office/powerpoint/2010/main" val="31096615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BCC8E8-72E6-4103-8818-3C42FF86EA63}"/>
              </a:ext>
            </a:extLst>
          </p:cNvPr>
          <p:cNvSpPr>
            <a:spLocks noGrp="1"/>
          </p:cNvSpPr>
          <p:nvPr>
            <p:ph type="ctrTitle" idx="4294967295"/>
          </p:nvPr>
        </p:nvSpPr>
        <p:spPr>
          <a:xfrm>
            <a:off x="390666" y="587058"/>
            <a:ext cx="8572500" cy="584200"/>
          </a:xfrm>
        </p:spPr>
        <p:txBody>
          <a:bodyPr>
            <a:normAutofit fontScale="90000"/>
          </a:bodyPr>
          <a:lstStyle/>
          <a:p>
            <a:r>
              <a:rPr lang="en-US" b="1" dirty="0" smtClean="0">
                <a:solidFill>
                  <a:schemeClr val="accent1">
                    <a:lumMod val="75000"/>
                  </a:schemeClr>
                </a:solidFill>
                <a:latin typeface="Bahnschrift" panose="020B0502040204020203" pitchFamily="34" charset="0"/>
              </a:rPr>
              <a:t>Differential diagnosis </a:t>
            </a:r>
            <a:endParaRPr lang="en-IN" b="1" dirty="0">
              <a:solidFill>
                <a:schemeClr val="accent1">
                  <a:lumMod val="75000"/>
                </a:schemeClr>
              </a:solidFill>
              <a:latin typeface="Bahnschrift" panose="020B0502040204020203" pitchFamily="34" charset="0"/>
            </a:endParaRPr>
          </a:p>
        </p:txBody>
      </p:sp>
      <p:pic>
        <p:nvPicPr>
          <p:cNvPr id="5" name="Picture 4">
            <a:extLst>
              <a:ext uri="{FF2B5EF4-FFF2-40B4-BE49-F238E27FC236}">
                <a16:creationId xmlns:a16="http://schemas.microsoft.com/office/drawing/2014/main" id="{4512EF4B-4273-7753-B2FA-58BDF9340181}"/>
              </a:ext>
            </a:extLst>
          </p:cNvPr>
          <p:cNvPicPr>
            <a:picLocks noChangeAspect="1"/>
          </p:cNvPicPr>
          <p:nvPr/>
        </p:nvPicPr>
        <p:blipFill rotWithShape="1">
          <a:blip r:embed="rId2"/>
          <a:srcRect l="18750" t="44381" r="20167" b="18963"/>
          <a:stretch/>
        </p:blipFill>
        <p:spPr>
          <a:xfrm>
            <a:off x="390667" y="1676072"/>
            <a:ext cx="11212054" cy="3901440"/>
          </a:xfrm>
          <a:prstGeom prst="rect">
            <a:avLst/>
          </a:prstGeom>
        </p:spPr>
      </p:pic>
    </p:spTree>
    <p:extLst>
      <p:ext uri="{BB962C8B-B14F-4D97-AF65-F5344CB8AC3E}">
        <p14:creationId xmlns:p14="http://schemas.microsoft.com/office/powerpoint/2010/main" val="25393310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BCC8E8-72E6-4103-8818-3C42FF86EA63}"/>
              </a:ext>
            </a:extLst>
          </p:cNvPr>
          <p:cNvSpPr>
            <a:spLocks noGrp="1"/>
          </p:cNvSpPr>
          <p:nvPr>
            <p:ph type="ctrTitle" idx="4294967295"/>
          </p:nvPr>
        </p:nvSpPr>
        <p:spPr>
          <a:xfrm>
            <a:off x="426720" y="188595"/>
            <a:ext cx="7254240" cy="1077913"/>
          </a:xfrm>
        </p:spPr>
        <p:txBody>
          <a:bodyPr>
            <a:normAutofit fontScale="90000"/>
          </a:bodyPr>
          <a:lstStyle/>
          <a:p>
            <a:r>
              <a:rPr lang="en-US" b="1" dirty="0" smtClean="0">
                <a:solidFill>
                  <a:schemeClr val="accent1">
                    <a:lumMod val="75000"/>
                  </a:schemeClr>
                </a:solidFill>
                <a:latin typeface="Bahnschrift" panose="020B0502040204020203" pitchFamily="34" charset="0"/>
              </a:rPr>
              <a:t>Distinguishing features between asthma and COPD</a:t>
            </a:r>
            <a:endParaRPr lang="en-IN" b="1" dirty="0">
              <a:solidFill>
                <a:schemeClr val="accent1">
                  <a:lumMod val="75000"/>
                </a:schemeClr>
              </a:solidFill>
              <a:latin typeface="Bahnschrift" panose="020B0502040204020203" pitchFamily="34" charset="0"/>
            </a:endParaRPr>
          </a:p>
        </p:txBody>
      </p:sp>
      <p:pic>
        <p:nvPicPr>
          <p:cNvPr id="5" name="Picture 4">
            <a:extLst>
              <a:ext uri="{FF2B5EF4-FFF2-40B4-BE49-F238E27FC236}">
                <a16:creationId xmlns:a16="http://schemas.microsoft.com/office/drawing/2014/main" id="{128252FF-9B87-2430-9A68-14370546B3EE}"/>
              </a:ext>
            </a:extLst>
          </p:cNvPr>
          <p:cNvPicPr>
            <a:picLocks noChangeAspect="1"/>
          </p:cNvPicPr>
          <p:nvPr/>
        </p:nvPicPr>
        <p:blipFill rotWithShape="1">
          <a:blip r:embed="rId2"/>
          <a:srcRect l="26000" t="28929" r="27666" b="16296"/>
          <a:stretch/>
        </p:blipFill>
        <p:spPr>
          <a:xfrm>
            <a:off x="426720" y="1467301"/>
            <a:ext cx="9580879" cy="5004619"/>
          </a:xfrm>
          <a:prstGeom prst="rect">
            <a:avLst/>
          </a:prstGeom>
        </p:spPr>
      </p:pic>
    </p:spTree>
    <p:extLst>
      <p:ext uri="{BB962C8B-B14F-4D97-AF65-F5344CB8AC3E}">
        <p14:creationId xmlns:p14="http://schemas.microsoft.com/office/powerpoint/2010/main" val="25247466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80160" y="538481"/>
            <a:ext cx="9499601" cy="5728928"/>
            <a:chOff x="1155752" y="125361"/>
            <a:chExt cx="9929353" cy="6619568"/>
          </a:xfrm>
        </p:grpSpPr>
        <p:pic>
          <p:nvPicPr>
            <p:cNvPr id="122882" name="Picture 2">
              <a:extLst>
                <a:ext uri="{FF2B5EF4-FFF2-40B4-BE49-F238E27FC236}">
                  <a16:creationId xmlns:a16="http://schemas.microsoft.com/office/drawing/2014/main" id="{A080783B-7147-AC3F-D065-56AD157BF3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752" y="125361"/>
              <a:ext cx="9929353" cy="6619568"/>
            </a:xfrm>
            <a:prstGeom prst="rect">
              <a:avLst/>
            </a:prstGeom>
            <a:noFill/>
            <a:extLst>
              <a:ext uri="{909E8E84-426E-40DD-AFC4-6F175D3DCCD1}">
                <a14:hiddenFill xmlns:a14="http://schemas.microsoft.com/office/drawing/2010/main">
                  <a:solidFill>
                    <a:srgbClr val="FFFFFF"/>
                  </a:solidFill>
                </a14:hiddenFill>
              </a:ext>
            </a:extLst>
          </p:spPr>
        </p:pic>
        <p:sp>
          <p:nvSpPr>
            <p:cNvPr id="122883" name="Text Box 3">
              <a:extLst>
                <a:ext uri="{FF2B5EF4-FFF2-40B4-BE49-F238E27FC236}">
                  <a16:creationId xmlns:a16="http://schemas.microsoft.com/office/drawing/2014/main" id="{09C5DDE9-9BD1-9710-118A-D975B0F9F488}"/>
                </a:ext>
              </a:extLst>
            </p:cNvPr>
            <p:cNvSpPr txBox="1">
              <a:spLocks noChangeArrowheads="1"/>
            </p:cNvSpPr>
            <p:nvPr/>
          </p:nvSpPr>
          <p:spPr bwMode="auto">
            <a:xfrm>
              <a:off x="2286000" y="957263"/>
              <a:ext cx="1803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chemeClr val="bg1"/>
                  </a:solidFill>
                  <a:latin typeface="Arial" panose="020B0604020202020204" pitchFamily="34" charset="0"/>
                </a:rPr>
                <a:t>Asthma</a:t>
              </a:r>
            </a:p>
          </p:txBody>
        </p:sp>
        <p:sp>
          <p:nvSpPr>
            <p:cNvPr id="122884" name="Text Box 4">
              <a:extLst>
                <a:ext uri="{FF2B5EF4-FFF2-40B4-BE49-F238E27FC236}">
                  <a16:creationId xmlns:a16="http://schemas.microsoft.com/office/drawing/2014/main" id="{26A9AB86-ABB5-ECD0-6979-95C0D53FBA91}"/>
                </a:ext>
              </a:extLst>
            </p:cNvPr>
            <p:cNvSpPr txBox="1">
              <a:spLocks noChangeArrowheads="1"/>
            </p:cNvSpPr>
            <p:nvPr/>
          </p:nvSpPr>
          <p:spPr bwMode="auto">
            <a:xfrm>
              <a:off x="5335589" y="985838"/>
              <a:ext cx="39131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solidFill>
                    <a:schemeClr val="bg1"/>
                  </a:solidFill>
                  <a:latin typeface="Arial" panose="020B0604020202020204" pitchFamily="34" charset="0"/>
                </a:rPr>
                <a:t>COPD</a:t>
              </a:r>
            </a:p>
          </p:txBody>
        </p:sp>
      </p:grpSp>
    </p:spTree>
    <p:custDataLst>
      <p:tags r:id="rId1"/>
    </p:custData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37AA4E-F858-F203-AC42-B84AD5440E6C}"/>
              </a:ext>
            </a:extLst>
          </p:cNvPr>
          <p:cNvSpPr>
            <a:spLocks noGrp="1"/>
          </p:cNvSpPr>
          <p:nvPr>
            <p:ph type="ctrTitle" idx="4294967295"/>
          </p:nvPr>
        </p:nvSpPr>
        <p:spPr>
          <a:xfrm>
            <a:off x="2449949" y="169545"/>
            <a:ext cx="7172960" cy="708025"/>
          </a:xfrm>
        </p:spPr>
        <p:txBody>
          <a:bodyPr/>
          <a:lstStyle/>
          <a:p>
            <a:pPr algn="ctr"/>
            <a:r>
              <a:rPr lang="en-US" sz="4000" b="1" dirty="0">
                <a:solidFill>
                  <a:schemeClr val="accent1">
                    <a:lumMod val="75000"/>
                  </a:schemeClr>
                </a:solidFill>
                <a:latin typeface="Bahnschrift" panose="020B0502040204020203" pitchFamily="34" charset="0"/>
              </a:rPr>
              <a:t>ASTHMA &amp; CO-MORBIDITIES</a:t>
            </a:r>
          </a:p>
        </p:txBody>
      </p:sp>
      <p:pic>
        <p:nvPicPr>
          <p:cNvPr id="8" name="Picture 7">
            <a:extLst>
              <a:ext uri="{FF2B5EF4-FFF2-40B4-BE49-F238E27FC236}">
                <a16:creationId xmlns:a16="http://schemas.microsoft.com/office/drawing/2014/main" id="{5E74D835-D2A8-3C1D-D4BA-4EAFC59F3597}"/>
              </a:ext>
            </a:extLst>
          </p:cNvPr>
          <p:cNvPicPr>
            <a:picLocks noChangeAspect="1"/>
          </p:cNvPicPr>
          <p:nvPr/>
        </p:nvPicPr>
        <p:blipFill rotWithShape="1">
          <a:blip r:embed="rId2"/>
          <a:srcRect l="3070" t="21289" r="2342" b="13678"/>
          <a:stretch/>
        </p:blipFill>
        <p:spPr>
          <a:xfrm>
            <a:off x="975359" y="1188721"/>
            <a:ext cx="10200641" cy="5212080"/>
          </a:xfrm>
          <a:prstGeom prst="rect">
            <a:avLst/>
          </a:prstGeom>
        </p:spPr>
      </p:pic>
    </p:spTree>
    <p:extLst>
      <p:ext uri="{BB962C8B-B14F-4D97-AF65-F5344CB8AC3E}">
        <p14:creationId xmlns:p14="http://schemas.microsoft.com/office/powerpoint/2010/main" val="35952725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82815" y="2673853"/>
            <a:ext cx="8426370" cy="1510295"/>
          </a:xfrm>
          <a:prstGeom prst="roundRect">
            <a:avLst>
              <a:gd name="adj" fmla="val 3659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3">
            <a:extLst>
              <a:ext uri="{FF2B5EF4-FFF2-40B4-BE49-F238E27FC236}">
                <a16:creationId xmlns:a16="http://schemas.microsoft.com/office/drawing/2014/main" id="{118AC42C-0B3D-0ACB-9052-13A3174AE73B}"/>
              </a:ext>
            </a:extLst>
          </p:cNvPr>
          <p:cNvSpPr txBox="1">
            <a:spLocks/>
          </p:cNvSpPr>
          <p:nvPr/>
        </p:nvSpPr>
        <p:spPr>
          <a:xfrm>
            <a:off x="2300811" y="3049812"/>
            <a:ext cx="7590379" cy="7583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4500" b="1" dirty="0">
                <a:solidFill>
                  <a:schemeClr val="bg1"/>
                </a:solidFill>
                <a:latin typeface="Bahnschrift" panose="020B0502040204020203" pitchFamily="34" charset="0"/>
              </a:rPr>
              <a:t>DRUGS &amp; DOSAGE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BCC8E8-72E6-4103-8818-3C42FF86EA63}"/>
              </a:ext>
            </a:extLst>
          </p:cNvPr>
          <p:cNvSpPr>
            <a:spLocks noGrp="1"/>
          </p:cNvSpPr>
          <p:nvPr>
            <p:ph type="ctrTitle" idx="4294967295"/>
          </p:nvPr>
        </p:nvSpPr>
        <p:spPr>
          <a:xfrm>
            <a:off x="2450853" y="138859"/>
            <a:ext cx="7290294" cy="584200"/>
          </a:xfrm>
        </p:spPr>
        <p:txBody>
          <a:bodyPr>
            <a:normAutofit fontScale="90000"/>
          </a:bodyPr>
          <a:lstStyle/>
          <a:p>
            <a:pPr algn="ctr"/>
            <a:r>
              <a:rPr lang="en-US" b="1" dirty="0">
                <a:solidFill>
                  <a:schemeClr val="accent1">
                    <a:lumMod val="75000"/>
                  </a:schemeClr>
                </a:solidFill>
                <a:latin typeface="Bahnschrift" panose="020B0502040204020203" pitchFamily="34" charset="0"/>
              </a:rPr>
              <a:t>Management of Stable Asthma</a:t>
            </a:r>
            <a:endParaRPr lang="en-IN" b="1" dirty="0">
              <a:solidFill>
                <a:schemeClr val="accent1">
                  <a:lumMod val="75000"/>
                </a:schemeClr>
              </a:solidFill>
              <a:latin typeface="Bahnschrift" panose="020B0502040204020203" pitchFamily="34" charset="0"/>
            </a:endParaRPr>
          </a:p>
        </p:txBody>
      </p:sp>
      <p:sp>
        <p:nvSpPr>
          <p:cNvPr id="3" name="Subtitle 2">
            <a:extLst>
              <a:ext uri="{FF2B5EF4-FFF2-40B4-BE49-F238E27FC236}">
                <a16:creationId xmlns:a16="http://schemas.microsoft.com/office/drawing/2014/main" id="{E313BA9F-36E9-E68E-128B-D1A88155CB96}"/>
              </a:ext>
            </a:extLst>
          </p:cNvPr>
          <p:cNvSpPr>
            <a:spLocks noGrp="1"/>
          </p:cNvSpPr>
          <p:nvPr>
            <p:ph type="subTitle" idx="4294967295"/>
          </p:nvPr>
        </p:nvSpPr>
        <p:spPr>
          <a:xfrm>
            <a:off x="0" y="855663"/>
            <a:ext cx="9839325" cy="460375"/>
          </a:xfrm>
        </p:spPr>
        <p:txBody>
          <a:bodyPr>
            <a:normAutofit lnSpcReduction="10000"/>
          </a:bodyPr>
          <a:lstStyle/>
          <a:p>
            <a:r>
              <a:rPr lang="en-US" dirty="0"/>
              <a:t>Preferred Route of Administration on in Stable Asthma</a:t>
            </a:r>
            <a:endParaRPr lang="en-IN" dirty="0"/>
          </a:p>
        </p:txBody>
      </p:sp>
      <p:sp>
        <p:nvSpPr>
          <p:cNvPr id="7" name="TextBox 6">
            <a:extLst>
              <a:ext uri="{FF2B5EF4-FFF2-40B4-BE49-F238E27FC236}">
                <a16:creationId xmlns:a16="http://schemas.microsoft.com/office/drawing/2014/main" id="{AB5E63FB-FD91-40A7-7A24-B6A4E4C5F625}"/>
              </a:ext>
            </a:extLst>
          </p:cNvPr>
          <p:cNvSpPr txBox="1"/>
          <p:nvPr/>
        </p:nvSpPr>
        <p:spPr>
          <a:xfrm>
            <a:off x="263517" y="1631598"/>
            <a:ext cx="11557494" cy="3170099"/>
          </a:xfrm>
          <a:prstGeom prst="rect">
            <a:avLst/>
          </a:prstGeom>
          <a:noFill/>
        </p:spPr>
        <p:txBody>
          <a:bodyPr wrap="square">
            <a:spAutoFit/>
          </a:bodyPr>
          <a:lstStyle/>
          <a:p>
            <a:pPr marL="342900" indent="-342900" algn="just">
              <a:buFont typeface="Arial" panose="020B0604020202020204" pitchFamily="34" charset="0"/>
              <a:buChar char="•"/>
            </a:pPr>
            <a:r>
              <a:rPr lang="en-US" sz="2000" b="1" dirty="0"/>
              <a:t>Currently, inhalation  therapy represents the first line of choice for delivery of drugs to treat asthma than oral medications</a:t>
            </a:r>
          </a:p>
          <a:p>
            <a:pPr marL="342900" indent="-342900" algn="just">
              <a:buFont typeface="Arial" panose="020B0604020202020204" pitchFamily="34" charset="0"/>
              <a:buChar char="•"/>
            </a:pPr>
            <a:r>
              <a:rPr lang="en-US" sz="2000" b="1" dirty="0"/>
              <a:t>However, recent Indian AP-AIM survey conducted in 9 urban cities have reported</a:t>
            </a:r>
          </a:p>
          <a:p>
            <a:pPr marL="800100" lvl="1" indent="-342900" algn="just">
              <a:buFont typeface="Arial" panose="020B0604020202020204" pitchFamily="34" charset="0"/>
              <a:buChar char="•"/>
            </a:pPr>
            <a:r>
              <a:rPr lang="en-US" sz="2000" b="1" dirty="0">
                <a:solidFill>
                  <a:srgbClr val="FF0000"/>
                </a:solidFill>
              </a:rPr>
              <a:t>Only 36% and 50% Indian patients with asthma used controller and rescue inhalers with a majority still preferring the oral route of asthma medication</a:t>
            </a:r>
            <a:r>
              <a:rPr lang="en-US" sz="2000" b="1" dirty="0"/>
              <a:t>.</a:t>
            </a:r>
          </a:p>
          <a:p>
            <a:pPr marL="800100" lvl="1" indent="-342900" algn="just">
              <a:buFont typeface="Arial" panose="020B0604020202020204" pitchFamily="34" charset="0"/>
              <a:buChar char="•"/>
            </a:pPr>
            <a:r>
              <a:rPr lang="en-US" sz="2000" b="1" dirty="0">
                <a:solidFill>
                  <a:srgbClr val="FF0000"/>
                </a:solidFill>
              </a:rPr>
              <a:t>Due to preference given to the oral route, this study reported worst clinical outcomes </a:t>
            </a:r>
            <a:r>
              <a:rPr lang="en-US" sz="2000" b="1" dirty="0"/>
              <a:t>in asthma despite the fact that entire spectrum of highly effective inhaled medications is available at              affordable cost.</a:t>
            </a:r>
          </a:p>
          <a:p>
            <a:pPr marL="342900" indent="-342900" algn="just">
              <a:buFont typeface="Arial" panose="020B0604020202020204" pitchFamily="34" charset="0"/>
              <a:buChar char="•"/>
            </a:pPr>
            <a:r>
              <a:rPr lang="en-US" sz="2000" b="1" dirty="0"/>
              <a:t>GPs can play an important role by counselling and informing the patients the clinical benefits of inhaled route over oral route</a:t>
            </a:r>
            <a:endParaRPr lang="en-IN" sz="2000" b="1" dirty="0"/>
          </a:p>
        </p:txBody>
      </p:sp>
      <p:pic>
        <p:nvPicPr>
          <p:cNvPr id="9" name="Picture 8">
            <a:extLst>
              <a:ext uri="{FF2B5EF4-FFF2-40B4-BE49-F238E27FC236}">
                <a16:creationId xmlns:a16="http://schemas.microsoft.com/office/drawing/2014/main" id="{43F64CC7-330E-3984-C6D9-1514B5BECB88}"/>
              </a:ext>
            </a:extLst>
          </p:cNvPr>
          <p:cNvPicPr>
            <a:picLocks noChangeAspect="1"/>
          </p:cNvPicPr>
          <p:nvPr/>
        </p:nvPicPr>
        <p:blipFill rotWithShape="1">
          <a:blip r:embed="rId2"/>
          <a:srcRect l="19000" t="61926" r="51750" b="23791"/>
          <a:stretch/>
        </p:blipFill>
        <p:spPr>
          <a:xfrm>
            <a:off x="634506" y="5226401"/>
            <a:ext cx="5177014" cy="1421977"/>
          </a:xfrm>
          <a:prstGeom prst="rect">
            <a:avLst/>
          </a:prstGeom>
          <a:solidFill>
            <a:schemeClr val="accent1">
              <a:lumMod val="75000"/>
            </a:schemeClr>
          </a:solidFill>
        </p:spPr>
      </p:pic>
      <p:pic>
        <p:nvPicPr>
          <p:cNvPr id="11" name="Picture 10">
            <a:extLst>
              <a:ext uri="{FF2B5EF4-FFF2-40B4-BE49-F238E27FC236}">
                <a16:creationId xmlns:a16="http://schemas.microsoft.com/office/drawing/2014/main" id="{3C3D1383-2089-5BA0-1B7E-03CB647DC4D9}"/>
              </a:ext>
            </a:extLst>
          </p:cNvPr>
          <p:cNvPicPr>
            <a:picLocks noChangeAspect="1"/>
          </p:cNvPicPr>
          <p:nvPr/>
        </p:nvPicPr>
        <p:blipFill rotWithShape="1">
          <a:blip r:embed="rId3"/>
          <a:srcRect l="50000" t="53775" r="20083" b="23791"/>
          <a:stretch/>
        </p:blipFill>
        <p:spPr>
          <a:xfrm>
            <a:off x="6843254" y="4667422"/>
            <a:ext cx="4714240" cy="1988482"/>
          </a:xfrm>
          <a:prstGeom prst="rect">
            <a:avLst/>
          </a:prstGeom>
        </p:spPr>
      </p:pic>
    </p:spTree>
    <p:extLst>
      <p:ext uri="{BB962C8B-B14F-4D97-AF65-F5344CB8AC3E}">
        <p14:creationId xmlns:p14="http://schemas.microsoft.com/office/powerpoint/2010/main" val="12039999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A8F595-C5A1-90FB-29FF-5B1732655ED3}"/>
              </a:ext>
            </a:extLst>
          </p:cNvPr>
          <p:cNvSpPr txBox="1"/>
          <p:nvPr/>
        </p:nvSpPr>
        <p:spPr>
          <a:xfrm>
            <a:off x="2889568" y="1393717"/>
            <a:ext cx="5443537" cy="584775"/>
          </a:xfrm>
          <a:prstGeom prst="rect">
            <a:avLst/>
          </a:prstGeom>
          <a:noFill/>
          <a:ln w="53975">
            <a:solidFill>
              <a:schemeClr val="accent1"/>
            </a:solidFill>
          </a:ln>
        </p:spPr>
        <p:txBody>
          <a:bodyPr wrap="square" rtlCol="0">
            <a:spAutoFit/>
          </a:bodyPr>
          <a:lstStyle/>
          <a:p>
            <a:pPr algn="ctr"/>
            <a:r>
              <a:rPr lang="en-US" sz="3200" b="1" dirty="0">
                <a:solidFill>
                  <a:srgbClr val="C00000"/>
                </a:solidFill>
              </a:rPr>
              <a:t>ASTHMA MEDICATIONS</a:t>
            </a:r>
          </a:p>
        </p:txBody>
      </p:sp>
      <p:cxnSp>
        <p:nvCxnSpPr>
          <p:cNvPr id="9" name="Straight Arrow Connector 8">
            <a:extLst>
              <a:ext uri="{FF2B5EF4-FFF2-40B4-BE49-F238E27FC236}">
                <a16:creationId xmlns:a16="http://schemas.microsoft.com/office/drawing/2014/main" id="{5A564648-0DD1-8890-92B3-8AE6E1F16DB7}"/>
              </a:ext>
            </a:extLst>
          </p:cNvPr>
          <p:cNvCxnSpPr>
            <a:cxnSpLocks/>
            <a:stCxn id="6" idx="2"/>
          </p:cNvCxnSpPr>
          <p:nvPr/>
        </p:nvCxnSpPr>
        <p:spPr>
          <a:xfrm flipH="1">
            <a:off x="3018155" y="1978492"/>
            <a:ext cx="2593182" cy="973574"/>
          </a:xfrm>
          <a:prstGeom prst="straightConnector1">
            <a:avLst/>
          </a:prstGeom>
          <a:ln w="444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D0FD2F4-84F1-E961-09D1-1F196550E522}"/>
              </a:ext>
            </a:extLst>
          </p:cNvPr>
          <p:cNvSpPr txBox="1"/>
          <p:nvPr/>
        </p:nvSpPr>
        <p:spPr>
          <a:xfrm>
            <a:off x="800022" y="3022997"/>
            <a:ext cx="2593182" cy="954107"/>
          </a:xfrm>
          <a:prstGeom prst="rect">
            <a:avLst/>
          </a:prstGeom>
          <a:noFill/>
          <a:ln w="60325">
            <a:solidFill>
              <a:schemeClr val="accent1"/>
            </a:solidFill>
          </a:ln>
        </p:spPr>
        <p:txBody>
          <a:bodyPr wrap="square" rtlCol="0">
            <a:spAutoFit/>
          </a:bodyPr>
          <a:lstStyle/>
          <a:p>
            <a:pPr algn="ctr"/>
            <a:r>
              <a:rPr lang="en-IN" sz="2800" b="1" dirty="0">
                <a:solidFill>
                  <a:srgbClr val="C00000"/>
                </a:solidFill>
              </a:rPr>
              <a:t>CONTROLLER </a:t>
            </a:r>
            <a:r>
              <a:rPr lang="en-IN" sz="2800" b="1" dirty="0" smtClean="0">
                <a:solidFill>
                  <a:srgbClr val="C00000"/>
                </a:solidFill>
              </a:rPr>
              <a:t>MEDICATIONS</a:t>
            </a:r>
            <a:endParaRPr lang="en-IN" sz="2800" b="1" dirty="0">
              <a:solidFill>
                <a:srgbClr val="C00000"/>
              </a:solidFill>
            </a:endParaRPr>
          </a:p>
        </p:txBody>
      </p:sp>
      <p:cxnSp>
        <p:nvCxnSpPr>
          <p:cNvPr id="13" name="Straight Arrow Connector 12">
            <a:extLst>
              <a:ext uri="{FF2B5EF4-FFF2-40B4-BE49-F238E27FC236}">
                <a16:creationId xmlns:a16="http://schemas.microsoft.com/office/drawing/2014/main" id="{3DF4D8F0-E040-EB5E-3AE4-168BD16F2EC9}"/>
              </a:ext>
            </a:extLst>
          </p:cNvPr>
          <p:cNvCxnSpPr>
            <a:stCxn id="6" idx="2"/>
          </p:cNvCxnSpPr>
          <p:nvPr/>
        </p:nvCxnSpPr>
        <p:spPr>
          <a:xfrm>
            <a:off x="5611337" y="1978492"/>
            <a:ext cx="0" cy="2515612"/>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26DA402-ACB7-3462-D48A-835D1C602C9E}"/>
              </a:ext>
            </a:extLst>
          </p:cNvPr>
          <p:cNvSpPr txBox="1"/>
          <p:nvPr/>
        </p:nvSpPr>
        <p:spPr>
          <a:xfrm>
            <a:off x="3961131" y="4494104"/>
            <a:ext cx="3300412" cy="1077218"/>
          </a:xfrm>
          <a:prstGeom prst="rect">
            <a:avLst/>
          </a:prstGeom>
          <a:noFill/>
          <a:ln w="60325">
            <a:solidFill>
              <a:schemeClr val="accent1"/>
            </a:solidFill>
          </a:ln>
        </p:spPr>
        <p:txBody>
          <a:bodyPr wrap="square" rtlCol="0">
            <a:spAutoFit/>
          </a:bodyPr>
          <a:lstStyle/>
          <a:p>
            <a:pPr algn="ctr"/>
            <a:r>
              <a:rPr lang="en-IN" sz="3200" b="1" dirty="0">
                <a:solidFill>
                  <a:srgbClr val="C00000"/>
                </a:solidFill>
              </a:rPr>
              <a:t>RELIEVER MEDICATIONS</a:t>
            </a:r>
          </a:p>
        </p:txBody>
      </p:sp>
      <p:cxnSp>
        <p:nvCxnSpPr>
          <p:cNvPr id="16" name="Straight Arrow Connector 15">
            <a:extLst>
              <a:ext uri="{FF2B5EF4-FFF2-40B4-BE49-F238E27FC236}">
                <a16:creationId xmlns:a16="http://schemas.microsoft.com/office/drawing/2014/main" id="{D7558FDD-B882-79E7-DB0C-C9C61418D1A0}"/>
              </a:ext>
            </a:extLst>
          </p:cNvPr>
          <p:cNvCxnSpPr>
            <a:cxnSpLocks/>
            <a:stCxn id="6" idx="2"/>
          </p:cNvCxnSpPr>
          <p:nvPr/>
        </p:nvCxnSpPr>
        <p:spPr>
          <a:xfrm>
            <a:off x="5611337" y="1978492"/>
            <a:ext cx="2514600" cy="885825"/>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3BB18C8-FADE-5DB9-0915-ABF8965C88D9}"/>
              </a:ext>
            </a:extLst>
          </p:cNvPr>
          <p:cNvSpPr txBox="1"/>
          <p:nvPr/>
        </p:nvSpPr>
        <p:spPr>
          <a:xfrm>
            <a:off x="8125937" y="2952066"/>
            <a:ext cx="3393282" cy="1815882"/>
          </a:xfrm>
          <a:prstGeom prst="rect">
            <a:avLst/>
          </a:prstGeom>
          <a:noFill/>
          <a:ln w="60325">
            <a:solidFill>
              <a:schemeClr val="accent1"/>
            </a:solidFill>
          </a:ln>
        </p:spPr>
        <p:txBody>
          <a:bodyPr wrap="square" rtlCol="0">
            <a:spAutoFit/>
          </a:bodyPr>
          <a:lstStyle/>
          <a:p>
            <a:pPr algn="ctr"/>
            <a:r>
              <a:rPr lang="en-IN" sz="2800" b="1" dirty="0">
                <a:solidFill>
                  <a:srgbClr val="C00000"/>
                </a:solidFill>
              </a:rPr>
              <a:t>ADD-ON (CONTROLLER) THERAPIES IN SEVERE ASTHMA</a:t>
            </a:r>
          </a:p>
        </p:txBody>
      </p:sp>
    </p:spTree>
    <p:extLst>
      <p:ext uri="{BB962C8B-B14F-4D97-AF65-F5344CB8AC3E}">
        <p14:creationId xmlns:p14="http://schemas.microsoft.com/office/powerpoint/2010/main" val="24688538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idx="4294967295"/>
          </p:nvPr>
        </p:nvSpPr>
        <p:spPr>
          <a:xfrm>
            <a:off x="822960" y="1016000"/>
            <a:ext cx="4328160" cy="1206500"/>
          </a:xfrm>
          <a:ln w="41275">
            <a:solidFill>
              <a:srgbClr val="000099"/>
            </a:solidFill>
          </a:ln>
        </p:spPr>
        <p:txBody>
          <a:bodyPr rtlCol="0">
            <a:normAutofit fontScale="90000"/>
          </a:bodyPr>
          <a:lstStyle/>
          <a:p>
            <a:pPr>
              <a:defRPr/>
            </a:pPr>
            <a:r>
              <a:rPr lang="en-GB" dirty="0">
                <a:solidFill>
                  <a:schemeClr val="accent1">
                    <a:lumMod val="75000"/>
                  </a:schemeClr>
                </a:solidFill>
                <a:latin typeface="+mn-lt"/>
              </a:rPr>
              <a:t>Asthma Pathology:</a:t>
            </a:r>
            <a:br>
              <a:rPr lang="en-GB" dirty="0">
                <a:solidFill>
                  <a:schemeClr val="accent1">
                    <a:lumMod val="75000"/>
                  </a:schemeClr>
                </a:solidFill>
                <a:latin typeface="+mn-lt"/>
              </a:rPr>
            </a:br>
            <a:r>
              <a:rPr lang="en-GB" dirty="0">
                <a:solidFill>
                  <a:schemeClr val="accent1">
                    <a:lumMod val="75000"/>
                  </a:schemeClr>
                </a:solidFill>
                <a:latin typeface="+mn-lt"/>
              </a:rPr>
              <a:t>Spasm and swelling</a:t>
            </a:r>
          </a:p>
        </p:txBody>
      </p:sp>
      <p:sp>
        <p:nvSpPr>
          <p:cNvPr id="29699" name="Rectangle 3"/>
          <p:cNvSpPr>
            <a:spLocks noGrp="1" noChangeArrowheads="1"/>
          </p:cNvSpPr>
          <p:nvPr>
            <p:ph type="body" idx="4294967295"/>
          </p:nvPr>
        </p:nvSpPr>
        <p:spPr>
          <a:xfrm>
            <a:off x="2213293" y="2844800"/>
            <a:ext cx="9043987" cy="2438400"/>
          </a:xfrm>
          <a:ln w="41275">
            <a:solidFill>
              <a:srgbClr val="000099"/>
            </a:solidFill>
          </a:ln>
        </p:spPr>
        <p:txBody>
          <a:bodyPr/>
          <a:lstStyle/>
          <a:p>
            <a:pPr eaLnBrk="1" hangingPunct="1">
              <a:buFontTx/>
              <a:buNone/>
            </a:pPr>
            <a:endParaRPr lang="en-GB" dirty="0">
              <a:solidFill>
                <a:srgbClr val="000099"/>
              </a:solidFill>
            </a:endParaRPr>
          </a:p>
          <a:p>
            <a:pPr eaLnBrk="1" hangingPunct="1">
              <a:buClr>
                <a:srgbClr val="003300"/>
              </a:buClr>
              <a:buFont typeface="Wingdings" pitchFamily="2" charset="2"/>
              <a:buChar char="Ø"/>
            </a:pPr>
            <a:r>
              <a:rPr lang="en-GB" b="1" dirty="0">
                <a:solidFill>
                  <a:srgbClr val="000099"/>
                </a:solidFill>
              </a:rPr>
              <a:t>Spasm needs a </a:t>
            </a:r>
            <a:r>
              <a:rPr lang="en-GB" b="1" u="sng" dirty="0">
                <a:solidFill>
                  <a:srgbClr val="003300"/>
                </a:solidFill>
              </a:rPr>
              <a:t>RELIEVER</a:t>
            </a:r>
            <a:r>
              <a:rPr lang="en-GB" b="1" dirty="0">
                <a:solidFill>
                  <a:srgbClr val="000099"/>
                </a:solidFill>
              </a:rPr>
              <a:t>  - Bronchodilator</a:t>
            </a:r>
          </a:p>
          <a:p>
            <a:pPr eaLnBrk="1" hangingPunct="1">
              <a:buClr>
                <a:srgbClr val="003300"/>
              </a:buClr>
              <a:buFont typeface="Wingdings" pitchFamily="2" charset="2"/>
              <a:buChar char="Ø"/>
            </a:pPr>
            <a:endParaRPr lang="en-GB" b="1" dirty="0">
              <a:solidFill>
                <a:srgbClr val="000099"/>
              </a:solidFill>
            </a:endParaRPr>
          </a:p>
          <a:p>
            <a:pPr eaLnBrk="1" hangingPunct="1">
              <a:buClr>
                <a:srgbClr val="003300"/>
              </a:buClr>
              <a:buFont typeface="Wingdings" pitchFamily="2" charset="2"/>
              <a:buChar char="Ø"/>
            </a:pPr>
            <a:r>
              <a:rPr lang="en-GB" b="1" dirty="0">
                <a:solidFill>
                  <a:srgbClr val="000099"/>
                </a:solidFill>
              </a:rPr>
              <a:t>Swelling needs a </a:t>
            </a:r>
            <a:r>
              <a:rPr lang="en-GB" b="1" u="sng" dirty="0">
                <a:solidFill>
                  <a:srgbClr val="003300"/>
                </a:solidFill>
              </a:rPr>
              <a:t>PREVENTER</a:t>
            </a:r>
            <a:r>
              <a:rPr lang="en-GB" b="1" dirty="0">
                <a:solidFill>
                  <a:srgbClr val="000099"/>
                </a:solidFill>
              </a:rPr>
              <a:t> - Anti-inflammatory</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unghumancast39"/>
          <p:cNvPicPr>
            <a:picLocks noChangeAspect="1" noChangeArrowheads="1"/>
          </p:cNvPicPr>
          <p:nvPr/>
        </p:nvPicPr>
        <p:blipFill>
          <a:blip r:embed="rId3"/>
          <a:srcRect/>
          <a:stretch>
            <a:fillRect/>
          </a:stretch>
        </p:blipFill>
        <p:spPr bwMode="auto">
          <a:xfrm>
            <a:off x="3798888" y="1295400"/>
            <a:ext cx="4659312" cy="4419600"/>
          </a:xfrm>
          <a:prstGeom prst="rect">
            <a:avLst/>
          </a:prstGeom>
          <a:noFill/>
          <a:ln w="9525">
            <a:noFill/>
            <a:miter lim="800000"/>
            <a:headEnd/>
            <a:tailEnd/>
          </a:ln>
        </p:spPr>
      </p:pic>
      <p:sp>
        <p:nvSpPr>
          <p:cNvPr id="7171" name="Text Box 4"/>
          <p:cNvSpPr txBox="1">
            <a:spLocks noChangeArrowheads="1"/>
          </p:cNvSpPr>
          <p:nvPr/>
        </p:nvSpPr>
        <p:spPr bwMode="auto">
          <a:xfrm>
            <a:off x="2895600" y="5943600"/>
            <a:ext cx="6934200" cy="457200"/>
          </a:xfrm>
          <a:prstGeom prst="rect">
            <a:avLst/>
          </a:prstGeom>
          <a:noFill/>
          <a:ln w="9525">
            <a:noFill/>
            <a:miter lim="800000"/>
            <a:headEnd/>
            <a:tailEnd/>
          </a:ln>
        </p:spPr>
        <p:txBody>
          <a:bodyPr>
            <a:spAutoFit/>
          </a:bodyPr>
          <a:lstStyle/>
          <a:p>
            <a:pPr algn="ctr">
              <a:spcBef>
                <a:spcPct val="50000"/>
              </a:spcBef>
            </a:pPr>
            <a:r>
              <a:rPr lang="en-US" sz="2400" dirty="0">
                <a:solidFill>
                  <a:srgbClr val="000099"/>
                </a:solidFill>
                <a:latin typeface="Calibri" pitchFamily="34" charset="0"/>
                <a:cs typeface="Times New Roman" pitchFamily="18" charset="0"/>
              </a:rPr>
              <a:t>500 Liters of oxygen delivered every day</a:t>
            </a:r>
          </a:p>
        </p:txBody>
      </p:sp>
      <p:sp>
        <p:nvSpPr>
          <p:cNvPr id="7172" name="Text Box 5"/>
          <p:cNvSpPr txBox="1">
            <a:spLocks noChangeArrowheads="1"/>
          </p:cNvSpPr>
          <p:nvPr/>
        </p:nvSpPr>
        <p:spPr bwMode="auto">
          <a:xfrm>
            <a:off x="1676400" y="2895600"/>
            <a:ext cx="1905000" cy="1569660"/>
          </a:xfrm>
          <a:prstGeom prst="rect">
            <a:avLst/>
          </a:prstGeom>
          <a:noFill/>
          <a:ln w="9525">
            <a:noFill/>
            <a:miter lim="800000"/>
            <a:headEnd/>
            <a:tailEnd/>
          </a:ln>
        </p:spPr>
        <p:txBody>
          <a:bodyPr>
            <a:spAutoFit/>
          </a:bodyPr>
          <a:lstStyle/>
          <a:p>
            <a:pPr algn="ctr">
              <a:spcBef>
                <a:spcPct val="50000"/>
              </a:spcBef>
            </a:pPr>
            <a:r>
              <a:rPr lang="en-US" sz="2400" dirty="0">
                <a:solidFill>
                  <a:srgbClr val="003300"/>
                </a:solidFill>
                <a:latin typeface="Calibri" pitchFamily="34" charset="0"/>
                <a:cs typeface="Times New Roman" pitchFamily="18" charset="0"/>
              </a:rPr>
              <a:t>10,000 lt. air pass in and out every 24 hours</a:t>
            </a:r>
          </a:p>
        </p:txBody>
      </p:sp>
      <p:sp>
        <p:nvSpPr>
          <p:cNvPr id="7173" name="Text Box 6"/>
          <p:cNvSpPr txBox="1">
            <a:spLocks noChangeArrowheads="1"/>
          </p:cNvSpPr>
          <p:nvPr/>
        </p:nvSpPr>
        <p:spPr bwMode="auto">
          <a:xfrm>
            <a:off x="8686800" y="2971800"/>
            <a:ext cx="1828800" cy="1569660"/>
          </a:xfrm>
          <a:prstGeom prst="rect">
            <a:avLst/>
          </a:prstGeom>
          <a:noFill/>
          <a:ln w="9525">
            <a:noFill/>
            <a:miter lim="800000"/>
            <a:headEnd/>
            <a:tailEnd/>
          </a:ln>
        </p:spPr>
        <p:txBody>
          <a:bodyPr>
            <a:spAutoFit/>
          </a:bodyPr>
          <a:lstStyle/>
          <a:p>
            <a:pPr algn="ctr">
              <a:spcBef>
                <a:spcPct val="50000"/>
              </a:spcBef>
            </a:pPr>
            <a:r>
              <a:rPr lang="en-US" sz="2400" dirty="0">
                <a:solidFill>
                  <a:srgbClr val="003300"/>
                </a:solidFill>
                <a:latin typeface="Calibri" pitchFamily="34" charset="0"/>
                <a:cs typeface="Times New Roman" pitchFamily="18" charset="0"/>
              </a:rPr>
              <a:t>10,000 </a:t>
            </a:r>
            <a:r>
              <a:rPr lang="en-US" sz="2400" dirty="0" err="1">
                <a:solidFill>
                  <a:srgbClr val="003300"/>
                </a:solidFill>
                <a:latin typeface="Calibri" pitchFamily="34" charset="0"/>
                <a:cs typeface="Times New Roman" pitchFamily="18" charset="0"/>
              </a:rPr>
              <a:t>lt.blood</a:t>
            </a:r>
            <a:r>
              <a:rPr lang="en-US" sz="2400" dirty="0">
                <a:solidFill>
                  <a:srgbClr val="003300"/>
                </a:solidFill>
                <a:latin typeface="Calibri" pitchFamily="34" charset="0"/>
                <a:cs typeface="Times New Roman" pitchFamily="18" charset="0"/>
              </a:rPr>
              <a:t> pass every 24 hours</a:t>
            </a:r>
          </a:p>
        </p:txBody>
      </p:sp>
      <p:sp>
        <p:nvSpPr>
          <p:cNvPr id="7174" name="Text Box 7"/>
          <p:cNvSpPr txBox="1">
            <a:spLocks noChangeArrowheads="1"/>
          </p:cNvSpPr>
          <p:nvPr/>
        </p:nvSpPr>
        <p:spPr bwMode="auto">
          <a:xfrm>
            <a:off x="7543800" y="1371601"/>
            <a:ext cx="914400" cy="396875"/>
          </a:xfrm>
          <a:prstGeom prst="rect">
            <a:avLst/>
          </a:prstGeom>
          <a:noFill/>
          <a:ln w="9525">
            <a:noFill/>
            <a:miter lim="800000"/>
            <a:headEnd/>
            <a:tailEnd/>
          </a:ln>
        </p:spPr>
        <p:txBody>
          <a:bodyPr>
            <a:spAutoFit/>
          </a:bodyPr>
          <a:lstStyle/>
          <a:p>
            <a:pPr>
              <a:spcBef>
                <a:spcPct val="50000"/>
              </a:spcBef>
            </a:pPr>
            <a:r>
              <a:rPr lang="en-US" sz="2000">
                <a:solidFill>
                  <a:srgbClr val="CC66FF"/>
                </a:solidFill>
                <a:latin typeface="Times New Roman" pitchFamily="18" charset="0"/>
                <a:cs typeface="Times New Roman" pitchFamily="18" charset="0"/>
              </a:rPr>
              <a:t>100m</a:t>
            </a:r>
            <a:r>
              <a:rPr lang="en-US" sz="2000" baseline="18000">
                <a:solidFill>
                  <a:srgbClr val="CC66FF"/>
                </a:solidFill>
                <a:latin typeface="Times New Roman" pitchFamily="18" charset="0"/>
                <a:cs typeface="Times New Roman" pitchFamily="18" charset="0"/>
              </a:rPr>
              <a:t>2</a:t>
            </a:r>
          </a:p>
        </p:txBody>
      </p:sp>
      <p:sp>
        <p:nvSpPr>
          <p:cNvPr id="7175" name="Text Box 8"/>
          <p:cNvSpPr txBox="1">
            <a:spLocks noChangeArrowheads="1"/>
          </p:cNvSpPr>
          <p:nvPr/>
        </p:nvSpPr>
        <p:spPr bwMode="auto">
          <a:xfrm>
            <a:off x="2057400" y="326714"/>
            <a:ext cx="8382000" cy="595313"/>
          </a:xfrm>
          <a:prstGeom prst="rect">
            <a:avLst/>
          </a:prstGeom>
          <a:noFill/>
          <a:ln w="9525">
            <a:noFill/>
            <a:miter lim="800000"/>
            <a:headEnd/>
            <a:tailEnd/>
          </a:ln>
        </p:spPr>
        <p:txBody>
          <a:bodyPr>
            <a:spAutoFit/>
          </a:bodyPr>
          <a:lstStyle/>
          <a:p>
            <a:pPr algn="ctr">
              <a:spcBef>
                <a:spcPct val="50000"/>
              </a:spcBef>
            </a:pPr>
            <a:r>
              <a:rPr lang="en-US" sz="3300" b="1" dirty="0">
                <a:solidFill>
                  <a:schemeClr val="accent1">
                    <a:lumMod val="75000"/>
                  </a:schemeClr>
                </a:solidFill>
                <a:latin typeface="Bahnschrift" panose="020B0502040204020203" pitchFamily="34" charset="0"/>
                <a:cs typeface="Times New Roman" pitchFamily="18" charset="0"/>
              </a:rPr>
              <a:t>LUNGS </a:t>
            </a:r>
            <a:r>
              <a:rPr lang="en-US" sz="3300" b="1" dirty="0" smtClean="0">
                <a:solidFill>
                  <a:schemeClr val="accent1">
                    <a:lumMod val="75000"/>
                  </a:schemeClr>
                </a:solidFill>
                <a:latin typeface="Bahnschrift" panose="020B0502040204020203" pitchFamily="34" charset="0"/>
                <a:cs typeface="Times New Roman" pitchFamily="18" charset="0"/>
              </a:rPr>
              <a:t>: THE </a:t>
            </a:r>
            <a:r>
              <a:rPr lang="en-US" sz="3300" b="1" dirty="0">
                <a:solidFill>
                  <a:schemeClr val="accent1">
                    <a:lumMod val="75000"/>
                  </a:schemeClr>
                </a:solidFill>
                <a:latin typeface="Bahnschrift" panose="020B0502040204020203" pitchFamily="34" charset="0"/>
                <a:cs typeface="Times New Roman" pitchFamily="18" charset="0"/>
              </a:rPr>
              <a:t>ORGAN OF RESPIRATION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BCC8E8-72E6-4103-8818-3C42FF86EA63}"/>
              </a:ext>
            </a:extLst>
          </p:cNvPr>
          <p:cNvSpPr>
            <a:spLocks noGrp="1"/>
          </p:cNvSpPr>
          <p:nvPr>
            <p:ph type="ctrTitle" idx="4294967295"/>
          </p:nvPr>
        </p:nvSpPr>
        <p:spPr>
          <a:xfrm>
            <a:off x="635000" y="141287"/>
            <a:ext cx="8671560" cy="1077913"/>
          </a:xfrm>
        </p:spPr>
        <p:txBody>
          <a:bodyPr>
            <a:normAutofit fontScale="90000"/>
          </a:bodyPr>
          <a:lstStyle/>
          <a:p>
            <a:r>
              <a:rPr lang="en-US" b="1" dirty="0">
                <a:solidFill>
                  <a:schemeClr val="accent1">
                    <a:lumMod val="75000"/>
                  </a:schemeClr>
                </a:solidFill>
                <a:latin typeface="Bahnschrift" panose="020B0502040204020203" pitchFamily="34" charset="0"/>
              </a:rPr>
              <a:t>Guideline Recommendations for Asthma Management..</a:t>
            </a:r>
          </a:p>
        </p:txBody>
      </p:sp>
      <p:pic>
        <p:nvPicPr>
          <p:cNvPr id="3" name="Picture 2">
            <a:extLst>
              <a:ext uri="{FF2B5EF4-FFF2-40B4-BE49-F238E27FC236}">
                <a16:creationId xmlns:a16="http://schemas.microsoft.com/office/drawing/2014/main" id="{F5D4D7D3-2E92-8602-05B9-09A3229F54CB}"/>
              </a:ext>
            </a:extLst>
          </p:cNvPr>
          <p:cNvPicPr>
            <a:picLocks noChangeAspect="1"/>
          </p:cNvPicPr>
          <p:nvPr/>
        </p:nvPicPr>
        <p:blipFill>
          <a:blip r:embed="rId2"/>
          <a:stretch>
            <a:fillRect/>
          </a:stretch>
        </p:blipFill>
        <p:spPr>
          <a:xfrm>
            <a:off x="635000" y="1290320"/>
            <a:ext cx="9573335" cy="5262880"/>
          </a:xfrm>
          <a:prstGeom prst="rect">
            <a:avLst/>
          </a:prstGeom>
        </p:spPr>
      </p:pic>
    </p:spTree>
    <p:extLst>
      <p:ext uri="{BB962C8B-B14F-4D97-AF65-F5344CB8AC3E}">
        <p14:creationId xmlns:p14="http://schemas.microsoft.com/office/powerpoint/2010/main" val="1860382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Quad Arrow Callout 5">
            <a:extLst>
              <a:ext uri="{FF2B5EF4-FFF2-40B4-BE49-F238E27FC236}">
                <a16:creationId xmlns:a16="http://schemas.microsoft.com/office/drawing/2014/main" id="{3F5C9FC0-A733-4E38-2DE3-0F9CAC68EED1}"/>
              </a:ext>
            </a:extLst>
          </p:cNvPr>
          <p:cNvSpPr/>
          <p:nvPr/>
        </p:nvSpPr>
        <p:spPr>
          <a:xfrm>
            <a:off x="3799939" y="1277069"/>
            <a:ext cx="3312061" cy="2839239"/>
          </a:xfrm>
          <a:prstGeom prst="quadArrowCallout">
            <a:avLst/>
          </a:prstGeom>
          <a:gradFill>
            <a:gsLst>
              <a:gs pos="17020">
                <a:srgbClr val="E5EBF6"/>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11" name="TextBox 10">
            <a:extLst>
              <a:ext uri="{FF2B5EF4-FFF2-40B4-BE49-F238E27FC236}">
                <a16:creationId xmlns:a16="http://schemas.microsoft.com/office/drawing/2014/main" id="{D79BA69D-2892-AE71-908F-A47A2278B891}"/>
              </a:ext>
            </a:extLst>
          </p:cNvPr>
          <p:cNvSpPr txBox="1"/>
          <p:nvPr/>
        </p:nvSpPr>
        <p:spPr>
          <a:xfrm>
            <a:off x="415608" y="1277069"/>
            <a:ext cx="3292614" cy="2316019"/>
          </a:xfrm>
          <a:prstGeom prst="rect">
            <a:avLst/>
          </a:prstGeom>
          <a:noFill/>
          <a:ln w="47625">
            <a:solidFill>
              <a:schemeClr val="accent1">
                <a:shade val="50000"/>
              </a:schemeClr>
            </a:solidFill>
          </a:ln>
        </p:spPr>
        <p:txBody>
          <a:bodyPr wrap="square" rtlCol="0">
            <a:spAutoFit/>
          </a:bodyPr>
          <a:lstStyle/>
          <a:p>
            <a:r>
              <a:rPr lang="en-IN" sz="1700" b="1" dirty="0">
                <a:solidFill>
                  <a:srgbClr val="00B050"/>
                </a:solidFill>
              </a:rPr>
              <a:t>INHALED CORTICOSTEROIDS (ICS)  </a:t>
            </a:r>
          </a:p>
          <a:p>
            <a:pPr marL="342900" indent="-342900">
              <a:lnSpc>
                <a:spcPct val="150000"/>
              </a:lnSpc>
              <a:buFont typeface="Arial" panose="020B0604020202020204" pitchFamily="34" charset="0"/>
              <a:buChar char="•"/>
            </a:pPr>
            <a:r>
              <a:rPr lang="en-IN" sz="1700" b="1" dirty="0"/>
              <a:t>BECLOMETASONE</a:t>
            </a:r>
          </a:p>
          <a:p>
            <a:pPr marL="285750" indent="-285750">
              <a:lnSpc>
                <a:spcPct val="150000"/>
              </a:lnSpc>
              <a:buFont typeface="Arial" panose="020B0604020202020204" pitchFamily="34" charset="0"/>
              <a:buChar char="•"/>
            </a:pPr>
            <a:r>
              <a:rPr lang="en-IN" sz="1700" b="1" dirty="0"/>
              <a:t> BUDESONIDE</a:t>
            </a:r>
          </a:p>
          <a:p>
            <a:pPr marL="285750" indent="-285750">
              <a:lnSpc>
                <a:spcPct val="150000"/>
              </a:lnSpc>
              <a:buFont typeface="Arial" panose="020B0604020202020204" pitchFamily="34" charset="0"/>
              <a:buChar char="•"/>
            </a:pPr>
            <a:r>
              <a:rPr lang="en-IN" sz="1700" b="1" dirty="0"/>
              <a:t>CICLESONIDE</a:t>
            </a:r>
          </a:p>
          <a:p>
            <a:pPr marL="285750" indent="-285750">
              <a:lnSpc>
                <a:spcPct val="150000"/>
              </a:lnSpc>
              <a:buFont typeface="Arial" panose="020B0604020202020204" pitchFamily="34" charset="0"/>
              <a:buChar char="•"/>
            </a:pPr>
            <a:r>
              <a:rPr lang="en-IN" sz="1700" b="1" dirty="0"/>
              <a:t>FLUTICASONE PROPIONATE</a:t>
            </a:r>
          </a:p>
          <a:p>
            <a:pPr marL="285750" indent="-285750">
              <a:lnSpc>
                <a:spcPct val="150000"/>
              </a:lnSpc>
              <a:buFont typeface="Arial" panose="020B0604020202020204" pitchFamily="34" charset="0"/>
              <a:buChar char="•"/>
            </a:pPr>
            <a:r>
              <a:rPr lang="en-IN" sz="1700" b="1" dirty="0"/>
              <a:t>FLUTICASONE </a:t>
            </a:r>
            <a:r>
              <a:rPr lang="en-IN" sz="1700" b="1" dirty="0" smtClean="0"/>
              <a:t>FUROATE</a:t>
            </a:r>
            <a:endParaRPr lang="en-US" sz="1700" dirty="0"/>
          </a:p>
        </p:txBody>
      </p:sp>
      <p:sp>
        <p:nvSpPr>
          <p:cNvPr id="12" name="TextBox 11">
            <a:extLst>
              <a:ext uri="{FF2B5EF4-FFF2-40B4-BE49-F238E27FC236}">
                <a16:creationId xmlns:a16="http://schemas.microsoft.com/office/drawing/2014/main" id="{8AC00961-B287-71F5-9E85-582C84F08C78}"/>
              </a:ext>
            </a:extLst>
          </p:cNvPr>
          <p:cNvSpPr txBox="1"/>
          <p:nvPr/>
        </p:nvSpPr>
        <p:spPr>
          <a:xfrm>
            <a:off x="7325361" y="978411"/>
            <a:ext cx="4490719" cy="3231654"/>
          </a:xfrm>
          <a:prstGeom prst="rect">
            <a:avLst/>
          </a:prstGeom>
          <a:noFill/>
          <a:ln w="44450">
            <a:solidFill>
              <a:schemeClr val="accent1">
                <a:shade val="50000"/>
              </a:schemeClr>
            </a:solidFill>
          </a:ln>
        </p:spPr>
        <p:txBody>
          <a:bodyPr wrap="square" rtlCol="0">
            <a:spAutoFit/>
          </a:bodyPr>
          <a:lstStyle/>
          <a:p>
            <a:pPr algn="ctr">
              <a:lnSpc>
                <a:spcPct val="150000"/>
              </a:lnSpc>
            </a:pPr>
            <a:r>
              <a:rPr lang="en-IN" sz="1700" b="1" dirty="0">
                <a:solidFill>
                  <a:srgbClr val="00B050"/>
                </a:solidFill>
              </a:rPr>
              <a:t>ICS+ LABA</a:t>
            </a:r>
          </a:p>
          <a:p>
            <a:pPr marL="285750" indent="-285750">
              <a:lnSpc>
                <a:spcPct val="150000"/>
              </a:lnSpc>
              <a:buFont typeface="Arial" panose="020B0604020202020204" pitchFamily="34" charset="0"/>
              <a:buChar char="•"/>
            </a:pPr>
            <a:r>
              <a:rPr lang="en-IN" sz="1700" b="1" dirty="0"/>
              <a:t>BECLOMETHASONE  </a:t>
            </a:r>
            <a:r>
              <a:rPr lang="en-IN" sz="1700" b="1" dirty="0">
                <a:solidFill>
                  <a:srgbClr val="00B050"/>
                </a:solidFill>
              </a:rPr>
              <a:t>+</a:t>
            </a:r>
          </a:p>
          <a:p>
            <a:pPr>
              <a:lnSpc>
                <a:spcPct val="150000"/>
              </a:lnSpc>
            </a:pPr>
            <a:r>
              <a:rPr lang="en-IN" sz="1700" b="1" dirty="0"/>
              <a:t>      FORMOTEROL </a:t>
            </a:r>
          </a:p>
          <a:p>
            <a:pPr marL="285750" indent="-285750">
              <a:lnSpc>
                <a:spcPct val="150000"/>
              </a:lnSpc>
              <a:buFont typeface="Arial" panose="020B0604020202020204" pitchFamily="34" charset="0"/>
              <a:buChar char="•"/>
            </a:pPr>
            <a:r>
              <a:rPr lang="en-IN" sz="1700" b="1" dirty="0"/>
              <a:t>BUDESONIDE  </a:t>
            </a:r>
            <a:r>
              <a:rPr lang="en-IN" sz="1700" b="1" dirty="0">
                <a:solidFill>
                  <a:srgbClr val="00B050"/>
                </a:solidFill>
              </a:rPr>
              <a:t>+</a:t>
            </a:r>
          </a:p>
          <a:p>
            <a:pPr>
              <a:lnSpc>
                <a:spcPct val="150000"/>
              </a:lnSpc>
            </a:pPr>
            <a:r>
              <a:rPr lang="en-IN" sz="1700" b="1" dirty="0"/>
              <a:t>      FORMOTEROL </a:t>
            </a:r>
          </a:p>
          <a:p>
            <a:pPr marL="285750" indent="-285750">
              <a:lnSpc>
                <a:spcPct val="150000"/>
              </a:lnSpc>
              <a:buFont typeface="Arial" panose="020B0604020202020204" pitchFamily="34" charset="0"/>
              <a:buChar char="•"/>
            </a:pPr>
            <a:r>
              <a:rPr lang="en-IN" sz="1700" b="1" dirty="0"/>
              <a:t>FLUTICASONE FUROATE</a:t>
            </a:r>
            <a:r>
              <a:rPr lang="en-IN" sz="1700" b="1" dirty="0">
                <a:solidFill>
                  <a:srgbClr val="00B050"/>
                </a:solidFill>
              </a:rPr>
              <a:t> + </a:t>
            </a:r>
            <a:r>
              <a:rPr lang="en-IN" sz="1700" b="1" dirty="0"/>
              <a:t>VILANTEROL</a:t>
            </a:r>
          </a:p>
          <a:p>
            <a:pPr marL="285750" indent="-285750">
              <a:lnSpc>
                <a:spcPct val="150000"/>
              </a:lnSpc>
              <a:buFont typeface="Arial" panose="020B0604020202020204" pitchFamily="34" charset="0"/>
              <a:buChar char="•"/>
            </a:pPr>
            <a:r>
              <a:rPr lang="en-IN" sz="1700" b="1" dirty="0"/>
              <a:t>FLUTICASONE PROPIONATE </a:t>
            </a:r>
            <a:r>
              <a:rPr lang="en-IN" sz="1700" b="1" dirty="0">
                <a:solidFill>
                  <a:srgbClr val="00B050"/>
                </a:solidFill>
              </a:rPr>
              <a:t>+</a:t>
            </a:r>
            <a:r>
              <a:rPr lang="en-IN" sz="1700" b="1" dirty="0"/>
              <a:t> FORMOTEROL</a:t>
            </a:r>
          </a:p>
          <a:p>
            <a:pPr marL="285750" indent="-285750">
              <a:lnSpc>
                <a:spcPct val="150000"/>
              </a:lnSpc>
              <a:buFont typeface="Arial" panose="020B0604020202020204" pitchFamily="34" charset="0"/>
              <a:buChar char="•"/>
            </a:pPr>
            <a:r>
              <a:rPr lang="en-IN" sz="1700" b="1" dirty="0"/>
              <a:t>FLUTICASONE PROPIONATE </a:t>
            </a:r>
            <a:r>
              <a:rPr lang="en-IN" sz="1700" b="1" dirty="0">
                <a:solidFill>
                  <a:srgbClr val="00B050"/>
                </a:solidFill>
              </a:rPr>
              <a:t>+</a:t>
            </a:r>
            <a:r>
              <a:rPr lang="en-IN" sz="1700" b="1" dirty="0"/>
              <a:t> </a:t>
            </a:r>
            <a:r>
              <a:rPr lang="en-IN" sz="1700" b="1" dirty="0" smtClean="0"/>
              <a:t>SALMETEROL</a:t>
            </a:r>
            <a:endParaRPr lang="en-US" sz="1700" dirty="0"/>
          </a:p>
        </p:txBody>
      </p:sp>
      <p:sp>
        <p:nvSpPr>
          <p:cNvPr id="14" name="TextBox 13">
            <a:extLst>
              <a:ext uri="{FF2B5EF4-FFF2-40B4-BE49-F238E27FC236}">
                <a16:creationId xmlns:a16="http://schemas.microsoft.com/office/drawing/2014/main" id="{9C7D4AC3-61B7-0A7B-8592-A263D6F7A1B5}"/>
              </a:ext>
            </a:extLst>
          </p:cNvPr>
          <p:cNvSpPr txBox="1"/>
          <p:nvPr/>
        </p:nvSpPr>
        <p:spPr>
          <a:xfrm>
            <a:off x="3989543" y="5037261"/>
            <a:ext cx="3914938" cy="353943"/>
          </a:xfrm>
          <a:prstGeom prst="rect">
            <a:avLst/>
          </a:prstGeom>
          <a:noFill/>
          <a:ln w="57150">
            <a:solidFill>
              <a:schemeClr val="accent1">
                <a:shade val="50000"/>
              </a:schemeClr>
            </a:solidFill>
          </a:ln>
        </p:spPr>
        <p:txBody>
          <a:bodyPr wrap="square" rtlCol="0">
            <a:spAutoFit/>
          </a:bodyPr>
          <a:lstStyle/>
          <a:p>
            <a:r>
              <a:rPr lang="en-IN" sz="1700" b="1" dirty="0">
                <a:solidFill>
                  <a:srgbClr val="00B050"/>
                </a:solidFill>
              </a:rPr>
              <a:t>LEUKOTRIENE </a:t>
            </a:r>
            <a:r>
              <a:rPr lang="en-IN" sz="1700" b="1" dirty="0" smtClean="0">
                <a:solidFill>
                  <a:srgbClr val="00B050"/>
                </a:solidFill>
              </a:rPr>
              <a:t>MODIFIERS</a:t>
            </a:r>
            <a:r>
              <a:rPr lang="en-IN" sz="1700" b="1" dirty="0" smtClean="0"/>
              <a:t>-MONTELUKAST</a:t>
            </a:r>
            <a:endParaRPr lang="en-IN" sz="1700" b="1" dirty="0"/>
          </a:p>
        </p:txBody>
      </p:sp>
      <p:sp>
        <p:nvSpPr>
          <p:cNvPr id="16" name="TextBox 15">
            <a:extLst>
              <a:ext uri="{FF2B5EF4-FFF2-40B4-BE49-F238E27FC236}">
                <a16:creationId xmlns:a16="http://schemas.microsoft.com/office/drawing/2014/main" id="{47E66255-DCCD-6140-CC1C-B92C94A46EAE}"/>
              </a:ext>
            </a:extLst>
          </p:cNvPr>
          <p:cNvSpPr txBox="1"/>
          <p:nvPr/>
        </p:nvSpPr>
        <p:spPr>
          <a:xfrm>
            <a:off x="4529607" y="2487218"/>
            <a:ext cx="1974369" cy="830997"/>
          </a:xfrm>
          <a:prstGeom prst="rect">
            <a:avLst/>
          </a:prstGeom>
          <a:noFill/>
        </p:spPr>
        <p:txBody>
          <a:bodyPr wrap="square" rtlCol="0">
            <a:spAutoFit/>
          </a:bodyPr>
          <a:lstStyle/>
          <a:p>
            <a:r>
              <a:rPr lang="en-IN" sz="2400" b="1" dirty="0">
                <a:solidFill>
                  <a:srgbClr val="C00000"/>
                </a:solidFill>
              </a:rPr>
              <a:t>CONTROLLER</a:t>
            </a:r>
            <a:endParaRPr lang="en-US" sz="2400" dirty="0"/>
          </a:p>
          <a:p>
            <a:endParaRPr lang="en-US" sz="2400" dirty="0"/>
          </a:p>
        </p:txBody>
      </p:sp>
    </p:spTree>
    <p:extLst>
      <p:ext uri="{BB962C8B-B14F-4D97-AF65-F5344CB8AC3E}">
        <p14:creationId xmlns:p14="http://schemas.microsoft.com/office/powerpoint/2010/main" val="28209656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Quad Arrow Callout 2">
            <a:extLst>
              <a:ext uri="{FF2B5EF4-FFF2-40B4-BE49-F238E27FC236}">
                <a16:creationId xmlns:a16="http://schemas.microsoft.com/office/drawing/2014/main" id="{300D2B02-D9B1-51E4-5BB8-756822365D4B}"/>
              </a:ext>
            </a:extLst>
          </p:cNvPr>
          <p:cNvSpPr/>
          <p:nvPr/>
        </p:nvSpPr>
        <p:spPr>
          <a:xfrm>
            <a:off x="4382771" y="1465961"/>
            <a:ext cx="2973069" cy="2825397"/>
          </a:xfrm>
          <a:prstGeom prst="quadArrowCallout">
            <a:avLst/>
          </a:prstGeom>
          <a:gradFill>
            <a:gsLst>
              <a:gs pos="17020">
                <a:srgbClr val="E5EBF6"/>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p>
        </p:txBody>
      </p:sp>
      <p:sp>
        <p:nvSpPr>
          <p:cNvPr id="4" name="TextBox 3">
            <a:extLst>
              <a:ext uri="{FF2B5EF4-FFF2-40B4-BE49-F238E27FC236}">
                <a16:creationId xmlns:a16="http://schemas.microsoft.com/office/drawing/2014/main" id="{A4C7680D-BEA0-C86B-F3B4-E6C0E76BE6B6}"/>
              </a:ext>
            </a:extLst>
          </p:cNvPr>
          <p:cNvSpPr txBox="1"/>
          <p:nvPr/>
        </p:nvSpPr>
        <p:spPr>
          <a:xfrm>
            <a:off x="4693287" y="2657986"/>
            <a:ext cx="2228850" cy="461665"/>
          </a:xfrm>
          <a:prstGeom prst="rect">
            <a:avLst/>
          </a:prstGeom>
          <a:noFill/>
        </p:spPr>
        <p:txBody>
          <a:bodyPr wrap="square" rtlCol="0">
            <a:spAutoFit/>
          </a:bodyPr>
          <a:lstStyle/>
          <a:p>
            <a:pPr algn="ctr"/>
            <a:r>
              <a:rPr lang="en-IN" sz="2400" b="1" dirty="0">
                <a:solidFill>
                  <a:srgbClr val="C00000"/>
                </a:solidFill>
              </a:rPr>
              <a:t>RELIEVER</a:t>
            </a:r>
            <a:endParaRPr lang="en-US" sz="2400" dirty="0"/>
          </a:p>
        </p:txBody>
      </p:sp>
      <p:sp>
        <p:nvSpPr>
          <p:cNvPr id="5" name="TextBox 4">
            <a:extLst>
              <a:ext uri="{FF2B5EF4-FFF2-40B4-BE49-F238E27FC236}">
                <a16:creationId xmlns:a16="http://schemas.microsoft.com/office/drawing/2014/main" id="{AC0DC016-EA2F-AFA0-C817-4BE3822EBF3E}"/>
              </a:ext>
            </a:extLst>
          </p:cNvPr>
          <p:cNvSpPr txBox="1"/>
          <p:nvPr/>
        </p:nvSpPr>
        <p:spPr>
          <a:xfrm>
            <a:off x="1241903" y="2357813"/>
            <a:ext cx="2914650" cy="1138773"/>
          </a:xfrm>
          <a:prstGeom prst="rect">
            <a:avLst/>
          </a:prstGeom>
          <a:noFill/>
          <a:ln w="50800">
            <a:solidFill>
              <a:schemeClr val="accent1"/>
            </a:solidFill>
          </a:ln>
        </p:spPr>
        <p:txBody>
          <a:bodyPr wrap="square" rtlCol="0">
            <a:spAutoFit/>
          </a:bodyPr>
          <a:lstStyle/>
          <a:p>
            <a:r>
              <a:rPr lang="en-IN" sz="1700" b="1" dirty="0">
                <a:solidFill>
                  <a:srgbClr val="00B050"/>
                </a:solidFill>
              </a:rPr>
              <a:t>SABA</a:t>
            </a:r>
          </a:p>
          <a:p>
            <a:pPr marL="285750" indent="-285750">
              <a:buFont typeface="Arial" panose="020B0604020202020204" pitchFamily="34" charset="0"/>
              <a:buChar char="•"/>
            </a:pPr>
            <a:r>
              <a:rPr lang="en-IN" sz="1700" b="1" dirty="0"/>
              <a:t>SALBUTAMOL </a:t>
            </a:r>
          </a:p>
          <a:p>
            <a:pPr marL="285750" indent="-285750">
              <a:buFont typeface="Arial" panose="020B0604020202020204" pitchFamily="34" charset="0"/>
              <a:buChar char="•"/>
            </a:pPr>
            <a:r>
              <a:rPr lang="en-IN" sz="1700" b="1" dirty="0"/>
              <a:t>TERBUTALINE</a:t>
            </a:r>
          </a:p>
          <a:p>
            <a:endParaRPr lang="en-US" sz="1700" dirty="0"/>
          </a:p>
        </p:txBody>
      </p:sp>
      <p:sp>
        <p:nvSpPr>
          <p:cNvPr id="6" name="TextBox 5">
            <a:extLst>
              <a:ext uri="{FF2B5EF4-FFF2-40B4-BE49-F238E27FC236}">
                <a16:creationId xmlns:a16="http://schemas.microsoft.com/office/drawing/2014/main" id="{DF6F7E1C-6471-F05F-186C-469E3E4155BB}"/>
              </a:ext>
            </a:extLst>
          </p:cNvPr>
          <p:cNvSpPr txBox="1"/>
          <p:nvPr/>
        </p:nvSpPr>
        <p:spPr>
          <a:xfrm>
            <a:off x="7666356" y="1655247"/>
            <a:ext cx="2981324" cy="2446824"/>
          </a:xfrm>
          <a:prstGeom prst="rect">
            <a:avLst/>
          </a:prstGeom>
          <a:noFill/>
          <a:ln w="47625">
            <a:solidFill>
              <a:schemeClr val="accent1"/>
            </a:solidFill>
          </a:ln>
        </p:spPr>
        <p:txBody>
          <a:bodyPr wrap="square" rtlCol="0">
            <a:spAutoFit/>
          </a:bodyPr>
          <a:lstStyle/>
          <a:p>
            <a:r>
              <a:rPr lang="en-US" sz="1700" b="1" dirty="0">
                <a:solidFill>
                  <a:srgbClr val="00B050"/>
                </a:solidFill>
              </a:rPr>
              <a:t>LOW DOSE ICS FORMOTEROL</a:t>
            </a:r>
          </a:p>
          <a:p>
            <a:pPr marL="342900" indent="-342900">
              <a:buFont typeface="Arial" panose="020B0604020202020204" pitchFamily="34" charset="0"/>
              <a:buChar char="•"/>
            </a:pPr>
            <a:r>
              <a:rPr lang="en-IN" sz="1700" b="1" dirty="0"/>
              <a:t>BECLOMETHASONE </a:t>
            </a:r>
          </a:p>
          <a:p>
            <a:r>
              <a:rPr lang="en-IN" sz="1700" b="1" dirty="0"/>
              <a:t>                     +                  </a:t>
            </a:r>
          </a:p>
          <a:p>
            <a:r>
              <a:rPr lang="en-IN" sz="1700" b="1" dirty="0"/>
              <a:t>          FORMOTEROL </a:t>
            </a:r>
          </a:p>
          <a:p>
            <a:endParaRPr lang="en-IN" sz="1700" b="1" dirty="0"/>
          </a:p>
          <a:p>
            <a:pPr marL="342900" indent="-342900">
              <a:buFont typeface="Arial" panose="020B0604020202020204" pitchFamily="34" charset="0"/>
              <a:buChar char="•"/>
            </a:pPr>
            <a:r>
              <a:rPr lang="en-IN" sz="1700" b="1" dirty="0"/>
              <a:t>      BUDESONIDE</a:t>
            </a:r>
          </a:p>
          <a:p>
            <a:r>
              <a:rPr lang="en-IN" sz="1700" b="1" dirty="0"/>
              <a:t>                    +</a:t>
            </a:r>
          </a:p>
          <a:p>
            <a:r>
              <a:rPr lang="en-IN" sz="1700" b="1" dirty="0"/>
              <a:t>           FORMOTEROL</a:t>
            </a:r>
          </a:p>
          <a:p>
            <a:endParaRPr lang="en-US" sz="1700" dirty="0"/>
          </a:p>
        </p:txBody>
      </p:sp>
      <p:sp>
        <p:nvSpPr>
          <p:cNvPr id="7" name="TextBox 6">
            <a:extLst>
              <a:ext uri="{FF2B5EF4-FFF2-40B4-BE49-F238E27FC236}">
                <a16:creationId xmlns:a16="http://schemas.microsoft.com/office/drawing/2014/main" id="{FCC1FF4B-54B6-0F9E-C9CC-C6150C428930}"/>
              </a:ext>
            </a:extLst>
          </p:cNvPr>
          <p:cNvSpPr txBox="1"/>
          <p:nvPr/>
        </p:nvSpPr>
        <p:spPr>
          <a:xfrm>
            <a:off x="4075273" y="4654266"/>
            <a:ext cx="3895883" cy="615553"/>
          </a:xfrm>
          <a:prstGeom prst="rect">
            <a:avLst/>
          </a:prstGeom>
          <a:noFill/>
          <a:ln w="57150">
            <a:solidFill>
              <a:schemeClr val="accent1"/>
            </a:solidFill>
          </a:ln>
        </p:spPr>
        <p:txBody>
          <a:bodyPr wrap="square" rtlCol="0">
            <a:spAutoFit/>
          </a:bodyPr>
          <a:lstStyle/>
          <a:p>
            <a:r>
              <a:rPr lang="en-US" sz="1700" b="1" dirty="0"/>
              <a:t>SHORT ACTING ACTING CHOLINERGICS-   </a:t>
            </a:r>
          </a:p>
          <a:p>
            <a:pPr marL="342900" indent="-342900">
              <a:buFont typeface="Arial" panose="020B0604020202020204" pitchFamily="34" charset="0"/>
              <a:buChar char="•"/>
            </a:pPr>
            <a:r>
              <a:rPr lang="en-US" sz="1700" b="1" dirty="0"/>
              <a:t> </a:t>
            </a:r>
            <a:r>
              <a:rPr lang="en-IN" sz="1700" b="1" dirty="0"/>
              <a:t>IPRATROPIUM BROMIDE</a:t>
            </a:r>
            <a:r>
              <a:rPr lang="en-IN" sz="1700" b="1" dirty="0" smtClean="0"/>
              <a:t>,</a:t>
            </a:r>
            <a:endParaRPr lang="en-US" sz="1700" dirty="0"/>
          </a:p>
        </p:txBody>
      </p:sp>
    </p:spTree>
    <p:extLst>
      <p:ext uri="{BB962C8B-B14F-4D97-AF65-F5344CB8AC3E}">
        <p14:creationId xmlns:p14="http://schemas.microsoft.com/office/powerpoint/2010/main" val="12641370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944688" y="60546"/>
            <a:ext cx="8077200" cy="1143000"/>
          </a:xfrm>
          <a:prstGeom prst="rect">
            <a:avLst/>
          </a:prstGeom>
          <a:noFill/>
          <a:ln w="12700" cap="sq">
            <a:noFill/>
            <a:miter lim="800000"/>
            <a:headEnd type="none" w="sm" len="sm"/>
            <a:tailEnd type="none" w="sm" len="sm"/>
          </a:ln>
        </p:spPr>
        <p:txBody>
          <a:bodyPr anchor="ctr"/>
          <a:lstStyle/>
          <a:p>
            <a:pPr algn="ctr"/>
            <a:r>
              <a:rPr lang="en-US" sz="4000" b="1" dirty="0" smtClean="0">
                <a:solidFill>
                  <a:schemeClr val="accent1">
                    <a:lumMod val="75000"/>
                  </a:schemeClr>
                </a:solidFill>
                <a:latin typeface="Bahnschrift" panose="020B0502040204020203" pitchFamily="34" charset="0"/>
              </a:rPr>
              <a:t>The story of preventers </a:t>
            </a:r>
            <a:endParaRPr lang="en-US" sz="3200" b="1" dirty="0">
              <a:solidFill>
                <a:schemeClr val="accent1">
                  <a:lumMod val="75000"/>
                </a:schemeClr>
              </a:solidFill>
              <a:latin typeface="Bahnschrift" panose="020B0502040204020203" pitchFamily="34" charset="0"/>
            </a:endParaRPr>
          </a:p>
        </p:txBody>
      </p:sp>
      <p:pic>
        <p:nvPicPr>
          <p:cNvPr id="249859" name="Picture 3"/>
          <p:cNvPicPr>
            <a:picLocks noChangeAspect="1" noChangeArrowheads="1"/>
          </p:cNvPicPr>
          <p:nvPr/>
        </p:nvPicPr>
        <p:blipFill>
          <a:blip r:embed="rId3"/>
          <a:srcRect/>
          <a:stretch>
            <a:fillRect/>
          </a:stretch>
        </p:blipFill>
        <p:spPr bwMode="auto">
          <a:xfrm>
            <a:off x="4361121" y="878862"/>
            <a:ext cx="1017329" cy="1082971"/>
          </a:xfrm>
          <a:prstGeom prst="rect">
            <a:avLst/>
          </a:prstGeom>
          <a:noFill/>
          <a:ln w="9525">
            <a:noFill/>
            <a:miter lim="800000"/>
            <a:headEnd/>
            <a:tailEnd/>
          </a:ln>
        </p:spPr>
      </p:pic>
      <p:pic>
        <p:nvPicPr>
          <p:cNvPr id="249860" name="Picture 4"/>
          <p:cNvPicPr>
            <a:picLocks noChangeAspect="1" noChangeArrowheads="1"/>
          </p:cNvPicPr>
          <p:nvPr/>
        </p:nvPicPr>
        <p:blipFill>
          <a:blip r:embed="rId4"/>
          <a:srcRect/>
          <a:stretch>
            <a:fillRect/>
          </a:stretch>
        </p:blipFill>
        <p:spPr bwMode="auto">
          <a:xfrm>
            <a:off x="5551488" y="1460183"/>
            <a:ext cx="842962" cy="157162"/>
          </a:xfrm>
          <a:prstGeom prst="rect">
            <a:avLst/>
          </a:prstGeom>
          <a:noFill/>
          <a:ln w="9525">
            <a:noFill/>
            <a:miter lim="800000"/>
            <a:headEnd/>
            <a:tailEnd/>
          </a:ln>
        </p:spPr>
      </p:pic>
      <p:grpSp>
        <p:nvGrpSpPr>
          <p:cNvPr id="2" name="Group 5"/>
          <p:cNvGrpSpPr>
            <a:grpSpLocks/>
          </p:cNvGrpSpPr>
          <p:nvPr/>
        </p:nvGrpSpPr>
        <p:grpSpPr bwMode="auto">
          <a:xfrm>
            <a:off x="5160964" y="2068196"/>
            <a:ext cx="466725" cy="708025"/>
            <a:chOff x="1667" y="2243"/>
            <a:chExt cx="649" cy="984"/>
          </a:xfrm>
        </p:grpSpPr>
        <p:sp>
          <p:nvSpPr>
            <p:cNvPr id="32801" name="Freeform 6"/>
            <p:cNvSpPr>
              <a:spLocks/>
            </p:cNvSpPr>
            <p:nvPr/>
          </p:nvSpPr>
          <p:spPr bwMode="auto">
            <a:xfrm>
              <a:off x="2245" y="3146"/>
              <a:ext cx="71" cy="81"/>
            </a:xfrm>
            <a:custGeom>
              <a:avLst/>
              <a:gdLst>
                <a:gd name="T0" fmla="*/ 0 w 71"/>
                <a:gd name="T1" fmla="*/ 21 h 81"/>
                <a:gd name="T2" fmla="*/ 33 w 71"/>
                <a:gd name="T3" fmla="*/ 0 h 81"/>
                <a:gd name="T4" fmla="*/ 71 w 71"/>
                <a:gd name="T5" fmla="*/ 58 h 81"/>
                <a:gd name="T6" fmla="*/ 38 w 71"/>
                <a:gd name="T7" fmla="*/ 81 h 81"/>
                <a:gd name="T8" fmla="*/ 0 w 71"/>
                <a:gd name="T9" fmla="*/ 21 h 81"/>
                <a:gd name="T10" fmla="*/ 0 60000 65536"/>
                <a:gd name="T11" fmla="*/ 0 60000 65536"/>
                <a:gd name="T12" fmla="*/ 0 60000 65536"/>
                <a:gd name="T13" fmla="*/ 0 60000 65536"/>
                <a:gd name="T14" fmla="*/ 0 60000 65536"/>
                <a:gd name="T15" fmla="*/ 0 w 71"/>
                <a:gd name="T16" fmla="*/ 0 h 81"/>
                <a:gd name="T17" fmla="*/ 71 w 71"/>
                <a:gd name="T18" fmla="*/ 81 h 81"/>
              </a:gdLst>
              <a:ahLst/>
              <a:cxnLst>
                <a:cxn ang="T10">
                  <a:pos x="T0" y="T1"/>
                </a:cxn>
                <a:cxn ang="T11">
                  <a:pos x="T2" y="T3"/>
                </a:cxn>
                <a:cxn ang="T12">
                  <a:pos x="T4" y="T5"/>
                </a:cxn>
                <a:cxn ang="T13">
                  <a:pos x="T6" y="T7"/>
                </a:cxn>
                <a:cxn ang="T14">
                  <a:pos x="T8" y="T9"/>
                </a:cxn>
              </a:cxnLst>
              <a:rect l="T15" t="T16" r="T17" b="T18"/>
              <a:pathLst>
                <a:path w="71" h="81">
                  <a:moveTo>
                    <a:pt x="0" y="21"/>
                  </a:moveTo>
                  <a:lnTo>
                    <a:pt x="33" y="0"/>
                  </a:lnTo>
                  <a:lnTo>
                    <a:pt x="71" y="58"/>
                  </a:lnTo>
                  <a:lnTo>
                    <a:pt x="38" y="81"/>
                  </a:lnTo>
                  <a:lnTo>
                    <a:pt x="0" y="21"/>
                  </a:lnTo>
                  <a:close/>
                </a:path>
              </a:pathLst>
            </a:custGeom>
            <a:solidFill>
              <a:srgbClr val="DA251D"/>
            </a:solidFill>
            <a:ln w="9525">
              <a:noFill/>
              <a:round/>
              <a:headEnd/>
              <a:tailEnd/>
            </a:ln>
          </p:spPr>
          <p:txBody>
            <a:bodyPr/>
            <a:lstStyle/>
            <a:p>
              <a:endParaRPr lang="en-US"/>
            </a:p>
          </p:txBody>
        </p:sp>
        <p:sp>
          <p:nvSpPr>
            <p:cNvPr id="32802" name="Freeform 7"/>
            <p:cNvSpPr>
              <a:spLocks/>
            </p:cNvSpPr>
            <p:nvPr/>
          </p:nvSpPr>
          <p:spPr bwMode="auto">
            <a:xfrm>
              <a:off x="2149" y="2998"/>
              <a:ext cx="72" cy="81"/>
            </a:xfrm>
            <a:custGeom>
              <a:avLst/>
              <a:gdLst>
                <a:gd name="T0" fmla="*/ 0 w 72"/>
                <a:gd name="T1" fmla="*/ 23 h 81"/>
                <a:gd name="T2" fmla="*/ 34 w 72"/>
                <a:gd name="T3" fmla="*/ 0 h 81"/>
                <a:gd name="T4" fmla="*/ 72 w 72"/>
                <a:gd name="T5" fmla="*/ 58 h 81"/>
                <a:gd name="T6" fmla="*/ 38 w 72"/>
                <a:gd name="T7" fmla="*/ 81 h 81"/>
                <a:gd name="T8" fmla="*/ 0 w 72"/>
                <a:gd name="T9" fmla="*/ 23 h 81"/>
                <a:gd name="T10" fmla="*/ 0 60000 65536"/>
                <a:gd name="T11" fmla="*/ 0 60000 65536"/>
                <a:gd name="T12" fmla="*/ 0 60000 65536"/>
                <a:gd name="T13" fmla="*/ 0 60000 65536"/>
                <a:gd name="T14" fmla="*/ 0 60000 65536"/>
                <a:gd name="T15" fmla="*/ 0 w 72"/>
                <a:gd name="T16" fmla="*/ 0 h 81"/>
                <a:gd name="T17" fmla="*/ 72 w 72"/>
                <a:gd name="T18" fmla="*/ 81 h 81"/>
              </a:gdLst>
              <a:ahLst/>
              <a:cxnLst>
                <a:cxn ang="T10">
                  <a:pos x="T0" y="T1"/>
                </a:cxn>
                <a:cxn ang="T11">
                  <a:pos x="T2" y="T3"/>
                </a:cxn>
                <a:cxn ang="T12">
                  <a:pos x="T4" y="T5"/>
                </a:cxn>
                <a:cxn ang="T13">
                  <a:pos x="T6" y="T7"/>
                </a:cxn>
                <a:cxn ang="T14">
                  <a:pos x="T8" y="T9"/>
                </a:cxn>
              </a:cxnLst>
              <a:rect l="T15" t="T16" r="T17" b="T18"/>
              <a:pathLst>
                <a:path w="72" h="81">
                  <a:moveTo>
                    <a:pt x="0" y="23"/>
                  </a:moveTo>
                  <a:lnTo>
                    <a:pt x="34" y="0"/>
                  </a:lnTo>
                  <a:lnTo>
                    <a:pt x="72" y="58"/>
                  </a:lnTo>
                  <a:lnTo>
                    <a:pt x="38" y="81"/>
                  </a:lnTo>
                  <a:lnTo>
                    <a:pt x="0" y="23"/>
                  </a:lnTo>
                  <a:close/>
                </a:path>
              </a:pathLst>
            </a:custGeom>
            <a:solidFill>
              <a:srgbClr val="DA251D"/>
            </a:solidFill>
            <a:ln w="9525">
              <a:noFill/>
              <a:round/>
              <a:headEnd/>
              <a:tailEnd/>
            </a:ln>
          </p:spPr>
          <p:txBody>
            <a:bodyPr/>
            <a:lstStyle/>
            <a:p>
              <a:endParaRPr lang="en-US"/>
            </a:p>
          </p:txBody>
        </p:sp>
        <p:sp>
          <p:nvSpPr>
            <p:cNvPr id="32803" name="Freeform 8"/>
            <p:cNvSpPr>
              <a:spLocks/>
            </p:cNvSpPr>
            <p:nvPr/>
          </p:nvSpPr>
          <p:spPr bwMode="auto">
            <a:xfrm>
              <a:off x="2054" y="2851"/>
              <a:ext cx="71" cy="81"/>
            </a:xfrm>
            <a:custGeom>
              <a:avLst/>
              <a:gdLst>
                <a:gd name="T0" fmla="*/ 0 w 71"/>
                <a:gd name="T1" fmla="*/ 23 h 81"/>
                <a:gd name="T2" fmla="*/ 33 w 71"/>
                <a:gd name="T3" fmla="*/ 0 h 81"/>
                <a:gd name="T4" fmla="*/ 71 w 71"/>
                <a:gd name="T5" fmla="*/ 59 h 81"/>
                <a:gd name="T6" fmla="*/ 38 w 71"/>
                <a:gd name="T7" fmla="*/ 81 h 81"/>
                <a:gd name="T8" fmla="*/ 0 w 71"/>
                <a:gd name="T9" fmla="*/ 23 h 81"/>
                <a:gd name="T10" fmla="*/ 0 60000 65536"/>
                <a:gd name="T11" fmla="*/ 0 60000 65536"/>
                <a:gd name="T12" fmla="*/ 0 60000 65536"/>
                <a:gd name="T13" fmla="*/ 0 60000 65536"/>
                <a:gd name="T14" fmla="*/ 0 60000 65536"/>
                <a:gd name="T15" fmla="*/ 0 w 71"/>
                <a:gd name="T16" fmla="*/ 0 h 81"/>
                <a:gd name="T17" fmla="*/ 71 w 71"/>
                <a:gd name="T18" fmla="*/ 81 h 81"/>
              </a:gdLst>
              <a:ahLst/>
              <a:cxnLst>
                <a:cxn ang="T10">
                  <a:pos x="T0" y="T1"/>
                </a:cxn>
                <a:cxn ang="T11">
                  <a:pos x="T2" y="T3"/>
                </a:cxn>
                <a:cxn ang="T12">
                  <a:pos x="T4" y="T5"/>
                </a:cxn>
                <a:cxn ang="T13">
                  <a:pos x="T6" y="T7"/>
                </a:cxn>
                <a:cxn ang="T14">
                  <a:pos x="T8" y="T9"/>
                </a:cxn>
              </a:cxnLst>
              <a:rect l="T15" t="T16" r="T17" b="T18"/>
              <a:pathLst>
                <a:path w="71" h="81">
                  <a:moveTo>
                    <a:pt x="0" y="23"/>
                  </a:moveTo>
                  <a:lnTo>
                    <a:pt x="33" y="0"/>
                  </a:lnTo>
                  <a:lnTo>
                    <a:pt x="71" y="59"/>
                  </a:lnTo>
                  <a:lnTo>
                    <a:pt x="38" y="81"/>
                  </a:lnTo>
                  <a:lnTo>
                    <a:pt x="0" y="23"/>
                  </a:lnTo>
                  <a:close/>
                </a:path>
              </a:pathLst>
            </a:custGeom>
            <a:solidFill>
              <a:srgbClr val="DA251D"/>
            </a:solidFill>
            <a:ln w="9525">
              <a:noFill/>
              <a:round/>
              <a:headEnd/>
              <a:tailEnd/>
            </a:ln>
          </p:spPr>
          <p:txBody>
            <a:bodyPr/>
            <a:lstStyle/>
            <a:p>
              <a:endParaRPr lang="en-US"/>
            </a:p>
          </p:txBody>
        </p:sp>
        <p:sp>
          <p:nvSpPr>
            <p:cNvPr id="32804" name="Freeform 9"/>
            <p:cNvSpPr>
              <a:spLocks/>
            </p:cNvSpPr>
            <p:nvPr/>
          </p:nvSpPr>
          <p:spPr bwMode="auto">
            <a:xfrm>
              <a:off x="1958" y="2705"/>
              <a:ext cx="73" cy="81"/>
            </a:xfrm>
            <a:custGeom>
              <a:avLst/>
              <a:gdLst>
                <a:gd name="T0" fmla="*/ 0 w 73"/>
                <a:gd name="T1" fmla="*/ 21 h 81"/>
                <a:gd name="T2" fmla="*/ 35 w 73"/>
                <a:gd name="T3" fmla="*/ 0 h 81"/>
                <a:gd name="T4" fmla="*/ 73 w 73"/>
                <a:gd name="T5" fmla="*/ 58 h 81"/>
                <a:gd name="T6" fmla="*/ 38 w 73"/>
                <a:gd name="T7" fmla="*/ 81 h 81"/>
                <a:gd name="T8" fmla="*/ 0 w 73"/>
                <a:gd name="T9" fmla="*/ 21 h 81"/>
                <a:gd name="T10" fmla="*/ 0 60000 65536"/>
                <a:gd name="T11" fmla="*/ 0 60000 65536"/>
                <a:gd name="T12" fmla="*/ 0 60000 65536"/>
                <a:gd name="T13" fmla="*/ 0 60000 65536"/>
                <a:gd name="T14" fmla="*/ 0 60000 65536"/>
                <a:gd name="T15" fmla="*/ 0 w 73"/>
                <a:gd name="T16" fmla="*/ 0 h 81"/>
                <a:gd name="T17" fmla="*/ 73 w 73"/>
                <a:gd name="T18" fmla="*/ 81 h 81"/>
              </a:gdLst>
              <a:ahLst/>
              <a:cxnLst>
                <a:cxn ang="T10">
                  <a:pos x="T0" y="T1"/>
                </a:cxn>
                <a:cxn ang="T11">
                  <a:pos x="T2" y="T3"/>
                </a:cxn>
                <a:cxn ang="T12">
                  <a:pos x="T4" y="T5"/>
                </a:cxn>
                <a:cxn ang="T13">
                  <a:pos x="T6" y="T7"/>
                </a:cxn>
                <a:cxn ang="T14">
                  <a:pos x="T8" y="T9"/>
                </a:cxn>
              </a:cxnLst>
              <a:rect l="T15" t="T16" r="T17" b="T18"/>
              <a:pathLst>
                <a:path w="73" h="81">
                  <a:moveTo>
                    <a:pt x="0" y="21"/>
                  </a:moveTo>
                  <a:lnTo>
                    <a:pt x="35" y="0"/>
                  </a:lnTo>
                  <a:lnTo>
                    <a:pt x="73" y="58"/>
                  </a:lnTo>
                  <a:lnTo>
                    <a:pt x="38" y="81"/>
                  </a:lnTo>
                  <a:lnTo>
                    <a:pt x="0" y="21"/>
                  </a:lnTo>
                  <a:close/>
                </a:path>
              </a:pathLst>
            </a:custGeom>
            <a:solidFill>
              <a:srgbClr val="DA251D"/>
            </a:solidFill>
            <a:ln w="9525">
              <a:noFill/>
              <a:round/>
              <a:headEnd/>
              <a:tailEnd/>
            </a:ln>
          </p:spPr>
          <p:txBody>
            <a:bodyPr/>
            <a:lstStyle/>
            <a:p>
              <a:endParaRPr lang="en-US"/>
            </a:p>
          </p:txBody>
        </p:sp>
        <p:sp>
          <p:nvSpPr>
            <p:cNvPr id="32805" name="Freeform 10"/>
            <p:cNvSpPr>
              <a:spLocks/>
            </p:cNvSpPr>
            <p:nvPr/>
          </p:nvSpPr>
          <p:spPr bwMode="auto">
            <a:xfrm>
              <a:off x="1864" y="2557"/>
              <a:ext cx="71" cy="82"/>
            </a:xfrm>
            <a:custGeom>
              <a:avLst/>
              <a:gdLst>
                <a:gd name="T0" fmla="*/ 0 w 71"/>
                <a:gd name="T1" fmla="*/ 24 h 82"/>
                <a:gd name="T2" fmla="*/ 33 w 71"/>
                <a:gd name="T3" fmla="*/ 0 h 82"/>
                <a:gd name="T4" fmla="*/ 71 w 71"/>
                <a:gd name="T5" fmla="*/ 60 h 82"/>
                <a:gd name="T6" fmla="*/ 38 w 71"/>
                <a:gd name="T7" fmla="*/ 82 h 82"/>
                <a:gd name="T8" fmla="*/ 0 w 71"/>
                <a:gd name="T9" fmla="*/ 24 h 82"/>
                <a:gd name="T10" fmla="*/ 0 60000 65536"/>
                <a:gd name="T11" fmla="*/ 0 60000 65536"/>
                <a:gd name="T12" fmla="*/ 0 60000 65536"/>
                <a:gd name="T13" fmla="*/ 0 60000 65536"/>
                <a:gd name="T14" fmla="*/ 0 60000 65536"/>
                <a:gd name="T15" fmla="*/ 0 w 71"/>
                <a:gd name="T16" fmla="*/ 0 h 82"/>
                <a:gd name="T17" fmla="*/ 71 w 71"/>
                <a:gd name="T18" fmla="*/ 82 h 82"/>
              </a:gdLst>
              <a:ahLst/>
              <a:cxnLst>
                <a:cxn ang="T10">
                  <a:pos x="T0" y="T1"/>
                </a:cxn>
                <a:cxn ang="T11">
                  <a:pos x="T2" y="T3"/>
                </a:cxn>
                <a:cxn ang="T12">
                  <a:pos x="T4" y="T5"/>
                </a:cxn>
                <a:cxn ang="T13">
                  <a:pos x="T6" y="T7"/>
                </a:cxn>
                <a:cxn ang="T14">
                  <a:pos x="T8" y="T9"/>
                </a:cxn>
              </a:cxnLst>
              <a:rect l="T15" t="T16" r="T17" b="T18"/>
              <a:pathLst>
                <a:path w="71" h="82">
                  <a:moveTo>
                    <a:pt x="0" y="24"/>
                  </a:moveTo>
                  <a:lnTo>
                    <a:pt x="33" y="0"/>
                  </a:lnTo>
                  <a:lnTo>
                    <a:pt x="71" y="60"/>
                  </a:lnTo>
                  <a:lnTo>
                    <a:pt x="38" y="82"/>
                  </a:lnTo>
                  <a:lnTo>
                    <a:pt x="0" y="24"/>
                  </a:lnTo>
                  <a:close/>
                </a:path>
              </a:pathLst>
            </a:custGeom>
            <a:solidFill>
              <a:srgbClr val="DA251D"/>
            </a:solidFill>
            <a:ln w="9525">
              <a:noFill/>
              <a:round/>
              <a:headEnd/>
              <a:tailEnd/>
            </a:ln>
          </p:spPr>
          <p:txBody>
            <a:bodyPr/>
            <a:lstStyle/>
            <a:p>
              <a:endParaRPr lang="en-US"/>
            </a:p>
          </p:txBody>
        </p:sp>
        <p:sp>
          <p:nvSpPr>
            <p:cNvPr id="32806" name="Freeform 11"/>
            <p:cNvSpPr>
              <a:spLocks/>
            </p:cNvSpPr>
            <p:nvPr/>
          </p:nvSpPr>
          <p:spPr bwMode="auto">
            <a:xfrm>
              <a:off x="1768" y="2412"/>
              <a:ext cx="73" cy="81"/>
            </a:xfrm>
            <a:custGeom>
              <a:avLst/>
              <a:gdLst>
                <a:gd name="T0" fmla="*/ 0 w 73"/>
                <a:gd name="T1" fmla="*/ 21 h 81"/>
                <a:gd name="T2" fmla="*/ 35 w 73"/>
                <a:gd name="T3" fmla="*/ 0 h 81"/>
                <a:gd name="T4" fmla="*/ 73 w 73"/>
                <a:gd name="T5" fmla="*/ 58 h 81"/>
                <a:gd name="T6" fmla="*/ 38 w 73"/>
                <a:gd name="T7" fmla="*/ 81 h 81"/>
                <a:gd name="T8" fmla="*/ 0 w 73"/>
                <a:gd name="T9" fmla="*/ 21 h 81"/>
                <a:gd name="T10" fmla="*/ 0 60000 65536"/>
                <a:gd name="T11" fmla="*/ 0 60000 65536"/>
                <a:gd name="T12" fmla="*/ 0 60000 65536"/>
                <a:gd name="T13" fmla="*/ 0 60000 65536"/>
                <a:gd name="T14" fmla="*/ 0 60000 65536"/>
                <a:gd name="T15" fmla="*/ 0 w 73"/>
                <a:gd name="T16" fmla="*/ 0 h 81"/>
                <a:gd name="T17" fmla="*/ 73 w 73"/>
                <a:gd name="T18" fmla="*/ 81 h 81"/>
              </a:gdLst>
              <a:ahLst/>
              <a:cxnLst>
                <a:cxn ang="T10">
                  <a:pos x="T0" y="T1"/>
                </a:cxn>
                <a:cxn ang="T11">
                  <a:pos x="T2" y="T3"/>
                </a:cxn>
                <a:cxn ang="T12">
                  <a:pos x="T4" y="T5"/>
                </a:cxn>
                <a:cxn ang="T13">
                  <a:pos x="T6" y="T7"/>
                </a:cxn>
                <a:cxn ang="T14">
                  <a:pos x="T8" y="T9"/>
                </a:cxn>
              </a:cxnLst>
              <a:rect l="T15" t="T16" r="T17" b="T18"/>
              <a:pathLst>
                <a:path w="73" h="81">
                  <a:moveTo>
                    <a:pt x="0" y="21"/>
                  </a:moveTo>
                  <a:lnTo>
                    <a:pt x="35" y="0"/>
                  </a:lnTo>
                  <a:lnTo>
                    <a:pt x="73" y="58"/>
                  </a:lnTo>
                  <a:lnTo>
                    <a:pt x="38" y="81"/>
                  </a:lnTo>
                  <a:lnTo>
                    <a:pt x="0" y="21"/>
                  </a:lnTo>
                  <a:close/>
                </a:path>
              </a:pathLst>
            </a:custGeom>
            <a:solidFill>
              <a:srgbClr val="DA251D"/>
            </a:solidFill>
            <a:ln w="9525">
              <a:noFill/>
              <a:round/>
              <a:headEnd/>
              <a:tailEnd/>
            </a:ln>
          </p:spPr>
          <p:txBody>
            <a:bodyPr/>
            <a:lstStyle/>
            <a:p>
              <a:endParaRPr lang="en-US"/>
            </a:p>
          </p:txBody>
        </p:sp>
        <p:sp>
          <p:nvSpPr>
            <p:cNvPr id="32807" name="Freeform 12"/>
            <p:cNvSpPr>
              <a:spLocks/>
            </p:cNvSpPr>
            <p:nvPr/>
          </p:nvSpPr>
          <p:spPr bwMode="auto">
            <a:xfrm>
              <a:off x="1667" y="2243"/>
              <a:ext cx="177" cy="202"/>
            </a:xfrm>
            <a:custGeom>
              <a:avLst/>
              <a:gdLst>
                <a:gd name="T0" fmla="*/ 7 w 177"/>
                <a:gd name="T1" fmla="*/ 202 h 202"/>
                <a:gd name="T2" fmla="*/ 0 w 177"/>
                <a:gd name="T3" fmla="*/ 5 h 202"/>
                <a:gd name="T4" fmla="*/ 177 w 177"/>
                <a:gd name="T5" fmla="*/ 91 h 202"/>
                <a:gd name="T6" fmla="*/ 7 w 177"/>
                <a:gd name="T7" fmla="*/ 202 h 202"/>
                <a:gd name="T8" fmla="*/ 2 w 177"/>
                <a:gd name="T9" fmla="*/ 0 h 202"/>
                <a:gd name="T10" fmla="*/ 7 w 177"/>
                <a:gd name="T11" fmla="*/ 202 h 202"/>
                <a:gd name="T12" fmla="*/ 0 60000 65536"/>
                <a:gd name="T13" fmla="*/ 0 60000 65536"/>
                <a:gd name="T14" fmla="*/ 0 60000 65536"/>
                <a:gd name="T15" fmla="*/ 0 60000 65536"/>
                <a:gd name="T16" fmla="*/ 0 60000 65536"/>
                <a:gd name="T17" fmla="*/ 0 60000 65536"/>
                <a:gd name="T18" fmla="*/ 0 w 177"/>
                <a:gd name="T19" fmla="*/ 0 h 202"/>
                <a:gd name="T20" fmla="*/ 177 w 177"/>
                <a:gd name="T21" fmla="*/ 202 h 202"/>
              </a:gdLst>
              <a:ahLst/>
              <a:cxnLst>
                <a:cxn ang="T12">
                  <a:pos x="T0" y="T1"/>
                </a:cxn>
                <a:cxn ang="T13">
                  <a:pos x="T2" y="T3"/>
                </a:cxn>
                <a:cxn ang="T14">
                  <a:pos x="T4" y="T5"/>
                </a:cxn>
                <a:cxn ang="T15">
                  <a:pos x="T6" y="T7"/>
                </a:cxn>
                <a:cxn ang="T16">
                  <a:pos x="T8" y="T9"/>
                </a:cxn>
                <a:cxn ang="T17">
                  <a:pos x="T10" y="T11"/>
                </a:cxn>
              </a:cxnLst>
              <a:rect l="T18" t="T19" r="T20" b="T21"/>
              <a:pathLst>
                <a:path w="177" h="202">
                  <a:moveTo>
                    <a:pt x="7" y="202"/>
                  </a:moveTo>
                  <a:lnTo>
                    <a:pt x="0" y="5"/>
                  </a:lnTo>
                  <a:lnTo>
                    <a:pt x="177" y="91"/>
                  </a:lnTo>
                  <a:lnTo>
                    <a:pt x="7" y="202"/>
                  </a:lnTo>
                  <a:lnTo>
                    <a:pt x="2" y="0"/>
                  </a:lnTo>
                  <a:lnTo>
                    <a:pt x="7" y="202"/>
                  </a:lnTo>
                  <a:close/>
                </a:path>
              </a:pathLst>
            </a:custGeom>
            <a:solidFill>
              <a:srgbClr val="DA251D"/>
            </a:solidFill>
            <a:ln w="9525">
              <a:noFill/>
              <a:round/>
              <a:headEnd/>
              <a:tailEnd/>
            </a:ln>
          </p:spPr>
          <p:txBody>
            <a:bodyPr/>
            <a:lstStyle/>
            <a:p>
              <a:endParaRPr lang="en-US"/>
            </a:p>
          </p:txBody>
        </p:sp>
      </p:grpSp>
      <p:sp>
        <p:nvSpPr>
          <p:cNvPr id="249869" name="Rectangle 13"/>
          <p:cNvSpPr>
            <a:spLocks noChangeArrowheads="1"/>
          </p:cNvSpPr>
          <p:nvPr/>
        </p:nvSpPr>
        <p:spPr bwMode="auto">
          <a:xfrm>
            <a:off x="3429991" y="2248081"/>
            <a:ext cx="1541789" cy="861774"/>
          </a:xfrm>
          <a:prstGeom prst="rect">
            <a:avLst/>
          </a:prstGeom>
          <a:noFill/>
          <a:ln w="9525">
            <a:noFill/>
            <a:miter lim="800000"/>
            <a:headEnd/>
            <a:tailEnd/>
          </a:ln>
        </p:spPr>
        <p:txBody>
          <a:bodyPr wrap="square" lIns="0" tIns="0" rIns="0" bIns="0">
            <a:spAutoFit/>
          </a:bodyPr>
          <a:lstStyle/>
          <a:p>
            <a:pPr eaLnBrk="0" hangingPunct="0"/>
            <a:r>
              <a:rPr lang="en-US" sz="2800" b="1" dirty="0">
                <a:solidFill>
                  <a:srgbClr val="000099"/>
                </a:solidFill>
                <a:latin typeface="Calibri" pitchFamily="34" charset="0"/>
              </a:rPr>
              <a:t>Regular</a:t>
            </a:r>
          </a:p>
          <a:p>
            <a:pPr eaLnBrk="0" hangingPunct="0"/>
            <a:r>
              <a:rPr lang="en-US" sz="2800" b="1" dirty="0">
                <a:solidFill>
                  <a:srgbClr val="000099"/>
                </a:solidFill>
                <a:latin typeface="Calibri" pitchFamily="34" charset="0"/>
              </a:rPr>
              <a:t>Preventer </a:t>
            </a:r>
            <a:endParaRPr lang="en-US" sz="2800" b="1" baseline="-25000" dirty="0">
              <a:solidFill>
                <a:srgbClr val="000099"/>
              </a:solidFill>
              <a:latin typeface="Calibri" pitchFamily="34" charset="0"/>
            </a:endParaRPr>
          </a:p>
        </p:txBody>
      </p:sp>
      <p:grpSp>
        <p:nvGrpSpPr>
          <p:cNvPr id="3" name="Group 14"/>
          <p:cNvGrpSpPr>
            <a:grpSpLocks/>
          </p:cNvGrpSpPr>
          <p:nvPr/>
        </p:nvGrpSpPr>
        <p:grpSpPr bwMode="auto">
          <a:xfrm>
            <a:off x="5507593" y="2830196"/>
            <a:ext cx="1076702" cy="909636"/>
            <a:chOff x="2216" y="3164"/>
            <a:chExt cx="1004" cy="1004"/>
          </a:xfrm>
        </p:grpSpPr>
        <p:sp>
          <p:nvSpPr>
            <p:cNvPr id="32789" name="Freeform 15"/>
            <p:cNvSpPr>
              <a:spLocks/>
            </p:cNvSpPr>
            <p:nvPr/>
          </p:nvSpPr>
          <p:spPr bwMode="auto">
            <a:xfrm>
              <a:off x="2220" y="3167"/>
              <a:ext cx="996" cy="997"/>
            </a:xfrm>
            <a:custGeom>
              <a:avLst/>
              <a:gdLst>
                <a:gd name="T0" fmla="*/ 549 w 996"/>
                <a:gd name="T1" fmla="*/ 3 h 997"/>
                <a:gd name="T2" fmla="*/ 622 w 996"/>
                <a:gd name="T3" fmla="*/ 15 h 997"/>
                <a:gd name="T4" fmla="*/ 691 w 996"/>
                <a:gd name="T5" fmla="*/ 40 h 997"/>
                <a:gd name="T6" fmla="*/ 756 w 996"/>
                <a:gd name="T7" fmla="*/ 73 h 997"/>
                <a:gd name="T8" fmla="*/ 816 w 996"/>
                <a:gd name="T9" fmla="*/ 115 h 997"/>
                <a:gd name="T10" fmla="*/ 867 w 996"/>
                <a:gd name="T11" fmla="*/ 164 h 997"/>
                <a:gd name="T12" fmla="*/ 912 w 996"/>
                <a:gd name="T13" fmla="*/ 221 h 997"/>
                <a:gd name="T14" fmla="*/ 948 w 996"/>
                <a:gd name="T15" fmla="*/ 284 h 997"/>
                <a:gd name="T16" fmla="*/ 975 w 996"/>
                <a:gd name="T17" fmla="*/ 350 h 997"/>
                <a:gd name="T18" fmla="*/ 992 w 996"/>
                <a:gd name="T19" fmla="*/ 423 h 997"/>
                <a:gd name="T20" fmla="*/ 996 w 996"/>
                <a:gd name="T21" fmla="*/ 500 h 997"/>
                <a:gd name="T22" fmla="*/ 992 w 996"/>
                <a:gd name="T23" fmla="*/ 574 h 997"/>
                <a:gd name="T24" fmla="*/ 975 w 996"/>
                <a:gd name="T25" fmla="*/ 647 h 997"/>
                <a:gd name="T26" fmla="*/ 948 w 996"/>
                <a:gd name="T27" fmla="*/ 715 h 997"/>
                <a:gd name="T28" fmla="*/ 912 w 996"/>
                <a:gd name="T29" fmla="*/ 778 h 997"/>
                <a:gd name="T30" fmla="*/ 867 w 996"/>
                <a:gd name="T31" fmla="*/ 835 h 997"/>
                <a:gd name="T32" fmla="*/ 816 w 996"/>
                <a:gd name="T33" fmla="*/ 885 h 997"/>
                <a:gd name="T34" fmla="*/ 756 w 996"/>
                <a:gd name="T35" fmla="*/ 926 h 997"/>
                <a:gd name="T36" fmla="*/ 691 w 996"/>
                <a:gd name="T37" fmla="*/ 959 h 997"/>
                <a:gd name="T38" fmla="*/ 622 w 996"/>
                <a:gd name="T39" fmla="*/ 982 h 997"/>
                <a:gd name="T40" fmla="*/ 549 w 996"/>
                <a:gd name="T41" fmla="*/ 996 h 997"/>
                <a:gd name="T42" fmla="*/ 472 w 996"/>
                <a:gd name="T43" fmla="*/ 997 h 997"/>
                <a:gd name="T44" fmla="*/ 398 w 996"/>
                <a:gd name="T45" fmla="*/ 987 h 997"/>
                <a:gd name="T46" fmla="*/ 326 w 996"/>
                <a:gd name="T47" fmla="*/ 968 h 997"/>
                <a:gd name="T48" fmla="*/ 260 w 996"/>
                <a:gd name="T49" fmla="*/ 938 h 997"/>
                <a:gd name="T50" fmla="*/ 200 w 996"/>
                <a:gd name="T51" fmla="*/ 899 h 997"/>
                <a:gd name="T52" fmla="*/ 146 w 996"/>
                <a:gd name="T53" fmla="*/ 851 h 997"/>
                <a:gd name="T54" fmla="*/ 97 w 996"/>
                <a:gd name="T55" fmla="*/ 797 h 997"/>
                <a:gd name="T56" fmla="*/ 59 w 996"/>
                <a:gd name="T57" fmla="*/ 737 h 997"/>
                <a:gd name="T58" fmla="*/ 29 w 996"/>
                <a:gd name="T59" fmla="*/ 670 h 997"/>
                <a:gd name="T60" fmla="*/ 10 w 996"/>
                <a:gd name="T61" fmla="*/ 599 h 997"/>
                <a:gd name="T62" fmla="*/ 0 w 996"/>
                <a:gd name="T63" fmla="*/ 524 h 997"/>
                <a:gd name="T64" fmla="*/ 1 w 996"/>
                <a:gd name="T65" fmla="*/ 448 h 997"/>
                <a:gd name="T66" fmla="*/ 15 w 996"/>
                <a:gd name="T67" fmla="*/ 375 h 997"/>
                <a:gd name="T68" fmla="*/ 38 w 996"/>
                <a:gd name="T69" fmla="*/ 305 h 997"/>
                <a:gd name="T70" fmla="*/ 71 w 996"/>
                <a:gd name="T71" fmla="*/ 241 h 997"/>
                <a:gd name="T72" fmla="*/ 112 w 996"/>
                <a:gd name="T73" fmla="*/ 183 h 997"/>
                <a:gd name="T74" fmla="*/ 162 w 996"/>
                <a:gd name="T75" fmla="*/ 129 h 997"/>
                <a:gd name="T76" fmla="*/ 219 w 996"/>
                <a:gd name="T77" fmla="*/ 85 h 997"/>
                <a:gd name="T78" fmla="*/ 282 w 996"/>
                <a:gd name="T79" fmla="*/ 50 h 997"/>
                <a:gd name="T80" fmla="*/ 350 w 996"/>
                <a:gd name="T81" fmla="*/ 23 h 997"/>
                <a:gd name="T82" fmla="*/ 423 w 996"/>
                <a:gd name="T83" fmla="*/ 5 h 997"/>
                <a:gd name="T84" fmla="*/ 497 w 996"/>
                <a:gd name="T85" fmla="*/ 0 h 9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96"/>
                <a:gd name="T130" fmla="*/ 0 h 997"/>
                <a:gd name="T131" fmla="*/ 996 w 996"/>
                <a:gd name="T132" fmla="*/ 997 h 99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96" h="997">
                  <a:moveTo>
                    <a:pt x="497" y="0"/>
                  </a:moveTo>
                  <a:lnTo>
                    <a:pt x="524" y="0"/>
                  </a:lnTo>
                  <a:lnTo>
                    <a:pt x="549" y="3"/>
                  </a:lnTo>
                  <a:lnTo>
                    <a:pt x="574" y="5"/>
                  </a:lnTo>
                  <a:lnTo>
                    <a:pt x="598" y="10"/>
                  </a:lnTo>
                  <a:lnTo>
                    <a:pt x="622" y="15"/>
                  </a:lnTo>
                  <a:lnTo>
                    <a:pt x="647" y="23"/>
                  </a:lnTo>
                  <a:lnTo>
                    <a:pt x="670" y="30"/>
                  </a:lnTo>
                  <a:lnTo>
                    <a:pt x="691" y="40"/>
                  </a:lnTo>
                  <a:lnTo>
                    <a:pt x="715" y="50"/>
                  </a:lnTo>
                  <a:lnTo>
                    <a:pt x="736" y="60"/>
                  </a:lnTo>
                  <a:lnTo>
                    <a:pt x="756" y="73"/>
                  </a:lnTo>
                  <a:lnTo>
                    <a:pt x="776" y="85"/>
                  </a:lnTo>
                  <a:lnTo>
                    <a:pt x="796" y="100"/>
                  </a:lnTo>
                  <a:lnTo>
                    <a:pt x="816" y="115"/>
                  </a:lnTo>
                  <a:lnTo>
                    <a:pt x="834" y="129"/>
                  </a:lnTo>
                  <a:lnTo>
                    <a:pt x="851" y="146"/>
                  </a:lnTo>
                  <a:lnTo>
                    <a:pt x="867" y="164"/>
                  </a:lnTo>
                  <a:lnTo>
                    <a:pt x="882" y="183"/>
                  </a:lnTo>
                  <a:lnTo>
                    <a:pt x="897" y="201"/>
                  </a:lnTo>
                  <a:lnTo>
                    <a:pt x="912" y="221"/>
                  </a:lnTo>
                  <a:lnTo>
                    <a:pt x="925" y="241"/>
                  </a:lnTo>
                  <a:lnTo>
                    <a:pt x="937" y="262"/>
                  </a:lnTo>
                  <a:lnTo>
                    <a:pt x="948" y="284"/>
                  </a:lnTo>
                  <a:lnTo>
                    <a:pt x="958" y="305"/>
                  </a:lnTo>
                  <a:lnTo>
                    <a:pt x="967" y="327"/>
                  </a:lnTo>
                  <a:lnTo>
                    <a:pt x="975" y="350"/>
                  </a:lnTo>
                  <a:lnTo>
                    <a:pt x="982" y="375"/>
                  </a:lnTo>
                  <a:lnTo>
                    <a:pt x="987" y="398"/>
                  </a:lnTo>
                  <a:lnTo>
                    <a:pt x="992" y="423"/>
                  </a:lnTo>
                  <a:lnTo>
                    <a:pt x="995" y="448"/>
                  </a:lnTo>
                  <a:lnTo>
                    <a:pt x="996" y="473"/>
                  </a:lnTo>
                  <a:lnTo>
                    <a:pt x="996" y="500"/>
                  </a:lnTo>
                  <a:lnTo>
                    <a:pt x="996" y="524"/>
                  </a:lnTo>
                  <a:lnTo>
                    <a:pt x="995" y="549"/>
                  </a:lnTo>
                  <a:lnTo>
                    <a:pt x="992" y="574"/>
                  </a:lnTo>
                  <a:lnTo>
                    <a:pt x="987" y="599"/>
                  </a:lnTo>
                  <a:lnTo>
                    <a:pt x="982" y="624"/>
                  </a:lnTo>
                  <a:lnTo>
                    <a:pt x="975" y="647"/>
                  </a:lnTo>
                  <a:lnTo>
                    <a:pt x="967" y="670"/>
                  </a:lnTo>
                  <a:lnTo>
                    <a:pt x="958" y="694"/>
                  </a:lnTo>
                  <a:lnTo>
                    <a:pt x="948" y="715"/>
                  </a:lnTo>
                  <a:lnTo>
                    <a:pt x="937" y="737"/>
                  </a:lnTo>
                  <a:lnTo>
                    <a:pt x="925" y="757"/>
                  </a:lnTo>
                  <a:lnTo>
                    <a:pt x="912" y="778"/>
                  </a:lnTo>
                  <a:lnTo>
                    <a:pt x="897" y="797"/>
                  </a:lnTo>
                  <a:lnTo>
                    <a:pt x="882" y="817"/>
                  </a:lnTo>
                  <a:lnTo>
                    <a:pt x="867" y="835"/>
                  </a:lnTo>
                  <a:lnTo>
                    <a:pt x="851" y="851"/>
                  </a:lnTo>
                  <a:lnTo>
                    <a:pt x="834" y="868"/>
                  </a:lnTo>
                  <a:lnTo>
                    <a:pt x="816" y="885"/>
                  </a:lnTo>
                  <a:lnTo>
                    <a:pt x="796" y="899"/>
                  </a:lnTo>
                  <a:lnTo>
                    <a:pt x="776" y="913"/>
                  </a:lnTo>
                  <a:lnTo>
                    <a:pt x="756" y="926"/>
                  </a:lnTo>
                  <a:lnTo>
                    <a:pt x="736" y="938"/>
                  </a:lnTo>
                  <a:lnTo>
                    <a:pt x="715" y="949"/>
                  </a:lnTo>
                  <a:lnTo>
                    <a:pt x="691" y="959"/>
                  </a:lnTo>
                  <a:lnTo>
                    <a:pt x="670" y="968"/>
                  </a:lnTo>
                  <a:lnTo>
                    <a:pt x="647" y="976"/>
                  </a:lnTo>
                  <a:lnTo>
                    <a:pt x="622" y="982"/>
                  </a:lnTo>
                  <a:lnTo>
                    <a:pt x="598" y="987"/>
                  </a:lnTo>
                  <a:lnTo>
                    <a:pt x="574" y="992"/>
                  </a:lnTo>
                  <a:lnTo>
                    <a:pt x="549" y="996"/>
                  </a:lnTo>
                  <a:lnTo>
                    <a:pt x="524" y="997"/>
                  </a:lnTo>
                  <a:lnTo>
                    <a:pt x="497" y="997"/>
                  </a:lnTo>
                  <a:lnTo>
                    <a:pt x="472" y="997"/>
                  </a:lnTo>
                  <a:lnTo>
                    <a:pt x="447" y="996"/>
                  </a:lnTo>
                  <a:lnTo>
                    <a:pt x="423" y="992"/>
                  </a:lnTo>
                  <a:lnTo>
                    <a:pt x="398" y="987"/>
                  </a:lnTo>
                  <a:lnTo>
                    <a:pt x="373" y="982"/>
                  </a:lnTo>
                  <a:lnTo>
                    <a:pt x="350" y="976"/>
                  </a:lnTo>
                  <a:lnTo>
                    <a:pt x="326" y="968"/>
                  </a:lnTo>
                  <a:lnTo>
                    <a:pt x="305" y="959"/>
                  </a:lnTo>
                  <a:lnTo>
                    <a:pt x="282" y="949"/>
                  </a:lnTo>
                  <a:lnTo>
                    <a:pt x="260" y="938"/>
                  </a:lnTo>
                  <a:lnTo>
                    <a:pt x="240" y="926"/>
                  </a:lnTo>
                  <a:lnTo>
                    <a:pt x="219" y="913"/>
                  </a:lnTo>
                  <a:lnTo>
                    <a:pt x="200" y="899"/>
                  </a:lnTo>
                  <a:lnTo>
                    <a:pt x="180" y="885"/>
                  </a:lnTo>
                  <a:lnTo>
                    <a:pt x="162" y="868"/>
                  </a:lnTo>
                  <a:lnTo>
                    <a:pt x="146" y="851"/>
                  </a:lnTo>
                  <a:lnTo>
                    <a:pt x="129" y="835"/>
                  </a:lnTo>
                  <a:lnTo>
                    <a:pt x="112" y="817"/>
                  </a:lnTo>
                  <a:lnTo>
                    <a:pt x="97" y="797"/>
                  </a:lnTo>
                  <a:lnTo>
                    <a:pt x="84" y="778"/>
                  </a:lnTo>
                  <a:lnTo>
                    <a:pt x="71" y="757"/>
                  </a:lnTo>
                  <a:lnTo>
                    <a:pt x="59" y="737"/>
                  </a:lnTo>
                  <a:lnTo>
                    <a:pt x="48" y="715"/>
                  </a:lnTo>
                  <a:lnTo>
                    <a:pt x="38" y="694"/>
                  </a:lnTo>
                  <a:lnTo>
                    <a:pt x="29" y="670"/>
                  </a:lnTo>
                  <a:lnTo>
                    <a:pt x="21" y="647"/>
                  </a:lnTo>
                  <a:lnTo>
                    <a:pt x="15" y="624"/>
                  </a:lnTo>
                  <a:lnTo>
                    <a:pt x="10" y="599"/>
                  </a:lnTo>
                  <a:lnTo>
                    <a:pt x="5" y="574"/>
                  </a:lnTo>
                  <a:lnTo>
                    <a:pt x="1" y="549"/>
                  </a:lnTo>
                  <a:lnTo>
                    <a:pt x="0" y="524"/>
                  </a:lnTo>
                  <a:lnTo>
                    <a:pt x="0" y="500"/>
                  </a:lnTo>
                  <a:lnTo>
                    <a:pt x="0" y="473"/>
                  </a:lnTo>
                  <a:lnTo>
                    <a:pt x="1" y="448"/>
                  </a:lnTo>
                  <a:lnTo>
                    <a:pt x="5" y="423"/>
                  </a:lnTo>
                  <a:lnTo>
                    <a:pt x="10" y="398"/>
                  </a:lnTo>
                  <a:lnTo>
                    <a:pt x="15" y="375"/>
                  </a:lnTo>
                  <a:lnTo>
                    <a:pt x="21" y="350"/>
                  </a:lnTo>
                  <a:lnTo>
                    <a:pt x="29" y="327"/>
                  </a:lnTo>
                  <a:lnTo>
                    <a:pt x="38" y="305"/>
                  </a:lnTo>
                  <a:lnTo>
                    <a:pt x="48" y="284"/>
                  </a:lnTo>
                  <a:lnTo>
                    <a:pt x="59" y="262"/>
                  </a:lnTo>
                  <a:lnTo>
                    <a:pt x="71" y="241"/>
                  </a:lnTo>
                  <a:lnTo>
                    <a:pt x="84" y="221"/>
                  </a:lnTo>
                  <a:lnTo>
                    <a:pt x="97" y="201"/>
                  </a:lnTo>
                  <a:lnTo>
                    <a:pt x="112" y="183"/>
                  </a:lnTo>
                  <a:lnTo>
                    <a:pt x="129" y="164"/>
                  </a:lnTo>
                  <a:lnTo>
                    <a:pt x="146" y="146"/>
                  </a:lnTo>
                  <a:lnTo>
                    <a:pt x="162" y="129"/>
                  </a:lnTo>
                  <a:lnTo>
                    <a:pt x="180" y="115"/>
                  </a:lnTo>
                  <a:lnTo>
                    <a:pt x="200" y="100"/>
                  </a:lnTo>
                  <a:lnTo>
                    <a:pt x="219" y="85"/>
                  </a:lnTo>
                  <a:lnTo>
                    <a:pt x="240" y="73"/>
                  </a:lnTo>
                  <a:lnTo>
                    <a:pt x="260" y="60"/>
                  </a:lnTo>
                  <a:lnTo>
                    <a:pt x="282" y="50"/>
                  </a:lnTo>
                  <a:lnTo>
                    <a:pt x="305" y="40"/>
                  </a:lnTo>
                  <a:lnTo>
                    <a:pt x="326" y="30"/>
                  </a:lnTo>
                  <a:lnTo>
                    <a:pt x="350" y="23"/>
                  </a:lnTo>
                  <a:lnTo>
                    <a:pt x="373" y="15"/>
                  </a:lnTo>
                  <a:lnTo>
                    <a:pt x="398" y="10"/>
                  </a:lnTo>
                  <a:lnTo>
                    <a:pt x="423" y="5"/>
                  </a:lnTo>
                  <a:lnTo>
                    <a:pt x="447" y="3"/>
                  </a:lnTo>
                  <a:lnTo>
                    <a:pt x="472" y="0"/>
                  </a:lnTo>
                  <a:lnTo>
                    <a:pt x="497" y="0"/>
                  </a:lnTo>
                  <a:close/>
                </a:path>
              </a:pathLst>
            </a:custGeom>
            <a:solidFill>
              <a:srgbClr val="EE9BA0"/>
            </a:solidFill>
            <a:ln w="9525">
              <a:noFill/>
              <a:round/>
              <a:headEnd/>
              <a:tailEnd/>
            </a:ln>
          </p:spPr>
          <p:txBody>
            <a:bodyPr/>
            <a:lstStyle/>
            <a:p>
              <a:endParaRPr lang="en-US"/>
            </a:p>
          </p:txBody>
        </p:sp>
        <p:sp>
          <p:nvSpPr>
            <p:cNvPr id="32790" name="Freeform 16"/>
            <p:cNvSpPr>
              <a:spLocks/>
            </p:cNvSpPr>
            <p:nvPr/>
          </p:nvSpPr>
          <p:spPr bwMode="auto">
            <a:xfrm>
              <a:off x="2717" y="3164"/>
              <a:ext cx="503" cy="503"/>
            </a:xfrm>
            <a:custGeom>
              <a:avLst/>
              <a:gdLst>
                <a:gd name="T0" fmla="*/ 503 w 503"/>
                <a:gd name="T1" fmla="*/ 503 h 503"/>
                <a:gd name="T2" fmla="*/ 501 w 503"/>
                <a:gd name="T3" fmla="*/ 451 h 503"/>
                <a:gd name="T4" fmla="*/ 493 w 503"/>
                <a:gd name="T5" fmla="*/ 401 h 503"/>
                <a:gd name="T6" fmla="*/ 481 w 503"/>
                <a:gd name="T7" fmla="*/ 353 h 503"/>
                <a:gd name="T8" fmla="*/ 463 w 503"/>
                <a:gd name="T9" fmla="*/ 307 h 503"/>
                <a:gd name="T10" fmla="*/ 443 w 503"/>
                <a:gd name="T11" fmla="*/ 264 h 503"/>
                <a:gd name="T12" fmla="*/ 417 w 503"/>
                <a:gd name="T13" fmla="*/ 222 h 503"/>
                <a:gd name="T14" fmla="*/ 388 w 503"/>
                <a:gd name="T15" fmla="*/ 182 h 503"/>
                <a:gd name="T16" fmla="*/ 355 w 503"/>
                <a:gd name="T17" fmla="*/ 147 h 503"/>
                <a:gd name="T18" fmla="*/ 320 w 503"/>
                <a:gd name="T19" fmla="*/ 114 h 503"/>
                <a:gd name="T20" fmla="*/ 282 w 503"/>
                <a:gd name="T21" fmla="*/ 86 h 503"/>
                <a:gd name="T22" fmla="*/ 241 w 503"/>
                <a:gd name="T23" fmla="*/ 61 h 503"/>
                <a:gd name="T24" fmla="*/ 196 w 503"/>
                <a:gd name="T25" fmla="*/ 40 h 503"/>
                <a:gd name="T26" fmla="*/ 150 w 503"/>
                <a:gd name="T27" fmla="*/ 23 h 503"/>
                <a:gd name="T28" fmla="*/ 101 w 503"/>
                <a:gd name="T29" fmla="*/ 10 h 503"/>
                <a:gd name="T30" fmla="*/ 52 w 503"/>
                <a:gd name="T31" fmla="*/ 1 h 503"/>
                <a:gd name="T32" fmla="*/ 0 w 503"/>
                <a:gd name="T33" fmla="*/ 0 h 503"/>
                <a:gd name="T34" fmla="*/ 27 w 503"/>
                <a:gd name="T35" fmla="*/ 6 h 503"/>
                <a:gd name="T36" fmla="*/ 77 w 503"/>
                <a:gd name="T37" fmla="*/ 13 h 503"/>
                <a:gd name="T38" fmla="*/ 125 w 503"/>
                <a:gd name="T39" fmla="*/ 21 h 503"/>
                <a:gd name="T40" fmla="*/ 171 w 503"/>
                <a:gd name="T41" fmla="*/ 36 h 503"/>
                <a:gd name="T42" fmla="*/ 216 w 503"/>
                <a:gd name="T43" fmla="*/ 56 h 503"/>
                <a:gd name="T44" fmla="*/ 257 w 503"/>
                <a:gd name="T45" fmla="*/ 78 h 503"/>
                <a:gd name="T46" fmla="*/ 297 w 503"/>
                <a:gd name="T47" fmla="*/ 106 h 503"/>
                <a:gd name="T48" fmla="*/ 334 w 503"/>
                <a:gd name="T49" fmla="*/ 136 h 503"/>
                <a:gd name="T50" fmla="*/ 367 w 503"/>
                <a:gd name="T51" fmla="*/ 169 h 503"/>
                <a:gd name="T52" fmla="*/ 398 w 503"/>
                <a:gd name="T53" fmla="*/ 206 h 503"/>
                <a:gd name="T54" fmla="*/ 425 w 503"/>
                <a:gd name="T55" fmla="*/ 245 h 503"/>
                <a:gd name="T56" fmla="*/ 448 w 503"/>
                <a:gd name="T57" fmla="*/ 287 h 503"/>
                <a:gd name="T58" fmla="*/ 466 w 503"/>
                <a:gd name="T59" fmla="*/ 332 h 503"/>
                <a:gd name="T60" fmla="*/ 481 w 503"/>
                <a:gd name="T61" fmla="*/ 378 h 503"/>
                <a:gd name="T62" fmla="*/ 491 w 503"/>
                <a:gd name="T63" fmla="*/ 426 h 503"/>
                <a:gd name="T64" fmla="*/ 496 w 503"/>
                <a:gd name="T65" fmla="*/ 476 h 503"/>
                <a:gd name="T66" fmla="*/ 496 w 503"/>
                <a:gd name="T67" fmla="*/ 503 h 5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03"/>
                <a:gd name="T103" fmla="*/ 0 h 503"/>
                <a:gd name="T104" fmla="*/ 503 w 503"/>
                <a:gd name="T105" fmla="*/ 503 h 50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03" h="503">
                  <a:moveTo>
                    <a:pt x="503" y="503"/>
                  </a:moveTo>
                  <a:lnTo>
                    <a:pt x="503" y="503"/>
                  </a:lnTo>
                  <a:lnTo>
                    <a:pt x="503" y="476"/>
                  </a:lnTo>
                  <a:lnTo>
                    <a:pt x="501" y="451"/>
                  </a:lnTo>
                  <a:lnTo>
                    <a:pt x="498" y="426"/>
                  </a:lnTo>
                  <a:lnTo>
                    <a:pt x="493" y="401"/>
                  </a:lnTo>
                  <a:lnTo>
                    <a:pt x="488" y="376"/>
                  </a:lnTo>
                  <a:lnTo>
                    <a:pt x="481" y="353"/>
                  </a:lnTo>
                  <a:lnTo>
                    <a:pt x="473" y="330"/>
                  </a:lnTo>
                  <a:lnTo>
                    <a:pt x="463" y="307"/>
                  </a:lnTo>
                  <a:lnTo>
                    <a:pt x="453" y="285"/>
                  </a:lnTo>
                  <a:lnTo>
                    <a:pt x="443" y="264"/>
                  </a:lnTo>
                  <a:lnTo>
                    <a:pt x="430" y="242"/>
                  </a:lnTo>
                  <a:lnTo>
                    <a:pt x="417" y="222"/>
                  </a:lnTo>
                  <a:lnTo>
                    <a:pt x="403" y="202"/>
                  </a:lnTo>
                  <a:lnTo>
                    <a:pt x="388" y="182"/>
                  </a:lnTo>
                  <a:lnTo>
                    <a:pt x="372" y="164"/>
                  </a:lnTo>
                  <a:lnTo>
                    <a:pt x="355" y="147"/>
                  </a:lnTo>
                  <a:lnTo>
                    <a:pt x="339" y="131"/>
                  </a:lnTo>
                  <a:lnTo>
                    <a:pt x="320" y="114"/>
                  </a:lnTo>
                  <a:lnTo>
                    <a:pt x="300" y="99"/>
                  </a:lnTo>
                  <a:lnTo>
                    <a:pt x="282" y="86"/>
                  </a:lnTo>
                  <a:lnTo>
                    <a:pt x="261" y="73"/>
                  </a:lnTo>
                  <a:lnTo>
                    <a:pt x="241" y="61"/>
                  </a:lnTo>
                  <a:lnTo>
                    <a:pt x="219" y="50"/>
                  </a:lnTo>
                  <a:lnTo>
                    <a:pt x="196" y="40"/>
                  </a:lnTo>
                  <a:lnTo>
                    <a:pt x="173" y="30"/>
                  </a:lnTo>
                  <a:lnTo>
                    <a:pt x="150" y="23"/>
                  </a:lnTo>
                  <a:lnTo>
                    <a:pt x="126" y="15"/>
                  </a:lnTo>
                  <a:lnTo>
                    <a:pt x="101" y="10"/>
                  </a:lnTo>
                  <a:lnTo>
                    <a:pt x="77" y="5"/>
                  </a:lnTo>
                  <a:lnTo>
                    <a:pt x="52" y="1"/>
                  </a:lnTo>
                  <a:lnTo>
                    <a:pt x="27" y="0"/>
                  </a:lnTo>
                  <a:lnTo>
                    <a:pt x="0" y="0"/>
                  </a:lnTo>
                  <a:lnTo>
                    <a:pt x="0" y="6"/>
                  </a:lnTo>
                  <a:lnTo>
                    <a:pt x="27" y="6"/>
                  </a:lnTo>
                  <a:lnTo>
                    <a:pt x="52" y="10"/>
                  </a:lnTo>
                  <a:lnTo>
                    <a:pt x="77" y="13"/>
                  </a:lnTo>
                  <a:lnTo>
                    <a:pt x="101" y="16"/>
                  </a:lnTo>
                  <a:lnTo>
                    <a:pt x="125" y="21"/>
                  </a:lnTo>
                  <a:lnTo>
                    <a:pt x="148" y="30"/>
                  </a:lnTo>
                  <a:lnTo>
                    <a:pt x="171" y="36"/>
                  </a:lnTo>
                  <a:lnTo>
                    <a:pt x="194" y="46"/>
                  </a:lnTo>
                  <a:lnTo>
                    <a:pt x="216" y="56"/>
                  </a:lnTo>
                  <a:lnTo>
                    <a:pt x="237" y="66"/>
                  </a:lnTo>
                  <a:lnTo>
                    <a:pt x="257" y="78"/>
                  </a:lnTo>
                  <a:lnTo>
                    <a:pt x="277" y="91"/>
                  </a:lnTo>
                  <a:lnTo>
                    <a:pt x="297" y="106"/>
                  </a:lnTo>
                  <a:lnTo>
                    <a:pt x="315" y="119"/>
                  </a:lnTo>
                  <a:lnTo>
                    <a:pt x="334" y="136"/>
                  </a:lnTo>
                  <a:lnTo>
                    <a:pt x="352" y="152"/>
                  </a:lnTo>
                  <a:lnTo>
                    <a:pt x="367" y="169"/>
                  </a:lnTo>
                  <a:lnTo>
                    <a:pt x="383" y="187"/>
                  </a:lnTo>
                  <a:lnTo>
                    <a:pt x="398" y="206"/>
                  </a:lnTo>
                  <a:lnTo>
                    <a:pt x="412" y="225"/>
                  </a:lnTo>
                  <a:lnTo>
                    <a:pt x="425" y="245"/>
                  </a:lnTo>
                  <a:lnTo>
                    <a:pt x="436" y="267"/>
                  </a:lnTo>
                  <a:lnTo>
                    <a:pt x="448" y="287"/>
                  </a:lnTo>
                  <a:lnTo>
                    <a:pt x="458" y="310"/>
                  </a:lnTo>
                  <a:lnTo>
                    <a:pt x="466" y="332"/>
                  </a:lnTo>
                  <a:lnTo>
                    <a:pt x="475" y="355"/>
                  </a:lnTo>
                  <a:lnTo>
                    <a:pt x="481" y="378"/>
                  </a:lnTo>
                  <a:lnTo>
                    <a:pt x="486" y="403"/>
                  </a:lnTo>
                  <a:lnTo>
                    <a:pt x="491" y="426"/>
                  </a:lnTo>
                  <a:lnTo>
                    <a:pt x="495" y="451"/>
                  </a:lnTo>
                  <a:lnTo>
                    <a:pt x="496" y="476"/>
                  </a:lnTo>
                  <a:lnTo>
                    <a:pt x="496" y="503"/>
                  </a:lnTo>
                  <a:lnTo>
                    <a:pt x="503" y="503"/>
                  </a:lnTo>
                  <a:close/>
                </a:path>
              </a:pathLst>
            </a:custGeom>
            <a:solidFill>
              <a:srgbClr val="1F1A17"/>
            </a:solidFill>
            <a:ln w="9525">
              <a:noFill/>
              <a:round/>
              <a:headEnd/>
              <a:tailEnd/>
            </a:ln>
          </p:spPr>
          <p:txBody>
            <a:bodyPr/>
            <a:lstStyle/>
            <a:p>
              <a:endParaRPr lang="en-US"/>
            </a:p>
          </p:txBody>
        </p:sp>
        <p:sp>
          <p:nvSpPr>
            <p:cNvPr id="32791" name="Freeform 17"/>
            <p:cNvSpPr>
              <a:spLocks/>
            </p:cNvSpPr>
            <p:nvPr/>
          </p:nvSpPr>
          <p:spPr bwMode="auto">
            <a:xfrm>
              <a:off x="2717" y="3667"/>
              <a:ext cx="503" cy="501"/>
            </a:xfrm>
            <a:custGeom>
              <a:avLst/>
              <a:gdLst>
                <a:gd name="T0" fmla="*/ 0 w 503"/>
                <a:gd name="T1" fmla="*/ 501 h 501"/>
                <a:gd name="T2" fmla="*/ 52 w 503"/>
                <a:gd name="T3" fmla="*/ 499 h 501"/>
                <a:gd name="T4" fmla="*/ 101 w 503"/>
                <a:gd name="T5" fmla="*/ 491 h 501"/>
                <a:gd name="T6" fmla="*/ 150 w 503"/>
                <a:gd name="T7" fmla="*/ 479 h 501"/>
                <a:gd name="T8" fmla="*/ 196 w 503"/>
                <a:gd name="T9" fmla="*/ 463 h 501"/>
                <a:gd name="T10" fmla="*/ 241 w 503"/>
                <a:gd name="T11" fmla="*/ 441 h 501"/>
                <a:gd name="T12" fmla="*/ 282 w 503"/>
                <a:gd name="T13" fmla="*/ 416 h 501"/>
                <a:gd name="T14" fmla="*/ 320 w 503"/>
                <a:gd name="T15" fmla="*/ 386 h 501"/>
                <a:gd name="T16" fmla="*/ 355 w 503"/>
                <a:gd name="T17" fmla="*/ 355 h 501"/>
                <a:gd name="T18" fmla="*/ 388 w 503"/>
                <a:gd name="T19" fmla="*/ 318 h 501"/>
                <a:gd name="T20" fmla="*/ 417 w 503"/>
                <a:gd name="T21" fmla="*/ 280 h 501"/>
                <a:gd name="T22" fmla="*/ 443 w 503"/>
                <a:gd name="T23" fmla="*/ 239 h 501"/>
                <a:gd name="T24" fmla="*/ 463 w 503"/>
                <a:gd name="T25" fmla="*/ 194 h 501"/>
                <a:gd name="T26" fmla="*/ 481 w 503"/>
                <a:gd name="T27" fmla="*/ 149 h 501"/>
                <a:gd name="T28" fmla="*/ 493 w 503"/>
                <a:gd name="T29" fmla="*/ 101 h 501"/>
                <a:gd name="T30" fmla="*/ 501 w 503"/>
                <a:gd name="T31" fmla="*/ 51 h 501"/>
                <a:gd name="T32" fmla="*/ 503 w 503"/>
                <a:gd name="T33" fmla="*/ 0 h 501"/>
                <a:gd name="T34" fmla="*/ 496 w 503"/>
                <a:gd name="T35" fmla="*/ 24 h 501"/>
                <a:gd name="T36" fmla="*/ 491 w 503"/>
                <a:gd name="T37" fmla="*/ 74 h 501"/>
                <a:gd name="T38" fmla="*/ 481 w 503"/>
                <a:gd name="T39" fmla="*/ 122 h 501"/>
                <a:gd name="T40" fmla="*/ 466 w 503"/>
                <a:gd name="T41" fmla="*/ 169 h 501"/>
                <a:gd name="T42" fmla="*/ 448 w 503"/>
                <a:gd name="T43" fmla="*/ 214 h 501"/>
                <a:gd name="T44" fmla="*/ 425 w 503"/>
                <a:gd name="T45" fmla="*/ 255 h 501"/>
                <a:gd name="T46" fmla="*/ 398 w 503"/>
                <a:gd name="T47" fmla="*/ 295 h 501"/>
                <a:gd name="T48" fmla="*/ 367 w 503"/>
                <a:gd name="T49" fmla="*/ 331 h 501"/>
                <a:gd name="T50" fmla="*/ 334 w 503"/>
                <a:gd name="T51" fmla="*/ 366 h 501"/>
                <a:gd name="T52" fmla="*/ 297 w 503"/>
                <a:gd name="T53" fmla="*/ 396 h 501"/>
                <a:gd name="T54" fmla="*/ 257 w 503"/>
                <a:gd name="T55" fmla="*/ 423 h 501"/>
                <a:gd name="T56" fmla="*/ 216 w 503"/>
                <a:gd name="T57" fmla="*/ 446 h 501"/>
                <a:gd name="T58" fmla="*/ 171 w 503"/>
                <a:gd name="T59" fmla="*/ 464 h 501"/>
                <a:gd name="T60" fmla="*/ 125 w 503"/>
                <a:gd name="T61" fmla="*/ 479 h 501"/>
                <a:gd name="T62" fmla="*/ 77 w 503"/>
                <a:gd name="T63" fmla="*/ 489 h 501"/>
                <a:gd name="T64" fmla="*/ 27 w 503"/>
                <a:gd name="T65" fmla="*/ 494 h 501"/>
                <a:gd name="T66" fmla="*/ 0 w 503"/>
                <a:gd name="T67" fmla="*/ 494 h 5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03"/>
                <a:gd name="T103" fmla="*/ 0 h 501"/>
                <a:gd name="T104" fmla="*/ 503 w 503"/>
                <a:gd name="T105" fmla="*/ 501 h 5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03" h="501">
                  <a:moveTo>
                    <a:pt x="0" y="501"/>
                  </a:moveTo>
                  <a:lnTo>
                    <a:pt x="0" y="501"/>
                  </a:lnTo>
                  <a:lnTo>
                    <a:pt x="27" y="501"/>
                  </a:lnTo>
                  <a:lnTo>
                    <a:pt x="52" y="499"/>
                  </a:lnTo>
                  <a:lnTo>
                    <a:pt x="77" y="496"/>
                  </a:lnTo>
                  <a:lnTo>
                    <a:pt x="101" y="491"/>
                  </a:lnTo>
                  <a:lnTo>
                    <a:pt x="126" y="486"/>
                  </a:lnTo>
                  <a:lnTo>
                    <a:pt x="150" y="479"/>
                  </a:lnTo>
                  <a:lnTo>
                    <a:pt x="173" y="471"/>
                  </a:lnTo>
                  <a:lnTo>
                    <a:pt x="196" y="463"/>
                  </a:lnTo>
                  <a:lnTo>
                    <a:pt x="219" y="453"/>
                  </a:lnTo>
                  <a:lnTo>
                    <a:pt x="241" y="441"/>
                  </a:lnTo>
                  <a:lnTo>
                    <a:pt x="261" y="429"/>
                  </a:lnTo>
                  <a:lnTo>
                    <a:pt x="282" y="416"/>
                  </a:lnTo>
                  <a:lnTo>
                    <a:pt x="300" y="401"/>
                  </a:lnTo>
                  <a:lnTo>
                    <a:pt x="320" y="386"/>
                  </a:lnTo>
                  <a:lnTo>
                    <a:pt x="339" y="371"/>
                  </a:lnTo>
                  <a:lnTo>
                    <a:pt x="355" y="355"/>
                  </a:lnTo>
                  <a:lnTo>
                    <a:pt x="372" y="336"/>
                  </a:lnTo>
                  <a:lnTo>
                    <a:pt x="388" y="318"/>
                  </a:lnTo>
                  <a:lnTo>
                    <a:pt x="403" y="300"/>
                  </a:lnTo>
                  <a:lnTo>
                    <a:pt x="417" y="280"/>
                  </a:lnTo>
                  <a:lnTo>
                    <a:pt x="430" y="260"/>
                  </a:lnTo>
                  <a:lnTo>
                    <a:pt x="443" y="239"/>
                  </a:lnTo>
                  <a:lnTo>
                    <a:pt x="453" y="217"/>
                  </a:lnTo>
                  <a:lnTo>
                    <a:pt x="463" y="194"/>
                  </a:lnTo>
                  <a:lnTo>
                    <a:pt x="473" y="172"/>
                  </a:lnTo>
                  <a:lnTo>
                    <a:pt x="481" y="149"/>
                  </a:lnTo>
                  <a:lnTo>
                    <a:pt x="488" y="124"/>
                  </a:lnTo>
                  <a:lnTo>
                    <a:pt x="493" y="101"/>
                  </a:lnTo>
                  <a:lnTo>
                    <a:pt x="498" y="76"/>
                  </a:lnTo>
                  <a:lnTo>
                    <a:pt x="501" y="51"/>
                  </a:lnTo>
                  <a:lnTo>
                    <a:pt x="503" y="24"/>
                  </a:lnTo>
                  <a:lnTo>
                    <a:pt x="503" y="0"/>
                  </a:lnTo>
                  <a:lnTo>
                    <a:pt x="496" y="0"/>
                  </a:lnTo>
                  <a:lnTo>
                    <a:pt x="496" y="24"/>
                  </a:lnTo>
                  <a:lnTo>
                    <a:pt x="495" y="49"/>
                  </a:lnTo>
                  <a:lnTo>
                    <a:pt x="491" y="74"/>
                  </a:lnTo>
                  <a:lnTo>
                    <a:pt x="486" y="99"/>
                  </a:lnTo>
                  <a:lnTo>
                    <a:pt x="481" y="122"/>
                  </a:lnTo>
                  <a:lnTo>
                    <a:pt x="475" y="146"/>
                  </a:lnTo>
                  <a:lnTo>
                    <a:pt x="466" y="169"/>
                  </a:lnTo>
                  <a:lnTo>
                    <a:pt x="458" y="192"/>
                  </a:lnTo>
                  <a:lnTo>
                    <a:pt x="448" y="214"/>
                  </a:lnTo>
                  <a:lnTo>
                    <a:pt x="436" y="235"/>
                  </a:lnTo>
                  <a:lnTo>
                    <a:pt x="425" y="255"/>
                  </a:lnTo>
                  <a:lnTo>
                    <a:pt x="412" y="275"/>
                  </a:lnTo>
                  <a:lnTo>
                    <a:pt x="398" y="295"/>
                  </a:lnTo>
                  <a:lnTo>
                    <a:pt x="383" y="313"/>
                  </a:lnTo>
                  <a:lnTo>
                    <a:pt x="367" y="331"/>
                  </a:lnTo>
                  <a:lnTo>
                    <a:pt x="352" y="350"/>
                  </a:lnTo>
                  <a:lnTo>
                    <a:pt x="334" y="366"/>
                  </a:lnTo>
                  <a:lnTo>
                    <a:pt x="315" y="381"/>
                  </a:lnTo>
                  <a:lnTo>
                    <a:pt x="297" y="396"/>
                  </a:lnTo>
                  <a:lnTo>
                    <a:pt x="277" y="409"/>
                  </a:lnTo>
                  <a:lnTo>
                    <a:pt x="257" y="423"/>
                  </a:lnTo>
                  <a:lnTo>
                    <a:pt x="237" y="434"/>
                  </a:lnTo>
                  <a:lnTo>
                    <a:pt x="216" y="446"/>
                  </a:lnTo>
                  <a:lnTo>
                    <a:pt x="194" y="456"/>
                  </a:lnTo>
                  <a:lnTo>
                    <a:pt x="171" y="464"/>
                  </a:lnTo>
                  <a:lnTo>
                    <a:pt x="148" y="472"/>
                  </a:lnTo>
                  <a:lnTo>
                    <a:pt x="125" y="479"/>
                  </a:lnTo>
                  <a:lnTo>
                    <a:pt x="101" y="484"/>
                  </a:lnTo>
                  <a:lnTo>
                    <a:pt x="77" y="489"/>
                  </a:lnTo>
                  <a:lnTo>
                    <a:pt x="52" y="492"/>
                  </a:lnTo>
                  <a:lnTo>
                    <a:pt x="27" y="494"/>
                  </a:lnTo>
                  <a:lnTo>
                    <a:pt x="0" y="494"/>
                  </a:lnTo>
                  <a:lnTo>
                    <a:pt x="0" y="501"/>
                  </a:lnTo>
                  <a:close/>
                </a:path>
              </a:pathLst>
            </a:custGeom>
            <a:solidFill>
              <a:srgbClr val="1F1A17"/>
            </a:solidFill>
            <a:ln w="9525">
              <a:noFill/>
              <a:round/>
              <a:headEnd/>
              <a:tailEnd/>
            </a:ln>
          </p:spPr>
          <p:txBody>
            <a:bodyPr/>
            <a:lstStyle/>
            <a:p>
              <a:endParaRPr lang="en-US"/>
            </a:p>
          </p:txBody>
        </p:sp>
        <p:sp>
          <p:nvSpPr>
            <p:cNvPr id="32792" name="Freeform 18"/>
            <p:cNvSpPr>
              <a:spLocks/>
            </p:cNvSpPr>
            <p:nvPr/>
          </p:nvSpPr>
          <p:spPr bwMode="auto">
            <a:xfrm>
              <a:off x="2216" y="3667"/>
              <a:ext cx="501" cy="501"/>
            </a:xfrm>
            <a:custGeom>
              <a:avLst/>
              <a:gdLst>
                <a:gd name="T0" fmla="*/ 0 w 501"/>
                <a:gd name="T1" fmla="*/ 0 h 501"/>
                <a:gd name="T2" fmla="*/ 2 w 501"/>
                <a:gd name="T3" fmla="*/ 51 h 501"/>
                <a:gd name="T4" fmla="*/ 10 w 501"/>
                <a:gd name="T5" fmla="*/ 101 h 501"/>
                <a:gd name="T6" fmla="*/ 22 w 501"/>
                <a:gd name="T7" fmla="*/ 149 h 501"/>
                <a:gd name="T8" fmla="*/ 38 w 501"/>
                <a:gd name="T9" fmla="*/ 194 h 501"/>
                <a:gd name="T10" fmla="*/ 60 w 501"/>
                <a:gd name="T11" fmla="*/ 239 h 501"/>
                <a:gd name="T12" fmla="*/ 85 w 501"/>
                <a:gd name="T13" fmla="*/ 280 h 501"/>
                <a:gd name="T14" fmla="*/ 115 w 501"/>
                <a:gd name="T15" fmla="*/ 318 h 501"/>
                <a:gd name="T16" fmla="*/ 146 w 501"/>
                <a:gd name="T17" fmla="*/ 355 h 501"/>
                <a:gd name="T18" fmla="*/ 183 w 501"/>
                <a:gd name="T19" fmla="*/ 386 h 501"/>
                <a:gd name="T20" fmla="*/ 221 w 501"/>
                <a:gd name="T21" fmla="*/ 416 h 501"/>
                <a:gd name="T22" fmla="*/ 262 w 501"/>
                <a:gd name="T23" fmla="*/ 441 h 501"/>
                <a:gd name="T24" fmla="*/ 307 w 501"/>
                <a:gd name="T25" fmla="*/ 463 h 501"/>
                <a:gd name="T26" fmla="*/ 354 w 501"/>
                <a:gd name="T27" fmla="*/ 479 h 501"/>
                <a:gd name="T28" fmla="*/ 402 w 501"/>
                <a:gd name="T29" fmla="*/ 491 h 501"/>
                <a:gd name="T30" fmla="*/ 451 w 501"/>
                <a:gd name="T31" fmla="*/ 499 h 501"/>
                <a:gd name="T32" fmla="*/ 501 w 501"/>
                <a:gd name="T33" fmla="*/ 501 h 501"/>
                <a:gd name="T34" fmla="*/ 476 w 501"/>
                <a:gd name="T35" fmla="*/ 494 h 501"/>
                <a:gd name="T36" fmla="*/ 427 w 501"/>
                <a:gd name="T37" fmla="*/ 489 h 501"/>
                <a:gd name="T38" fmla="*/ 378 w 501"/>
                <a:gd name="T39" fmla="*/ 479 h 501"/>
                <a:gd name="T40" fmla="*/ 332 w 501"/>
                <a:gd name="T41" fmla="*/ 464 h 501"/>
                <a:gd name="T42" fmla="*/ 287 w 501"/>
                <a:gd name="T43" fmla="*/ 446 h 501"/>
                <a:gd name="T44" fmla="*/ 246 w 501"/>
                <a:gd name="T45" fmla="*/ 423 h 501"/>
                <a:gd name="T46" fmla="*/ 206 w 501"/>
                <a:gd name="T47" fmla="*/ 396 h 501"/>
                <a:gd name="T48" fmla="*/ 169 w 501"/>
                <a:gd name="T49" fmla="*/ 366 h 501"/>
                <a:gd name="T50" fmla="*/ 135 w 501"/>
                <a:gd name="T51" fmla="*/ 331 h 501"/>
                <a:gd name="T52" fmla="*/ 105 w 501"/>
                <a:gd name="T53" fmla="*/ 295 h 501"/>
                <a:gd name="T54" fmla="*/ 78 w 501"/>
                <a:gd name="T55" fmla="*/ 255 h 501"/>
                <a:gd name="T56" fmla="*/ 55 w 501"/>
                <a:gd name="T57" fmla="*/ 214 h 501"/>
                <a:gd name="T58" fmla="*/ 37 w 501"/>
                <a:gd name="T59" fmla="*/ 169 h 501"/>
                <a:gd name="T60" fmla="*/ 22 w 501"/>
                <a:gd name="T61" fmla="*/ 122 h 501"/>
                <a:gd name="T62" fmla="*/ 12 w 501"/>
                <a:gd name="T63" fmla="*/ 74 h 501"/>
                <a:gd name="T64" fmla="*/ 7 w 501"/>
                <a:gd name="T65" fmla="*/ 24 h 501"/>
                <a:gd name="T66" fmla="*/ 7 w 501"/>
                <a:gd name="T67" fmla="*/ 0 h 5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01"/>
                <a:gd name="T103" fmla="*/ 0 h 501"/>
                <a:gd name="T104" fmla="*/ 501 w 501"/>
                <a:gd name="T105" fmla="*/ 501 h 50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01" h="501">
                  <a:moveTo>
                    <a:pt x="0" y="0"/>
                  </a:moveTo>
                  <a:lnTo>
                    <a:pt x="0" y="0"/>
                  </a:lnTo>
                  <a:lnTo>
                    <a:pt x="0" y="24"/>
                  </a:lnTo>
                  <a:lnTo>
                    <a:pt x="2" y="51"/>
                  </a:lnTo>
                  <a:lnTo>
                    <a:pt x="5" y="76"/>
                  </a:lnTo>
                  <a:lnTo>
                    <a:pt x="10" y="101"/>
                  </a:lnTo>
                  <a:lnTo>
                    <a:pt x="15" y="124"/>
                  </a:lnTo>
                  <a:lnTo>
                    <a:pt x="22" y="149"/>
                  </a:lnTo>
                  <a:lnTo>
                    <a:pt x="30" y="172"/>
                  </a:lnTo>
                  <a:lnTo>
                    <a:pt x="38" y="194"/>
                  </a:lnTo>
                  <a:lnTo>
                    <a:pt x="48" y="217"/>
                  </a:lnTo>
                  <a:lnTo>
                    <a:pt x="60" y="239"/>
                  </a:lnTo>
                  <a:lnTo>
                    <a:pt x="72" y="260"/>
                  </a:lnTo>
                  <a:lnTo>
                    <a:pt x="85" y="280"/>
                  </a:lnTo>
                  <a:lnTo>
                    <a:pt x="100" y="300"/>
                  </a:lnTo>
                  <a:lnTo>
                    <a:pt x="115" y="318"/>
                  </a:lnTo>
                  <a:lnTo>
                    <a:pt x="130" y="336"/>
                  </a:lnTo>
                  <a:lnTo>
                    <a:pt x="146" y="355"/>
                  </a:lnTo>
                  <a:lnTo>
                    <a:pt x="165" y="371"/>
                  </a:lnTo>
                  <a:lnTo>
                    <a:pt x="183" y="386"/>
                  </a:lnTo>
                  <a:lnTo>
                    <a:pt x="201" y="401"/>
                  </a:lnTo>
                  <a:lnTo>
                    <a:pt x="221" y="416"/>
                  </a:lnTo>
                  <a:lnTo>
                    <a:pt x="242" y="429"/>
                  </a:lnTo>
                  <a:lnTo>
                    <a:pt x="262" y="441"/>
                  </a:lnTo>
                  <a:lnTo>
                    <a:pt x="284" y="453"/>
                  </a:lnTo>
                  <a:lnTo>
                    <a:pt x="307" y="463"/>
                  </a:lnTo>
                  <a:lnTo>
                    <a:pt x="329" y="471"/>
                  </a:lnTo>
                  <a:lnTo>
                    <a:pt x="354" y="479"/>
                  </a:lnTo>
                  <a:lnTo>
                    <a:pt x="377" y="486"/>
                  </a:lnTo>
                  <a:lnTo>
                    <a:pt x="402" y="491"/>
                  </a:lnTo>
                  <a:lnTo>
                    <a:pt x="425" y="496"/>
                  </a:lnTo>
                  <a:lnTo>
                    <a:pt x="451" y="499"/>
                  </a:lnTo>
                  <a:lnTo>
                    <a:pt x="476" y="501"/>
                  </a:lnTo>
                  <a:lnTo>
                    <a:pt x="501" y="501"/>
                  </a:lnTo>
                  <a:lnTo>
                    <a:pt x="501" y="494"/>
                  </a:lnTo>
                  <a:lnTo>
                    <a:pt x="476" y="494"/>
                  </a:lnTo>
                  <a:lnTo>
                    <a:pt x="451" y="492"/>
                  </a:lnTo>
                  <a:lnTo>
                    <a:pt x="427" y="489"/>
                  </a:lnTo>
                  <a:lnTo>
                    <a:pt x="402" y="484"/>
                  </a:lnTo>
                  <a:lnTo>
                    <a:pt x="378" y="479"/>
                  </a:lnTo>
                  <a:lnTo>
                    <a:pt x="355" y="472"/>
                  </a:lnTo>
                  <a:lnTo>
                    <a:pt x="332" y="464"/>
                  </a:lnTo>
                  <a:lnTo>
                    <a:pt x="309" y="456"/>
                  </a:lnTo>
                  <a:lnTo>
                    <a:pt x="287" y="446"/>
                  </a:lnTo>
                  <a:lnTo>
                    <a:pt x="266" y="434"/>
                  </a:lnTo>
                  <a:lnTo>
                    <a:pt x="246" y="423"/>
                  </a:lnTo>
                  <a:lnTo>
                    <a:pt x="226" y="409"/>
                  </a:lnTo>
                  <a:lnTo>
                    <a:pt x="206" y="396"/>
                  </a:lnTo>
                  <a:lnTo>
                    <a:pt x="188" y="381"/>
                  </a:lnTo>
                  <a:lnTo>
                    <a:pt x="169" y="366"/>
                  </a:lnTo>
                  <a:lnTo>
                    <a:pt x="151" y="350"/>
                  </a:lnTo>
                  <a:lnTo>
                    <a:pt x="135" y="331"/>
                  </a:lnTo>
                  <a:lnTo>
                    <a:pt x="120" y="313"/>
                  </a:lnTo>
                  <a:lnTo>
                    <a:pt x="105" y="295"/>
                  </a:lnTo>
                  <a:lnTo>
                    <a:pt x="92" y="275"/>
                  </a:lnTo>
                  <a:lnTo>
                    <a:pt x="78" y="255"/>
                  </a:lnTo>
                  <a:lnTo>
                    <a:pt x="67" y="235"/>
                  </a:lnTo>
                  <a:lnTo>
                    <a:pt x="55" y="214"/>
                  </a:lnTo>
                  <a:lnTo>
                    <a:pt x="45" y="192"/>
                  </a:lnTo>
                  <a:lnTo>
                    <a:pt x="37" y="169"/>
                  </a:lnTo>
                  <a:lnTo>
                    <a:pt x="28" y="146"/>
                  </a:lnTo>
                  <a:lnTo>
                    <a:pt x="22" y="122"/>
                  </a:lnTo>
                  <a:lnTo>
                    <a:pt x="17" y="99"/>
                  </a:lnTo>
                  <a:lnTo>
                    <a:pt x="12" y="74"/>
                  </a:lnTo>
                  <a:lnTo>
                    <a:pt x="9" y="49"/>
                  </a:lnTo>
                  <a:lnTo>
                    <a:pt x="7" y="24"/>
                  </a:lnTo>
                  <a:lnTo>
                    <a:pt x="7" y="0"/>
                  </a:lnTo>
                  <a:lnTo>
                    <a:pt x="0" y="0"/>
                  </a:lnTo>
                  <a:close/>
                </a:path>
              </a:pathLst>
            </a:custGeom>
            <a:solidFill>
              <a:srgbClr val="1F1A17"/>
            </a:solidFill>
            <a:ln w="9525">
              <a:noFill/>
              <a:round/>
              <a:headEnd/>
              <a:tailEnd/>
            </a:ln>
          </p:spPr>
          <p:txBody>
            <a:bodyPr/>
            <a:lstStyle/>
            <a:p>
              <a:endParaRPr lang="en-US"/>
            </a:p>
          </p:txBody>
        </p:sp>
        <p:sp>
          <p:nvSpPr>
            <p:cNvPr id="32793" name="Freeform 19"/>
            <p:cNvSpPr>
              <a:spLocks/>
            </p:cNvSpPr>
            <p:nvPr/>
          </p:nvSpPr>
          <p:spPr bwMode="auto">
            <a:xfrm>
              <a:off x="2216" y="3164"/>
              <a:ext cx="501" cy="503"/>
            </a:xfrm>
            <a:custGeom>
              <a:avLst/>
              <a:gdLst>
                <a:gd name="T0" fmla="*/ 501 w 501"/>
                <a:gd name="T1" fmla="*/ 0 h 503"/>
                <a:gd name="T2" fmla="*/ 451 w 501"/>
                <a:gd name="T3" fmla="*/ 1 h 503"/>
                <a:gd name="T4" fmla="*/ 402 w 501"/>
                <a:gd name="T5" fmla="*/ 10 h 503"/>
                <a:gd name="T6" fmla="*/ 354 w 501"/>
                <a:gd name="T7" fmla="*/ 23 h 503"/>
                <a:gd name="T8" fmla="*/ 307 w 501"/>
                <a:gd name="T9" fmla="*/ 40 h 503"/>
                <a:gd name="T10" fmla="*/ 262 w 501"/>
                <a:gd name="T11" fmla="*/ 61 h 503"/>
                <a:gd name="T12" fmla="*/ 221 w 501"/>
                <a:gd name="T13" fmla="*/ 86 h 503"/>
                <a:gd name="T14" fmla="*/ 183 w 501"/>
                <a:gd name="T15" fmla="*/ 114 h 503"/>
                <a:gd name="T16" fmla="*/ 146 w 501"/>
                <a:gd name="T17" fmla="*/ 147 h 503"/>
                <a:gd name="T18" fmla="*/ 115 w 501"/>
                <a:gd name="T19" fmla="*/ 182 h 503"/>
                <a:gd name="T20" fmla="*/ 85 w 501"/>
                <a:gd name="T21" fmla="*/ 222 h 503"/>
                <a:gd name="T22" fmla="*/ 60 w 501"/>
                <a:gd name="T23" fmla="*/ 264 h 503"/>
                <a:gd name="T24" fmla="*/ 38 w 501"/>
                <a:gd name="T25" fmla="*/ 307 h 503"/>
                <a:gd name="T26" fmla="*/ 22 w 501"/>
                <a:gd name="T27" fmla="*/ 353 h 503"/>
                <a:gd name="T28" fmla="*/ 10 w 501"/>
                <a:gd name="T29" fmla="*/ 401 h 503"/>
                <a:gd name="T30" fmla="*/ 2 w 501"/>
                <a:gd name="T31" fmla="*/ 451 h 503"/>
                <a:gd name="T32" fmla="*/ 0 w 501"/>
                <a:gd name="T33" fmla="*/ 503 h 503"/>
                <a:gd name="T34" fmla="*/ 7 w 501"/>
                <a:gd name="T35" fmla="*/ 476 h 503"/>
                <a:gd name="T36" fmla="*/ 12 w 501"/>
                <a:gd name="T37" fmla="*/ 426 h 503"/>
                <a:gd name="T38" fmla="*/ 22 w 501"/>
                <a:gd name="T39" fmla="*/ 378 h 503"/>
                <a:gd name="T40" fmla="*/ 37 w 501"/>
                <a:gd name="T41" fmla="*/ 332 h 503"/>
                <a:gd name="T42" fmla="*/ 55 w 501"/>
                <a:gd name="T43" fmla="*/ 287 h 503"/>
                <a:gd name="T44" fmla="*/ 78 w 501"/>
                <a:gd name="T45" fmla="*/ 245 h 503"/>
                <a:gd name="T46" fmla="*/ 105 w 501"/>
                <a:gd name="T47" fmla="*/ 206 h 503"/>
                <a:gd name="T48" fmla="*/ 135 w 501"/>
                <a:gd name="T49" fmla="*/ 169 h 503"/>
                <a:gd name="T50" fmla="*/ 169 w 501"/>
                <a:gd name="T51" fmla="*/ 136 h 503"/>
                <a:gd name="T52" fmla="*/ 206 w 501"/>
                <a:gd name="T53" fmla="*/ 106 h 503"/>
                <a:gd name="T54" fmla="*/ 246 w 501"/>
                <a:gd name="T55" fmla="*/ 78 h 503"/>
                <a:gd name="T56" fmla="*/ 287 w 501"/>
                <a:gd name="T57" fmla="*/ 56 h 503"/>
                <a:gd name="T58" fmla="*/ 332 w 501"/>
                <a:gd name="T59" fmla="*/ 36 h 503"/>
                <a:gd name="T60" fmla="*/ 378 w 501"/>
                <a:gd name="T61" fmla="*/ 21 h 503"/>
                <a:gd name="T62" fmla="*/ 427 w 501"/>
                <a:gd name="T63" fmla="*/ 13 h 503"/>
                <a:gd name="T64" fmla="*/ 476 w 501"/>
                <a:gd name="T65" fmla="*/ 6 h 503"/>
                <a:gd name="T66" fmla="*/ 501 w 501"/>
                <a:gd name="T67" fmla="*/ 6 h 5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01"/>
                <a:gd name="T103" fmla="*/ 0 h 503"/>
                <a:gd name="T104" fmla="*/ 501 w 501"/>
                <a:gd name="T105" fmla="*/ 503 h 50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01" h="503">
                  <a:moveTo>
                    <a:pt x="501" y="0"/>
                  </a:moveTo>
                  <a:lnTo>
                    <a:pt x="501" y="0"/>
                  </a:lnTo>
                  <a:lnTo>
                    <a:pt x="476" y="0"/>
                  </a:lnTo>
                  <a:lnTo>
                    <a:pt x="451" y="1"/>
                  </a:lnTo>
                  <a:lnTo>
                    <a:pt x="425" y="5"/>
                  </a:lnTo>
                  <a:lnTo>
                    <a:pt x="402" y="10"/>
                  </a:lnTo>
                  <a:lnTo>
                    <a:pt x="377" y="15"/>
                  </a:lnTo>
                  <a:lnTo>
                    <a:pt x="354" y="23"/>
                  </a:lnTo>
                  <a:lnTo>
                    <a:pt x="329" y="30"/>
                  </a:lnTo>
                  <a:lnTo>
                    <a:pt x="307" y="40"/>
                  </a:lnTo>
                  <a:lnTo>
                    <a:pt x="284" y="50"/>
                  </a:lnTo>
                  <a:lnTo>
                    <a:pt x="262" y="61"/>
                  </a:lnTo>
                  <a:lnTo>
                    <a:pt x="242" y="73"/>
                  </a:lnTo>
                  <a:lnTo>
                    <a:pt x="221" y="86"/>
                  </a:lnTo>
                  <a:lnTo>
                    <a:pt x="201" y="99"/>
                  </a:lnTo>
                  <a:lnTo>
                    <a:pt x="183" y="114"/>
                  </a:lnTo>
                  <a:lnTo>
                    <a:pt x="165" y="131"/>
                  </a:lnTo>
                  <a:lnTo>
                    <a:pt x="146" y="147"/>
                  </a:lnTo>
                  <a:lnTo>
                    <a:pt x="130" y="164"/>
                  </a:lnTo>
                  <a:lnTo>
                    <a:pt x="115" y="182"/>
                  </a:lnTo>
                  <a:lnTo>
                    <a:pt x="100" y="202"/>
                  </a:lnTo>
                  <a:lnTo>
                    <a:pt x="85" y="222"/>
                  </a:lnTo>
                  <a:lnTo>
                    <a:pt x="72" y="242"/>
                  </a:lnTo>
                  <a:lnTo>
                    <a:pt x="60" y="264"/>
                  </a:lnTo>
                  <a:lnTo>
                    <a:pt x="48" y="285"/>
                  </a:lnTo>
                  <a:lnTo>
                    <a:pt x="38" y="307"/>
                  </a:lnTo>
                  <a:lnTo>
                    <a:pt x="30" y="330"/>
                  </a:lnTo>
                  <a:lnTo>
                    <a:pt x="22" y="353"/>
                  </a:lnTo>
                  <a:lnTo>
                    <a:pt x="15" y="376"/>
                  </a:lnTo>
                  <a:lnTo>
                    <a:pt x="10" y="401"/>
                  </a:lnTo>
                  <a:lnTo>
                    <a:pt x="5" y="426"/>
                  </a:lnTo>
                  <a:lnTo>
                    <a:pt x="2" y="451"/>
                  </a:lnTo>
                  <a:lnTo>
                    <a:pt x="0" y="476"/>
                  </a:lnTo>
                  <a:lnTo>
                    <a:pt x="0" y="503"/>
                  </a:lnTo>
                  <a:lnTo>
                    <a:pt x="7" y="503"/>
                  </a:lnTo>
                  <a:lnTo>
                    <a:pt x="7" y="476"/>
                  </a:lnTo>
                  <a:lnTo>
                    <a:pt x="9" y="451"/>
                  </a:lnTo>
                  <a:lnTo>
                    <a:pt x="12" y="426"/>
                  </a:lnTo>
                  <a:lnTo>
                    <a:pt x="17" y="403"/>
                  </a:lnTo>
                  <a:lnTo>
                    <a:pt x="22" y="378"/>
                  </a:lnTo>
                  <a:lnTo>
                    <a:pt x="28" y="355"/>
                  </a:lnTo>
                  <a:lnTo>
                    <a:pt x="37" y="332"/>
                  </a:lnTo>
                  <a:lnTo>
                    <a:pt x="45" y="310"/>
                  </a:lnTo>
                  <a:lnTo>
                    <a:pt x="55" y="287"/>
                  </a:lnTo>
                  <a:lnTo>
                    <a:pt x="67" y="267"/>
                  </a:lnTo>
                  <a:lnTo>
                    <a:pt x="78" y="245"/>
                  </a:lnTo>
                  <a:lnTo>
                    <a:pt x="92" y="225"/>
                  </a:lnTo>
                  <a:lnTo>
                    <a:pt x="105" y="206"/>
                  </a:lnTo>
                  <a:lnTo>
                    <a:pt x="120" y="187"/>
                  </a:lnTo>
                  <a:lnTo>
                    <a:pt x="135" y="169"/>
                  </a:lnTo>
                  <a:lnTo>
                    <a:pt x="151" y="152"/>
                  </a:lnTo>
                  <a:lnTo>
                    <a:pt x="169" y="136"/>
                  </a:lnTo>
                  <a:lnTo>
                    <a:pt x="188" y="119"/>
                  </a:lnTo>
                  <a:lnTo>
                    <a:pt x="206" y="106"/>
                  </a:lnTo>
                  <a:lnTo>
                    <a:pt x="226" y="91"/>
                  </a:lnTo>
                  <a:lnTo>
                    <a:pt x="246" y="78"/>
                  </a:lnTo>
                  <a:lnTo>
                    <a:pt x="266" y="66"/>
                  </a:lnTo>
                  <a:lnTo>
                    <a:pt x="287" y="56"/>
                  </a:lnTo>
                  <a:lnTo>
                    <a:pt x="309" y="46"/>
                  </a:lnTo>
                  <a:lnTo>
                    <a:pt x="332" y="36"/>
                  </a:lnTo>
                  <a:lnTo>
                    <a:pt x="355" y="30"/>
                  </a:lnTo>
                  <a:lnTo>
                    <a:pt x="378" y="21"/>
                  </a:lnTo>
                  <a:lnTo>
                    <a:pt x="402" y="16"/>
                  </a:lnTo>
                  <a:lnTo>
                    <a:pt x="427" y="13"/>
                  </a:lnTo>
                  <a:lnTo>
                    <a:pt x="451" y="10"/>
                  </a:lnTo>
                  <a:lnTo>
                    <a:pt x="476" y="6"/>
                  </a:lnTo>
                  <a:lnTo>
                    <a:pt x="501" y="6"/>
                  </a:lnTo>
                  <a:lnTo>
                    <a:pt x="501" y="0"/>
                  </a:lnTo>
                  <a:close/>
                </a:path>
              </a:pathLst>
            </a:custGeom>
            <a:solidFill>
              <a:srgbClr val="1F1A17"/>
            </a:solidFill>
            <a:ln w="9525">
              <a:noFill/>
              <a:round/>
              <a:headEnd/>
              <a:tailEnd/>
            </a:ln>
          </p:spPr>
          <p:txBody>
            <a:bodyPr/>
            <a:lstStyle/>
            <a:p>
              <a:endParaRPr lang="en-US"/>
            </a:p>
          </p:txBody>
        </p:sp>
        <p:sp>
          <p:nvSpPr>
            <p:cNvPr id="32794" name="Freeform 20"/>
            <p:cNvSpPr>
              <a:spLocks/>
            </p:cNvSpPr>
            <p:nvPr/>
          </p:nvSpPr>
          <p:spPr bwMode="auto">
            <a:xfrm>
              <a:off x="2225" y="3174"/>
              <a:ext cx="987" cy="985"/>
            </a:xfrm>
            <a:custGeom>
              <a:avLst/>
              <a:gdLst>
                <a:gd name="T0" fmla="*/ 492 w 987"/>
                <a:gd name="T1" fmla="*/ 0 h 985"/>
                <a:gd name="T2" fmla="*/ 383 w 987"/>
                <a:gd name="T3" fmla="*/ 288 h 985"/>
                <a:gd name="T4" fmla="*/ 620 w 987"/>
                <a:gd name="T5" fmla="*/ 16 h 985"/>
                <a:gd name="T6" fmla="*/ 439 w 987"/>
                <a:gd name="T7" fmla="*/ 267 h 985"/>
                <a:gd name="T8" fmla="*/ 739 w 987"/>
                <a:gd name="T9" fmla="*/ 66 h 985"/>
                <a:gd name="T10" fmla="*/ 499 w 987"/>
                <a:gd name="T11" fmla="*/ 260 h 985"/>
                <a:gd name="T12" fmla="*/ 841 w 987"/>
                <a:gd name="T13" fmla="*/ 144 h 985"/>
                <a:gd name="T14" fmla="*/ 559 w 987"/>
                <a:gd name="T15" fmla="*/ 270 h 985"/>
                <a:gd name="T16" fmla="*/ 920 w 987"/>
                <a:gd name="T17" fmla="*/ 245 h 985"/>
                <a:gd name="T18" fmla="*/ 615 w 987"/>
                <a:gd name="T19" fmla="*/ 295 h 985"/>
                <a:gd name="T20" fmla="*/ 968 w 987"/>
                <a:gd name="T21" fmla="*/ 365 h 985"/>
                <a:gd name="T22" fmla="*/ 661 w 987"/>
                <a:gd name="T23" fmla="*/ 333 h 985"/>
                <a:gd name="T24" fmla="*/ 987 w 987"/>
                <a:gd name="T25" fmla="*/ 493 h 985"/>
                <a:gd name="T26" fmla="*/ 696 w 987"/>
                <a:gd name="T27" fmla="*/ 381 h 985"/>
                <a:gd name="T28" fmla="*/ 968 w 987"/>
                <a:gd name="T29" fmla="*/ 620 h 985"/>
                <a:gd name="T30" fmla="*/ 718 w 987"/>
                <a:gd name="T31" fmla="*/ 438 h 985"/>
                <a:gd name="T32" fmla="*/ 920 w 987"/>
                <a:gd name="T33" fmla="*/ 738 h 985"/>
                <a:gd name="T34" fmla="*/ 724 w 987"/>
                <a:gd name="T35" fmla="*/ 499 h 985"/>
                <a:gd name="T36" fmla="*/ 841 w 987"/>
                <a:gd name="T37" fmla="*/ 841 h 985"/>
                <a:gd name="T38" fmla="*/ 714 w 987"/>
                <a:gd name="T39" fmla="*/ 559 h 985"/>
                <a:gd name="T40" fmla="*/ 739 w 987"/>
                <a:gd name="T41" fmla="*/ 919 h 985"/>
                <a:gd name="T42" fmla="*/ 690 w 987"/>
                <a:gd name="T43" fmla="*/ 614 h 985"/>
                <a:gd name="T44" fmla="*/ 620 w 987"/>
                <a:gd name="T45" fmla="*/ 969 h 985"/>
                <a:gd name="T46" fmla="*/ 651 w 987"/>
                <a:gd name="T47" fmla="*/ 660 h 985"/>
                <a:gd name="T48" fmla="*/ 492 w 987"/>
                <a:gd name="T49" fmla="*/ 985 h 985"/>
                <a:gd name="T50" fmla="*/ 603 w 987"/>
                <a:gd name="T51" fmla="*/ 695 h 985"/>
                <a:gd name="T52" fmla="*/ 366 w 987"/>
                <a:gd name="T53" fmla="*/ 969 h 985"/>
                <a:gd name="T54" fmla="*/ 547 w 987"/>
                <a:gd name="T55" fmla="*/ 717 h 985"/>
                <a:gd name="T56" fmla="*/ 247 w 987"/>
                <a:gd name="T57" fmla="*/ 919 h 985"/>
                <a:gd name="T58" fmla="*/ 486 w 987"/>
                <a:gd name="T59" fmla="*/ 723 h 985"/>
                <a:gd name="T60" fmla="*/ 144 w 987"/>
                <a:gd name="T61" fmla="*/ 841 h 985"/>
                <a:gd name="T62" fmla="*/ 426 w 987"/>
                <a:gd name="T63" fmla="*/ 713 h 985"/>
                <a:gd name="T64" fmla="*/ 66 w 987"/>
                <a:gd name="T65" fmla="*/ 738 h 985"/>
                <a:gd name="T66" fmla="*/ 371 w 987"/>
                <a:gd name="T67" fmla="*/ 688 h 985"/>
                <a:gd name="T68" fmla="*/ 16 w 987"/>
                <a:gd name="T69" fmla="*/ 620 h 985"/>
                <a:gd name="T70" fmla="*/ 325 w 987"/>
                <a:gd name="T71" fmla="*/ 650 h 985"/>
                <a:gd name="T72" fmla="*/ 0 w 987"/>
                <a:gd name="T73" fmla="*/ 493 h 985"/>
                <a:gd name="T74" fmla="*/ 290 w 987"/>
                <a:gd name="T75" fmla="*/ 602 h 985"/>
                <a:gd name="T76" fmla="*/ 16 w 987"/>
                <a:gd name="T77" fmla="*/ 365 h 985"/>
                <a:gd name="T78" fmla="*/ 268 w 987"/>
                <a:gd name="T79" fmla="*/ 546 h 985"/>
                <a:gd name="T80" fmla="*/ 66 w 987"/>
                <a:gd name="T81" fmla="*/ 245 h 985"/>
                <a:gd name="T82" fmla="*/ 262 w 987"/>
                <a:gd name="T83" fmla="*/ 486 h 985"/>
                <a:gd name="T84" fmla="*/ 144 w 987"/>
                <a:gd name="T85" fmla="*/ 144 h 985"/>
                <a:gd name="T86" fmla="*/ 272 w 987"/>
                <a:gd name="T87" fmla="*/ 426 h 985"/>
                <a:gd name="T88" fmla="*/ 247 w 987"/>
                <a:gd name="T89" fmla="*/ 66 h 985"/>
                <a:gd name="T90" fmla="*/ 296 w 987"/>
                <a:gd name="T91" fmla="*/ 371 h 985"/>
                <a:gd name="T92" fmla="*/ 366 w 987"/>
                <a:gd name="T93" fmla="*/ 16 h 985"/>
                <a:gd name="T94" fmla="*/ 335 w 987"/>
                <a:gd name="T95" fmla="*/ 323 h 985"/>
                <a:gd name="T96" fmla="*/ 492 w 987"/>
                <a:gd name="T97" fmla="*/ 0 h 9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87"/>
                <a:gd name="T148" fmla="*/ 0 h 985"/>
                <a:gd name="T149" fmla="*/ 987 w 987"/>
                <a:gd name="T150" fmla="*/ 985 h 9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87" h="985">
                  <a:moveTo>
                    <a:pt x="492" y="0"/>
                  </a:moveTo>
                  <a:lnTo>
                    <a:pt x="383" y="288"/>
                  </a:lnTo>
                  <a:lnTo>
                    <a:pt x="620" y="16"/>
                  </a:lnTo>
                  <a:lnTo>
                    <a:pt x="439" y="267"/>
                  </a:lnTo>
                  <a:lnTo>
                    <a:pt x="739" y="66"/>
                  </a:lnTo>
                  <a:lnTo>
                    <a:pt x="499" y="260"/>
                  </a:lnTo>
                  <a:lnTo>
                    <a:pt x="841" y="144"/>
                  </a:lnTo>
                  <a:lnTo>
                    <a:pt x="559" y="270"/>
                  </a:lnTo>
                  <a:lnTo>
                    <a:pt x="920" y="245"/>
                  </a:lnTo>
                  <a:lnTo>
                    <a:pt x="615" y="295"/>
                  </a:lnTo>
                  <a:lnTo>
                    <a:pt x="968" y="365"/>
                  </a:lnTo>
                  <a:lnTo>
                    <a:pt x="661" y="333"/>
                  </a:lnTo>
                  <a:lnTo>
                    <a:pt x="987" y="493"/>
                  </a:lnTo>
                  <a:lnTo>
                    <a:pt x="696" y="381"/>
                  </a:lnTo>
                  <a:lnTo>
                    <a:pt x="968" y="620"/>
                  </a:lnTo>
                  <a:lnTo>
                    <a:pt x="718" y="438"/>
                  </a:lnTo>
                  <a:lnTo>
                    <a:pt x="920" y="738"/>
                  </a:lnTo>
                  <a:lnTo>
                    <a:pt x="724" y="499"/>
                  </a:lnTo>
                  <a:lnTo>
                    <a:pt x="841" y="841"/>
                  </a:lnTo>
                  <a:lnTo>
                    <a:pt x="714" y="559"/>
                  </a:lnTo>
                  <a:lnTo>
                    <a:pt x="739" y="919"/>
                  </a:lnTo>
                  <a:lnTo>
                    <a:pt x="690" y="614"/>
                  </a:lnTo>
                  <a:lnTo>
                    <a:pt x="620" y="969"/>
                  </a:lnTo>
                  <a:lnTo>
                    <a:pt x="651" y="660"/>
                  </a:lnTo>
                  <a:lnTo>
                    <a:pt x="492" y="985"/>
                  </a:lnTo>
                  <a:lnTo>
                    <a:pt x="603" y="695"/>
                  </a:lnTo>
                  <a:lnTo>
                    <a:pt x="366" y="969"/>
                  </a:lnTo>
                  <a:lnTo>
                    <a:pt x="547" y="717"/>
                  </a:lnTo>
                  <a:lnTo>
                    <a:pt x="247" y="919"/>
                  </a:lnTo>
                  <a:lnTo>
                    <a:pt x="486" y="723"/>
                  </a:lnTo>
                  <a:lnTo>
                    <a:pt x="144" y="841"/>
                  </a:lnTo>
                  <a:lnTo>
                    <a:pt x="426" y="713"/>
                  </a:lnTo>
                  <a:lnTo>
                    <a:pt x="66" y="738"/>
                  </a:lnTo>
                  <a:lnTo>
                    <a:pt x="371" y="688"/>
                  </a:lnTo>
                  <a:lnTo>
                    <a:pt x="16" y="620"/>
                  </a:lnTo>
                  <a:lnTo>
                    <a:pt x="325" y="650"/>
                  </a:lnTo>
                  <a:lnTo>
                    <a:pt x="0" y="493"/>
                  </a:lnTo>
                  <a:lnTo>
                    <a:pt x="290" y="602"/>
                  </a:lnTo>
                  <a:lnTo>
                    <a:pt x="16" y="365"/>
                  </a:lnTo>
                  <a:lnTo>
                    <a:pt x="268" y="546"/>
                  </a:lnTo>
                  <a:lnTo>
                    <a:pt x="66" y="245"/>
                  </a:lnTo>
                  <a:lnTo>
                    <a:pt x="262" y="486"/>
                  </a:lnTo>
                  <a:lnTo>
                    <a:pt x="144" y="144"/>
                  </a:lnTo>
                  <a:lnTo>
                    <a:pt x="272" y="426"/>
                  </a:lnTo>
                  <a:lnTo>
                    <a:pt x="247" y="66"/>
                  </a:lnTo>
                  <a:lnTo>
                    <a:pt x="296" y="371"/>
                  </a:lnTo>
                  <a:lnTo>
                    <a:pt x="366" y="16"/>
                  </a:lnTo>
                  <a:lnTo>
                    <a:pt x="335" y="323"/>
                  </a:lnTo>
                  <a:lnTo>
                    <a:pt x="492" y="0"/>
                  </a:lnTo>
                  <a:close/>
                </a:path>
              </a:pathLst>
            </a:custGeom>
            <a:solidFill>
              <a:srgbClr val="1F1A17"/>
            </a:solidFill>
            <a:ln w="9525">
              <a:noFill/>
              <a:round/>
              <a:headEnd/>
              <a:tailEnd/>
            </a:ln>
          </p:spPr>
          <p:txBody>
            <a:bodyPr/>
            <a:lstStyle/>
            <a:p>
              <a:endParaRPr lang="en-US"/>
            </a:p>
          </p:txBody>
        </p:sp>
        <p:sp>
          <p:nvSpPr>
            <p:cNvPr id="32795" name="Freeform 21"/>
            <p:cNvSpPr>
              <a:spLocks/>
            </p:cNvSpPr>
            <p:nvPr/>
          </p:nvSpPr>
          <p:spPr bwMode="auto">
            <a:xfrm>
              <a:off x="2225" y="3174"/>
              <a:ext cx="987" cy="985"/>
            </a:xfrm>
            <a:custGeom>
              <a:avLst/>
              <a:gdLst>
                <a:gd name="T0" fmla="*/ 492 w 987"/>
                <a:gd name="T1" fmla="*/ 0 h 985"/>
                <a:gd name="T2" fmla="*/ 383 w 987"/>
                <a:gd name="T3" fmla="*/ 288 h 985"/>
                <a:gd name="T4" fmla="*/ 620 w 987"/>
                <a:gd name="T5" fmla="*/ 16 h 985"/>
                <a:gd name="T6" fmla="*/ 439 w 987"/>
                <a:gd name="T7" fmla="*/ 267 h 985"/>
                <a:gd name="T8" fmla="*/ 739 w 987"/>
                <a:gd name="T9" fmla="*/ 66 h 985"/>
                <a:gd name="T10" fmla="*/ 499 w 987"/>
                <a:gd name="T11" fmla="*/ 260 h 985"/>
                <a:gd name="T12" fmla="*/ 841 w 987"/>
                <a:gd name="T13" fmla="*/ 144 h 985"/>
                <a:gd name="T14" fmla="*/ 559 w 987"/>
                <a:gd name="T15" fmla="*/ 270 h 985"/>
                <a:gd name="T16" fmla="*/ 920 w 987"/>
                <a:gd name="T17" fmla="*/ 245 h 985"/>
                <a:gd name="T18" fmla="*/ 615 w 987"/>
                <a:gd name="T19" fmla="*/ 295 h 985"/>
                <a:gd name="T20" fmla="*/ 968 w 987"/>
                <a:gd name="T21" fmla="*/ 365 h 985"/>
                <a:gd name="T22" fmla="*/ 661 w 987"/>
                <a:gd name="T23" fmla="*/ 333 h 985"/>
                <a:gd name="T24" fmla="*/ 987 w 987"/>
                <a:gd name="T25" fmla="*/ 493 h 985"/>
                <a:gd name="T26" fmla="*/ 696 w 987"/>
                <a:gd name="T27" fmla="*/ 381 h 985"/>
                <a:gd name="T28" fmla="*/ 968 w 987"/>
                <a:gd name="T29" fmla="*/ 620 h 985"/>
                <a:gd name="T30" fmla="*/ 718 w 987"/>
                <a:gd name="T31" fmla="*/ 438 h 985"/>
                <a:gd name="T32" fmla="*/ 920 w 987"/>
                <a:gd name="T33" fmla="*/ 738 h 985"/>
                <a:gd name="T34" fmla="*/ 724 w 987"/>
                <a:gd name="T35" fmla="*/ 499 h 985"/>
                <a:gd name="T36" fmla="*/ 841 w 987"/>
                <a:gd name="T37" fmla="*/ 841 h 985"/>
                <a:gd name="T38" fmla="*/ 714 w 987"/>
                <a:gd name="T39" fmla="*/ 559 h 985"/>
                <a:gd name="T40" fmla="*/ 739 w 987"/>
                <a:gd name="T41" fmla="*/ 919 h 985"/>
                <a:gd name="T42" fmla="*/ 690 w 987"/>
                <a:gd name="T43" fmla="*/ 614 h 985"/>
                <a:gd name="T44" fmla="*/ 620 w 987"/>
                <a:gd name="T45" fmla="*/ 969 h 985"/>
                <a:gd name="T46" fmla="*/ 651 w 987"/>
                <a:gd name="T47" fmla="*/ 660 h 985"/>
                <a:gd name="T48" fmla="*/ 492 w 987"/>
                <a:gd name="T49" fmla="*/ 985 h 985"/>
                <a:gd name="T50" fmla="*/ 603 w 987"/>
                <a:gd name="T51" fmla="*/ 695 h 985"/>
                <a:gd name="T52" fmla="*/ 366 w 987"/>
                <a:gd name="T53" fmla="*/ 969 h 985"/>
                <a:gd name="T54" fmla="*/ 547 w 987"/>
                <a:gd name="T55" fmla="*/ 717 h 985"/>
                <a:gd name="T56" fmla="*/ 247 w 987"/>
                <a:gd name="T57" fmla="*/ 919 h 985"/>
                <a:gd name="T58" fmla="*/ 486 w 987"/>
                <a:gd name="T59" fmla="*/ 723 h 985"/>
                <a:gd name="T60" fmla="*/ 144 w 987"/>
                <a:gd name="T61" fmla="*/ 841 h 985"/>
                <a:gd name="T62" fmla="*/ 426 w 987"/>
                <a:gd name="T63" fmla="*/ 713 h 985"/>
                <a:gd name="T64" fmla="*/ 66 w 987"/>
                <a:gd name="T65" fmla="*/ 738 h 985"/>
                <a:gd name="T66" fmla="*/ 371 w 987"/>
                <a:gd name="T67" fmla="*/ 688 h 985"/>
                <a:gd name="T68" fmla="*/ 16 w 987"/>
                <a:gd name="T69" fmla="*/ 620 h 985"/>
                <a:gd name="T70" fmla="*/ 325 w 987"/>
                <a:gd name="T71" fmla="*/ 650 h 985"/>
                <a:gd name="T72" fmla="*/ 0 w 987"/>
                <a:gd name="T73" fmla="*/ 493 h 985"/>
                <a:gd name="T74" fmla="*/ 290 w 987"/>
                <a:gd name="T75" fmla="*/ 602 h 985"/>
                <a:gd name="T76" fmla="*/ 16 w 987"/>
                <a:gd name="T77" fmla="*/ 365 h 985"/>
                <a:gd name="T78" fmla="*/ 268 w 987"/>
                <a:gd name="T79" fmla="*/ 546 h 985"/>
                <a:gd name="T80" fmla="*/ 66 w 987"/>
                <a:gd name="T81" fmla="*/ 245 h 985"/>
                <a:gd name="T82" fmla="*/ 262 w 987"/>
                <a:gd name="T83" fmla="*/ 486 h 985"/>
                <a:gd name="T84" fmla="*/ 144 w 987"/>
                <a:gd name="T85" fmla="*/ 144 h 985"/>
                <a:gd name="T86" fmla="*/ 272 w 987"/>
                <a:gd name="T87" fmla="*/ 426 h 985"/>
                <a:gd name="T88" fmla="*/ 247 w 987"/>
                <a:gd name="T89" fmla="*/ 66 h 985"/>
                <a:gd name="T90" fmla="*/ 296 w 987"/>
                <a:gd name="T91" fmla="*/ 371 h 985"/>
                <a:gd name="T92" fmla="*/ 366 w 987"/>
                <a:gd name="T93" fmla="*/ 16 h 985"/>
                <a:gd name="T94" fmla="*/ 335 w 987"/>
                <a:gd name="T95" fmla="*/ 323 h 985"/>
                <a:gd name="T96" fmla="*/ 492 w 987"/>
                <a:gd name="T97" fmla="*/ 0 h 9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987"/>
                <a:gd name="T148" fmla="*/ 0 h 985"/>
                <a:gd name="T149" fmla="*/ 987 w 987"/>
                <a:gd name="T150" fmla="*/ 985 h 98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987" h="985">
                  <a:moveTo>
                    <a:pt x="492" y="0"/>
                  </a:moveTo>
                  <a:lnTo>
                    <a:pt x="383" y="288"/>
                  </a:lnTo>
                  <a:lnTo>
                    <a:pt x="620" y="16"/>
                  </a:lnTo>
                  <a:lnTo>
                    <a:pt x="439" y="267"/>
                  </a:lnTo>
                  <a:lnTo>
                    <a:pt x="739" y="66"/>
                  </a:lnTo>
                  <a:lnTo>
                    <a:pt x="499" y="260"/>
                  </a:lnTo>
                  <a:lnTo>
                    <a:pt x="841" y="144"/>
                  </a:lnTo>
                  <a:lnTo>
                    <a:pt x="559" y="270"/>
                  </a:lnTo>
                  <a:lnTo>
                    <a:pt x="920" y="245"/>
                  </a:lnTo>
                  <a:lnTo>
                    <a:pt x="615" y="295"/>
                  </a:lnTo>
                  <a:lnTo>
                    <a:pt x="968" y="365"/>
                  </a:lnTo>
                  <a:lnTo>
                    <a:pt x="661" y="333"/>
                  </a:lnTo>
                  <a:lnTo>
                    <a:pt x="987" y="493"/>
                  </a:lnTo>
                  <a:lnTo>
                    <a:pt x="696" y="381"/>
                  </a:lnTo>
                  <a:lnTo>
                    <a:pt x="968" y="620"/>
                  </a:lnTo>
                  <a:lnTo>
                    <a:pt x="718" y="438"/>
                  </a:lnTo>
                  <a:lnTo>
                    <a:pt x="920" y="738"/>
                  </a:lnTo>
                  <a:lnTo>
                    <a:pt x="724" y="499"/>
                  </a:lnTo>
                  <a:lnTo>
                    <a:pt x="841" y="841"/>
                  </a:lnTo>
                  <a:lnTo>
                    <a:pt x="714" y="559"/>
                  </a:lnTo>
                  <a:lnTo>
                    <a:pt x="739" y="919"/>
                  </a:lnTo>
                  <a:lnTo>
                    <a:pt x="690" y="614"/>
                  </a:lnTo>
                  <a:lnTo>
                    <a:pt x="620" y="969"/>
                  </a:lnTo>
                  <a:lnTo>
                    <a:pt x="651" y="660"/>
                  </a:lnTo>
                  <a:lnTo>
                    <a:pt x="492" y="985"/>
                  </a:lnTo>
                  <a:lnTo>
                    <a:pt x="603" y="695"/>
                  </a:lnTo>
                  <a:lnTo>
                    <a:pt x="366" y="969"/>
                  </a:lnTo>
                  <a:lnTo>
                    <a:pt x="547" y="717"/>
                  </a:lnTo>
                  <a:lnTo>
                    <a:pt x="247" y="919"/>
                  </a:lnTo>
                  <a:lnTo>
                    <a:pt x="486" y="723"/>
                  </a:lnTo>
                  <a:lnTo>
                    <a:pt x="144" y="841"/>
                  </a:lnTo>
                  <a:lnTo>
                    <a:pt x="426" y="713"/>
                  </a:lnTo>
                  <a:lnTo>
                    <a:pt x="66" y="738"/>
                  </a:lnTo>
                  <a:lnTo>
                    <a:pt x="371" y="688"/>
                  </a:lnTo>
                  <a:lnTo>
                    <a:pt x="16" y="620"/>
                  </a:lnTo>
                  <a:lnTo>
                    <a:pt x="325" y="650"/>
                  </a:lnTo>
                  <a:lnTo>
                    <a:pt x="0" y="493"/>
                  </a:lnTo>
                  <a:lnTo>
                    <a:pt x="290" y="602"/>
                  </a:lnTo>
                  <a:lnTo>
                    <a:pt x="16" y="365"/>
                  </a:lnTo>
                  <a:lnTo>
                    <a:pt x="268" y="546"/>
                  </a:lnTo>
                  <a:lnTo>
                    <a:pt x="66" y="245"/>
                  </a:lnTo>
                  <a:lnTo>
                    <a:pt x="262" y="486"/>
                  </a:lnTo>
                  <a:lnTo>
                    <a:pt x="144" y="144"/>
                  </a:lnTo>
                  <a:lnTo>
                    <a:pt x="272" y="426"/>
                  </a:lnTo>
                  <a:lnTo>
                    <a:pt x="247" y="66"/>
                  </a:lnTo>
                  <a:lnTo>
                    <a:pt x="296" y="371"/>
                  </a:lnTo>
                  <a:lnTo>
                    <a:pt x="366" y="16"/>
                  </a:lnTo>
                  <a:lnTo>
                    <a:pt x="335" y="323"/>
                  </a:lnTo>
                  <a:lnTo>
                    <a:pt x="492" y="0"/>
                  </a:lnTo>
                  <a:close/>
                </a:path>
              </a:pathLst>
            </a:custGeom>
            <a:noFill/>
            <a:ln w="3175">
              <a:solidFill>
                <a:srgbClr val="1F1A17"/>
              </a:solidFill>
              <a:round/>
              <a:headEnd/>
              <a:tailEnd/>
            </a:ln>
          </p:spPr>
          <p:txBody>
            <a:bodyPr/>
            <a:lstStyle/>
            <a:p>
              <a:endParaRPr lang="en-US"/>
            </a:p>
          </p:txBody>
        </p:sp>
        <p:sp>
          <p:nvSpPr>
            <p:cNvPr id="32796" name="Freeform 22"/>
            <p:cNvSpPr>
              <a:spLocks/>
            </p:cNvSpPr>
            <p:nvPr/>
          </p:nvSpPr>
          <p:spPr bwMode="auto">
            <a:xfrm>
              <a:off x="2468" y="3418"/>
              <a:ext cx="500" cy="497"/>
            </a:xfrm>
            <a:custGeom>
              <a:avLst/>
              <a:gdLst>
                <a:gd name="T0" fmla="*/ 276 w 500"/>
                <a:gd name="T1" fmla="*/ 0 h 497"/>
                <a:gd name="T2" fmla="*/ 324 w 500"/>
                <a:gd name="T3" fmla="*/ 10 h 497"/>
                <a:gd name="T4" fmla="*/ 369 w 500"/>
                <a:gd name="T5" fmla="*/ 29 h 497"/>
                <a:gd name="T6" fmla="*/ 408 w 500"/>
                <a:gd name="T7" fmla="*/ 56 h 497"/>
                <a:gd name="T8" fmla="*/ 442 w 500"/>
                <a:gd name="T9" fmla="*/ 89 h 497"/>
                <a:gd name="T10" fmla="*/ 468 w 500"/>
                <a:gd name="T11" fmla="*/ 129 h 497"/>
                <a:gd name="T12" fmla="*/ 488 w 500"/>
                <a:gd name="T13" fmla="*/ 174 h 497"/>
                <a:gd name="T14" fmla="*/ 498 w 500"/>
                <a:gd name="T15" fmla="*/ 222 h 497"/>
                <a:gd name="T16" fmla="*/ 498 w 500"/>
                <a:gd name="T17" fmla="*/ 273 h 497"/>
                <a:gd name="T18" fmla="*/ 488 w 500"/>
                <a:gd name="T19" fmla="*/ 322 h 497"/>
                <a:gd name="T20" fmla="*/ 468 w 500"/>
                <a:gd name="T21" fmla="*/ 366 h 497"/>
                <a:gd name="T22" fmla="*/ 442 w 500"/>
                <a:gd name="T23" fmla="*/ 406 h 497"/>
                <a:gd name="T24" fmla="*/ 408 w 500"/>
                <a:gd name="T25" fmla="*/ 439 h 497"/>
                <a:gd name="T26" fmla="*/ 369 w 500"/>
                <a:gd name="T27" fmla="*/ 468 h 497"/>
                <a:gd name="T28" fmla="*/ 324 w 500"/>
                <a:gd name="T29" fmla="*/ 486 h 497"/>
                <a:gd name="T30" fmla="*/ 276 w 500"/>
                <a:gd name="T31" fmla="*/ 496 h 497"/>
                <a:gd name="T32" fmla="*/ 224 w 500"/>
                <a:gd name="T33" fmla="*/ 496 h 497"/>
                <a:gd name="T34" fmla="*/ 176 w 500"/>
                <a:gd name="T35" fmla="*/ 486 h 497"/>
                <a:gd name="T36" fmla="*/ 131 w 500"/>
                <a:gd name="T37" fmla="*/ 468 h 497"/>
                <a:gd name="T38" fmla="*/ 92 w 500"/>
                <a:gd name="T39" fmla="*/ 439 h 497"/>
                <a:gd name="T40" fmla="*/ 58 w 500"/>
                <a:gd name="T41" fmla="*/ 406 h 497"/>
                <a:gd name="T42" fmla="*/ 30 w 500"/>
                <a:gd name="T43" fmla="*/ 366 h 497"/>
                <a:gd name="T44" fmla="*/ 12 w 500"/>
                <a:gd name="T45" fmla="*/ 322 h 497"/>
                <a:gd name="T46" fmla="*/ 2 w 500"/>
                <a:gd name="T47" fmla="*/ 273 h 497"/>
                <a:gd name="T48" fmla="*/ 2 w 500"/>
                <a:gd name="T49" fmla="*/ 222 h 497"/>
                <a:gd name="T50" fmla="*/ 12 w 500"/>
                <a:gd name="T51" fmla="*/ 174 h 497"/>
                <a:gd name="T52" fmla="*/ 30 w 500"/>
                <a:gd name="T53" fmla="*/ 129 h 497"/>
                <a:gd name="T54" fmla="*/ 58 w 500"/>
                <a:gd name="T55" fmla="*/ 89 h 497"/>
                <a:gd name="T56" fmla="*/ 92 w 500"/>
                <a:gd name="T57" fmla="*/ 56 h 497"/>
                <a:gd name="T58" fmla="*/ 131 w 500"/>
                <a:gd name="T59" fmla="*/ 29 h 497"/>
                <a:gd name="T60" fmla="*/ 176 w 500"/>
                <a:gd name="T61" fmla="*/ 10 h 497"/>
                <a:gd name="T62" fmla="*/ 224 w 500"/>
                <a:gd name="T63" fmla="*/ 0 h 49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00"/>
                <a:gd name="T97" fmla="*/ 0 h 497"/>
                <a:gd name="T98" fmla="*/ 500 w 500"/>
                <a:gd name="T99" fmla="*/ 497 h 49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00" h="497">
                  <a:moveTo>
                    <a:pt x="249" y="0"/>
                  </a:moveTo>
                  <a:lnTo>
                    <a:pt x="276" y="0"/>
                  </a:lnTo>
                  <a:lnTo>
                    <a:pt x="301" y="5"/>
                  </a:lnTo>
                  <a:lnTo>
                    <a:pt x="324" y="10"/>
                  </a:lnTo>
                  <a:lnTo>
                    <a:pt x="347" y="18"/>
                  </a:lnTo>
                  <a:lnTo>
                    <a:pt x="369" y="29"/>
                  </a:lnTo>
                  <a:lnTo>
                    <a:pt x="389" y="41"/>
                  </a:lnTo>
                  <a:lnTo>
                    <a:pt x="408" y="56"/>
                  </a:lnTo>
                  <a:lnTo>
                    <a:pt x="427" y="73"/>
                  </a:lnTo>
                  <a:lnTo>
                    <a:pt x="442" y="89"/>
                  </a:lnTo>
                  <a:lnTo>
                    <a:pt x="457" y="109"/>
                  </a:lnTo>
                  <a:lnTo>
                    <a:pt x="468" y="129"/>
                  </a:lnTo>
                  <a:lnTo>
                    <a:pt x="480" y="151"/>
                  </a:lnTo>
                  <a:lnTo>
                    <a:pt x="488" y="174"/>
                  </a:lnTo>
                  <a:lnTo>
                    <a:pt x="495" y="199"/>
                  </a:lnTo>
                  <a:lnTo>
                    <a:pt x="498" y="222"/>
                  </a:lnTo>
                  <a:lnTo>
                    <a:pt x="500" y="249"/>
                  </a:lnTo>
                  <a:lnTo>
                    <a:pt x="498" y="273"/>
                  </a:lnTo>
                  <a:lnTo>
                    <a:pt x="495" y="298"/>
                  </a:lnTo>
                  <a:lnTo>
                    <a:pt x="488" y="322"/>
                  </a:lnTo>
                  <a:lnTo>
                    <a:pt x="480" y="345"/>
                  </a:lnTo>
                  <a:lnTo>
                    <a:pt x="468" y="366"/>
                  </a:lnTo>
                  <a:lnTo>
                    <a:pt x="457" y="388"/>
                  </a:lnTo>
                  <a:lnTo>
                    <a:pt x="442" y="406"/>
                  </a:lnTo>
                  <a:lnTo>
                    <a:pt x="427" y="424"/>
                  </a:lnTo>
                  <a:lnTo>
                    <a:pt x="408" y="439"/>
                  </a:lnTo>
                  <a:lnTo>
                    <a:pt x="389" y="454"/>
                  </a:lnTo>
                  <a:lnTo>
                    <a:pt x="369" y="468"/>
                  </a:lnTo>
                  <a:lnTo>
                    <a:pt x="347" y="478"/>
                  </a:lnTo>
                  <a:lnTo>
                    <a:pt x="324" y="486"/>
                  </a:lnTo>
                  <a:lnTo>
                    <a:pt x="301" y="492"/>
                  </a:lnTo>
                  <a:lnTo>
                    <a:pt x="276" y="496"/>
                  </a:lnTo>
                  <a:lnTo>
                    <a:pt x="249" y="497"/>
                  </a:lnTo>
                  <a:lnTo>
                    <a:pt x="224" y="496"/>
                  </a:lnTo>
                  <a:lnTo>
                    <a:pt x="199" y="492"/>
                  </a:lnTo>
                  <a:lnTo>
                    <a:pt x="176" y="486"/>
                  </a:lnTo>
                  <a:lnTo>
                    <a:pt x="153" y="478"/>
                  </a:lnTo>
                  <a:lnTo>
                    <a:pt x="131" y="468"/>
                  </a:lnTo>
                  <a:lnTo>
                    <a:pt x="112" y="454"/>
                  </a:lnTo>
                  <a:lnTo>
                    <a:pt x="92" y="439"/>
                  </a:lnTo>
                  <a:lnTo>
                    <a:pt x="73" y="424"/>
                  </a:lnTo>
                  <a:lnTo>
                    <a:pt x="58" y="406"/>
                  </a:lnTo>
                  <a:lnTo>
                    <a:pt x="44" y="388"/>
                  </a:lnTo>
                  <a:lnTo>
                    <a:pt x="30" y="366"/>
                  </a:lnTo>
                  <a:lnTo>
                    <a:pt x="20" y="345"/>
                  </a:lnTo>
                  <a:lnTo>
                    <a:pt x="12" y="322"/>
                  </a:lnTo>
                  <a:lnTo>
                    <a:pt x="5" y="298"/>
                  </a:lnTo>
                  <a:lnTo>
                    <a:pt x="2" y="273"/>
                  </a:lnTo>
                  <a:lnTo>
                    <a:pt x="0" y="249"/>
                  </a:lnTo>
                  <a:lnTo>
                    <a:pt x="2" y="222"/>
                  </a:lnTo>
                  <a:lnTo>
                    <a:pt x="5" y="199"/>
                  </a:lnTo>
                  <a:lnTo>
                    <a:pt x="12" y="174"/>
                  </a:lnTo>
                  <a:lnTo>
                    <a:pt x="20" y="151"/>
                  </a:lnTo>
                  <a:lnTo>
                    <a:pt x="30" y="129"/>
                  </a:lnTo>
                  <a:lnTo>
                    <a:pt x="44" y="109"/>
                  </a:lnTo>
                  <a:lnTo>
                    <a:pt x="58" y="89"/>
                  </a:lnTo>
                  <a:lnTo>
                    <a:pt x="73" y="73"/>
                  </a:lnTo>
                  <a:lnTo>
                    <a:pt x="92" y="56"/>
                  </a:lnTo>
                  <a:lnTo>
                    <a:pt x="112" y="41"/>
                  </a:lnTo>
                  <a:lnTo>
                    <a:pt x="131" y="29"/>
                  </a:lnTo>
                  <a:lnTo>
                    <a:pt x="153" y="18"/>
                  </a:lnTo>
                  <a:lnTo>
                    <a:pt x="176" y="10"/>
                  </a:lnTo>
                  <a:lnTo>
                    <a:pt x="199" y="5"/>
                  </a:lnTo>
                  <a:lnTo>
                    <a:pt x="224" y="0"/>
                  </a:lnTo>
                  <a:lnTo>
                    <a:pt x="249" y="0"/>
                  </a:lnTo>
                  <a:close/>
                </a:path>
              </a:pathLst>
            </a:custGeom>
            <a:solidFill>
              <a:srgbClr val="FFFFFF"/>
            </a:solidFill>
            <a:ln w="9525">
              <a:noFill/>
              <a:round/>
              <a:headEnd/>
              <a:tailEnd/>
            </a:ln>
          </p:spPr>
          <p:txBody>
            <a:bodyPr/>
            <a:lstStyle/>
            <a:p>
              <a:endParaRPr lang="en-US"/>
            </a:p>
          </p:txBody>
        </p:sp>
        <p:sp>
          <p:nvSpPr>
            <p:cNvPr id="32797" name="Freeform 23"/>
            <p:cNvSpPr>
              <a:spLocks/>
            </p:cNvSpPr>
            <p:nvPr/>
          </p:nvSpPr>
          <p:spPr bwMode="auto">
            <a:xfrm>
              <a:off x="2717" y="3413"/>
              <a:ext cx="254" cy="254"/>
            </a:xfrm>
            <a:custGeom>
              <a:avLst/>
              <a:gdLst>
                <a:gd name="T0" fmla="*/ 254 w 254"/>
                <a:gd name="T1" fmla="*/ 254 h 254"/>
                <a:gd name="T2" fmla="*/ 254 w 254"/>
                <a:gd name="T3" fmla="*/ 254 h 254"/>
                <a:gd name="T4" fmla="*/ 252 w 254"/>
                <a:gd name="T5" fmla="*/ 227 h 254"/>
                <a:gd name="T6" fmla="*/ 249 w 254"/>
                <a:gd name="T7" fmla="*/ 202 h 254"/>
                <a:gd name="T8" fmla="*/ 242 w 254"/>
                <a:gd name="T9" fmla="*/ 179 h 254"/>
                <a:gd name="T10" fmla="*/ 234 w 254"/>
                <a:gd name="T11" fmla="*/ 156 h 254"/>
                <a:gd name="T12" fmla="*/ 222 w 254"/>
                <a:gd name="T13" fmla="*/ 132 h 254"/>
                <a:gd name="T14" fmla="*/ 211 w 254"/>
                <a:gd name="T15" fmla="*/ 112 h 254"/>
                <a:gd name="T16" fmla="*/ 196 w 254"/>
                <a:gd name="T17" fmla="*/ 93 h 254"/>
                <a:gd name="T18" fmla="*/ 179 w 254"/>
                <a:gd name="T19" fmla="*/ 74 h 254"/>
                <a:gd name="T20" fmla="*/ 161 w 254"/>
                <a:gd name="T21" fmla="*/ 58 h 254"/>
                <a:gd name="T22" fmla="*/ 141 w 254"/>
                <a:gd name="T23" fmla="*/ 44 h 254"/>
                <a:gd name="T24" fmla="*/ 121 w 254"/>
                <a:gd name="T25" fmla="*/ 31 h 254"/>
                <a:gd name="T26" fmla="*/ 100 w 254"/>
                <a:gd name="T27" fmla="*/ 20 h 254"/>
                <a:gd name="T28" fmla="*/ 77 w 254"/>
                <a:gd name="T29" fmla="*/ 11 h 254"/>
                <a:gd name="T30" fmla="*/ 52 w 254"/>
                <a:gd name="T31" fmla="*/ 6 h 254"/>
                <a:gd name="T32" fmla="*/ 27 w 254"/>
                <a:gd name="T33" fmla="*/ 1 h 254"/>
                <a:gd name="T34" fmla="*/ 0 w 254"/>
                <a:gd name="T35" fmla="*/ 0 h 254"/>
                <a:gd name="T36" fmla="*/ 0 w 254"/>
                <a:gd name="T37" fmla="*/ 8 h 254"/>
                <a:gd name="T38" fmla="*/ 27 w 254"/>
                <a:gd name="T39" fmla="*/ 8 h 254"/>
                <a:gd name="T40" fmla="*/ 50 w 254"/>
                <a:gd name="T41" fmla="*/ 13 h 254"/>
                <a:gd name="T42" fmla="*/ 73 w 254"/>
                <a:gd name="T43" fmla="*/ 18 h 254"/>
                <a:gd name="T44" fmla="*/ 96 w 254"/>
                <a:gd name="T45" fmla="*/ 26 h 254"/>
                <a:gd name="T46" fmla="*/ 118 w 254"/>
                <a:gd name="T47" fmla="*/ 38 h 254"/>
                <a:gd name="T48" fmla="*/ 138 w 254"/>
                <a:gd name="T49" fmla="*/ 49 h 254"/>
                <a:gd name="T50" fmla="*/ 158 w 254"/>
                <a:gd name="T51" fmla="*/ 64 h 254"/>
                <a:gd name="T52" fmla="*/ 174 w 254"/>
                <a:gd name="T53" fmla="*/ 79 h 254"/>
                <a:gd name="T54" fmla="*/ 191 w 254"/>
                <a:gd name="T55" fmla="*/ 98 h 254"/>
                <a:gd name="T56" fmla="*/ 204 w 254"/>
                <a:gd name="T57" fmla="*/ 116 h 254"/>
                <a:gd name="T58" fmla="*/ 218 w 254"/>
                <a:gd name="T59" fmla="*/ 136 h 254"/>
                <a:gd name="T60" fmla="*/ 227 w 254"/>
                <a:gd name="T61" fmla="*/ 157 h 254"/>
                <a:gd name="T62" fmla="*/ 236 w 254"/>
                <a:gd name="T63" fmla="*/ 181 h 254"/>
                <a:gd name="T64" fmla="*/ 242 w 254"/>
                <a:gd name="T65" fmla="*/ 204 h 254"/>
                <a:gd name="T66" fmla="*/ 246 w 254"/>
                <a:gd name="T67" fmla="*/ 229 h 254"/>
                <a:gd name="T68" fmla="*/ 247 w 254"/>
                <a:gd name="T69" fmla="*/ 254 h 254"/>
                <a:gd name="T70" fmla="*/ 247 w 254"/>
                <a:gd name="T71" fmla="*/ 254 h 254"/>
                <a:gd name="T72" fmla="*/ 254 w 254"/>
                <a:gd name="T73" fmla="*/ 254 h 2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4"/>
                <a:gd name="T112" fmla="*/ 0 h 254"/>
                <a:gd name="T113" fmla="*/ 254 w 254"/>
                <a:gd name="T114" fmla="*/ 254 h 2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4" h="254">
                  <a:moveTo>
                    <a:pt x="254" y="254"/>
                  </a:moveTo>
                  <a:lnTo>
                    <a:pt x="254" y="254"/>
                  </a:lnTo>
                  <a:lnTo>
                    <a:pt x="252" y="227"/>
                  </a:lnTo>
                  <a:lnTo>
                    <a:pt x="249" y="202"/>
                  </a:lnTo>
                  <a:lnTo>
                    <a:pt x="242" y="179"/>
                  </a:lnTo>
                  <a:lnTo>
                    <a:pt x="234" y="156"/>
                  </a:lnTo>
                  <a:lnTo>
                    <a:pt x="222" y="132"/>
                  </a:lnTo>
                  <a:lnTo>
                    <a:pt x="211" y="112"/>
                  </a:lnTo>
                  <a:lnTo>
                    <a:pt x="196" y="93"/>
                  </a:lnTo>
                  <a:lnTo>
                    <a:pt x="179" y="74"/>
                  </a:lnTo>
                  <a:lnTo>
                    <a:pt x="161" y="58"/>
                  </a:lnTo>
                  <a:lnTo>
                    <a:pt x="141" y="44"/>
                  </a:lnTo>
                  <a:lnTo>
                    <a:pt x="121" y="31"/>
                  </a:lnTo>
                  <a:lnTo>
                    <a:pt x="100" y="20"/>
                  </a:lnTo>
                  <a:lnTo>
                    <a:pt x="77" y="11"/>
                  </a:lnTo>
                  <a:lnTo>
                    <a:pt x="52" y="6"/>
                  </a:lnTo>
                  <a:lnTo>
                    <a:pt x="27" y="1"/>
                  </a:lnTo>
                  <a:lnTo>
                    <a:pt x="0" y="0"/>
                  </a:lnTo>
                  <a:lnTo>
                    <a:pt x="0" y="8"/>
                  </a:lnTo>
                  <a:lnTo>
                    <a:pt x="27" y="8"/>
                  </a:lnTo>
                  <a:lnTo>
                    <a:pt x="50" y="13"/>
                  </a:lnTo>
                  <a:lnTo>
                    <a:pt x="73" y="18"/>
                  </a:lnTo>
                  <a:lnTo>
                    <a:pt x="96" y="26"/>
                  </a:lnTo>
                  <a:lnTo>
                    <a:pt x="118" y="38"/>
                  </a:lnTo>
                  <a:lnTo>
                    <a:pt x="138" y="49"/>
                  </a:lnTo>
                  <a:lnTo>
                    <a:pt x="158" y="64"/>
                  </a:lnTo>
                  <a:lnTo>
                    <a:pt x="174" y="79"/>
                  </a:lnTo>
                  <a:lnTo>
                    <a:pt x="191" y="98"/>
                  </a:lnTo>
                  <a:lnTo>
                    <a:pt x="204" y="116"/>
                  </a:lnTo>
                  <a:lnTo>
                    <a:pt x="218" y="136"/>
                  </a:lnTo>
                  <a:lnTo>
                    <a:pt x="227" y="157"/>
                  </a:lnTo>
                  <a:lnTo>
                    <a:pt x="236" y="181"/>
                  </a:lnTo>
                  <a:lnTo>
                    <a:pt x="242" y="204"/>
                  </a:lnTo>
                  <a:lnTo>
                    <a:pt x="246" y="229"/>
                  </a:lnTo>
                  <a:lnTo>
                    <a:pt x="247" y="254"/>
                  </a:lnTo>
                  <a:lnTo>
                    <a:pt x="254" y="254"/>
                  </a:lnTo>
                  <a:close/>
                </a:path>
              </a:pathLst>
            </a:custGeom>
            <a:solidFill>
              <a:srgbClr val="1F1A17"/>
            </a:solidFill>
            <a:ln w="9525">
              <a:noFill/>
              <a:round/>
              <a:headEnd/>
              <a:tailEnd/>
            </a:ln>
          </p:spPr>
          <p:txBody>
            <a:bodyPr/>
            <a:lstStyle/>
            <a:p>
              <a:endParaRPr lang="en-US"/>
            </a:p>
          </p:txBody>
        </p:sp>
        <p:sp>
          <p:nvSpPr>
            <p:cNvPr id="32798" name="Freeform 24"/>
            <p:cNvSpPr>
              <a:spLocks/>
            </p:cNvSpPr>
            <p:nvPr/>
          </p:nvSpPr>
          <p:spPr bwMode="auto">
            <a:xfrm>
              <a:off x="2717" y="3667"/>
              <a:ext cx="254" cy="252"/>
            </a:xfrm>
            <a:custGeom>
              <a:avLst/>
              <a:gdLst>
                <a:gd name="T0" fmla="*/ 0 w 254"/>
                <a:gd name="T1" fmla="*/ 252 h 252"/>
                <a:gd name="T2" fmla="*/ 0 w 254"/>
                <a:gd name="T3" fmla="*/ 252 h 252"/>
                <a:gd name="T4" fmla="*/ 27 w 254"/>
                <a:gd name="T5" fmla="*/ 250 h 252"/>
                <a:gd name="T6" fmla="*/ 52 w 254"/>
                <a:gd name="T7" fmla="*/ 247 h 252"/>
                <a:gd name="T8" fmla="*/ 77 w 254"/>
                <a:gd name="T9" fmla="*/ 240 h 252"/>
                <a:gd name="T10" fmla="*/ 100 w 254"/>
                <a:gd name="T11" fmla="*/ 232 h 252"/>
                <a:gd name="T12" fmla="*/ 121 w 254"/>
                <a:gd name="T13" fmla="*/ 220 h 252"/>
                <a:gd name="T14" fmla="*/ 141 w 254"/>
                <a:gd name="T15" fmla="*/ 209 h 252"/>
                <a:gd name="T16" fmla="*/ 161 w 254"/>
                <a:gd name="T17" fmla="*/ 194 h 252"/>
                <a:gd name="T18" fmla="*/ 179 w 254"/>
                <a:gd name="T19" fmla="*/ 177 h 252"/>
                <a:gd name="T20" fmla="*/ 196 w 254"/>
                <a:gd name="T21" fmla="*/ 159 h 252"/>
                <a:gd name="T22" fmla="*/ 211 w 254"/>
                <a:gd name="T23" fmla="*/ 141 h 252"/>
                <a:gd name="T24" fmla="*/ 222 w 254"/>
                <a:gd name="T25" fmla="*/ 119 h 252"/>
                <a:gd name="T26" fmla="*/ 234 w 254"/>
                <a:gd name="T27" fmla="*/ 97 h 252"/>
                <a:gd name="T28" fmla="*/ 242 w 254"/>
                <a:gd name="T29" fmla="*/ 74 h 252"/>
                <a:gd name="T30" fmla="*/ 249 w 254"/>
                <a:gd name="T31" fmla="*/ 49 h 252"/>
                <a:gd name="T32" fmla="*/ 252 w 254"/>
                <a:gd name="T33" fmla="*/ 24 h 252"/>
                <a:gd name="T34" fmla="*/ 254 w 254"/>
                <a:gd name="T35" fmla="*/ 0 h 252"/>
                <a:gd name="T36" fmla="*/ 247 w 254"/>
                <a:gd name="T37" fmla="*/ 0 h 252"/>
                <a:gd name="T38" fmla="*/ 246 w 254"/>
                <a:gd name="T39" fmla="*/ 24 h 252"/>
                <a:gd name="T40" fmla="*/ 242 w 254"/>
                <a:gd name="T41" fmla="*/ 48 h 252"/>
                <a:gd name="T42" fmla="*/ 236 w 254"/>
                <a:gd name="T43" fmla="*/ 73 h 252"/>
                <a:gd name="T44" fmla="*/ 227 w 254"/>
                <a:gd name="T45" fmla="*/ 94 h 252"/>
                <a:gd name="T46" fmla="*/ 218 w 254"/>
                <a:gd name="T47" fmla="*/ 116 h 252"/>
                <a:gd name="T48" fmla="*/ 204 w 254"/>
                <a:gd name="T49" fmla="*/ 136 h 252"/>
                <a:gd name="T50" fmla="*/ 191 w 254"/>
                <a:gd name="T51" fmla="*/ 156 h 252"/>
                <a:gd name="T52" fmla="*/ 174 w 254"/>
                <a:gd name="T53" fmla="*/ 172 h 252"/>
                <a:gd name="T54" fmla="*/ 158 w 254"/>
                <a:gd name="T55" fmla="*/ 189 h 252"/>
                <a:gd name="T56" fmla="*/ 138 w 254"/>
                <a:gd name="T57" fmla="*/ 202 h 252"/>
                <a:gd name="T58" fmla="*/ 118 w 254"/>
                <a:gd name="T59" fmla="*/ 215 h 252"/>
                <a:gd name="T60" fmla="*/ 96 w 254"/>
                <a:gd name="T61" fmla="*/ 225 h 252"/>
                <a:gd name="T62" fmla="*/ 73 w 254"/>
                <a:gd name="T63" fmla="*/ 234 h 252"/>
                <a:gd name="T64" fmla="*/ 50 w 254"/>
                <a:gd name="T65" fmla="*/ 240 h 252"/>
                <a:gd name="T66" fmla="*/ 27 w 254"/>
                <a:gd name="T67" fmla="*/ 243 h 252"/>
                <a:gd name="T68" fmla="*/ 0 w 254"/>
                <a:gd name="T69" fmla="*/ 245 h 252"/>
                <a:gd name="T70" fmla="*/ 0 w 254"/>
                <a:gd name="T71" fmla="*/ 245 h 252"/>
                <a:gd name="T72" fmla="*/ 0 w 254"/>
                <a:gd name="T73" fmla="*/ 252 h 2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4"/>
                <a:gd name="T112" fmla="*/ 0 h 252"/>
                <a:gd name="T113" fmla="*/ 254 w 254"/>
                <a:gd name="T114" fmla="*/ 252 h 25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4" h="252">
                  <a:moveTo>
                    <a:pt x="0" y="252"/>
                  </a:moveTo>
                  <a:lnTo>
                    <a:pt x="0" y="252"/>
                  </a:lnTo>
                  <a:lnTo>
                    <a:pt x="27" y="250"/>
                  </a:lnTo>
                  <a:lnTo>
                    <a:pt x="52" y="247"/>
                  </a:lnTo>
                  <a:lnTo>
                    <a:pt x="77" y="240"/>
                  </a:lnTo>
                  <a:lnTo>
                    <a:pt x="100" y="232"/>
                  </a:lnTo>
                  <a:lnTo>
                    <a:pt x="121" y="220"/>
                  </a:lnTo>
                  <a:lnTo>
                    <a:pt x="141" y="209"/>
                  </a:lnTo>
                  <a:lnTo>
                    <a:pt x="161" y="194"/>
                  </a:lnTo>
                  <a:lnTo>
                    <a:pt x="179" y="177"/>
                  </a:lnTo>
                  <a:lnTo>
                    <a:pt x="196" y="159"/>
                  </a:lnTo>
                  <a:lnTo>
                    <a:pt x="211" y="141"/>
                  </a:lnTo>
                  <a:lnTo>
                    <a:pt x="222" y="119"/>
                  </a:lnTo>
                  <a:lnTo>
                    <a:pt x="234" y="97"/>
                  </a:lnTo>
                  <a:lnTo>
                    <a:pt x="242" y="74"/>
                  </a:lnTo>
                  <a:lnTo>
                    <a:pt x="249" y="49"/>
                  </a:lnTo>
                  <a:lnTo>
                    <a:pt x="252" y="24"/>
                  </a:lnTo>
                  <a:lnTo>
                    <a:pt x="254" y="0"/>
                  </a:lnTo>
                  <a:lnTo>
                    <a:pt x="247" y="0"/>
                  </a:lnTo>
                  <a:lnTo>
                    <a:pt x="246" y="24"/>
                  </a:lnTo>
                  <a:lnTo>
                    <a:pt x="242" y="48"/>
                  </a:lnTo>
                  <a:lnTo>
                    <a:pt x="236" y="73"/>
                  </a:lnTo>
                  <a:lnTo>
                    <a:pt x="227" y="94"/>
                  </a:lnTo>
                  <a:lnTo>
                    <a:pt x="218" y="116"/>
                  </a:lnTo>
                  <a:lnTo>
                    <a:pt x="204" y="136"/>
                  </a:lnTo>
                  <a:lnTo>
                    <a:pt x="191" y="156"/>
                  </a:lnTo>
                  <a:lnTo>
                    <a:pt x="174" y="172"/>
                  </a:lnTo>
                  <a:lnTo>
                    <a:pt x="158" y="189"/>
                  </a:lnTo>
                  <a:lnTo>
                    <a:pt x="138" y="202"/>
                  </a:lnTo>
                  <a:lnTo>
                    <a:pt x="118" y="215"/>
                  </a:lnTo>
                  <a:lnTo>
                    <a:pt x="96" y="225"/>
                  </a:lnTo>
                  <a:lnTo>
                    <a:pt x="73" y="234"/>
                  </a:lnTo>
                  <a:lnTo>
                    <a:pt x="50" y="240"/>
                  </a:lnTo>
                  <a:lnTo>
                    <a:pt x="27" y="243"/>
                  </a:lnTo>
                  <a:lnTo>
                    <a:pt x="0" y="245"/>
                  </a:lnTo>
                  <a:lnTo>
                    <a:pt x="0" y="252"/>
                  </a:lnTo>
                  <a:close/>
                </a:path>
              </a:pathLst>
            </a:custGeom>
            <a:solidFill>
              <a:srgbClr val="1F1A17"/>
            </a:solidFill>
            <a:ln w="9525">
              <a:noFill/>
              <a:round/>
              <a:headEnd/>
              <a:tailEnd/>
            </a:ln>
          </p:spPr>
          <p:txBody>
            <a:bodyPr/>
            <a:lstStyle/>
            <a:p>
              <a:endParaRPr lang="en-US"/>
            </a:p>
          </p:txBody>
        </p:sp>
        <p:sp>
          <p:nvSpPr>
            <p:cNvPr id="32799" name="Freeform 25"/>
            <p:cNvSpPr>
              <a:spLocks/>
            </p:cNvSpPr>
            <p:nvPr/>
          </p:nvSpPr>
          <p:spPr bwMode="auto">
            <a:xfrm>
              <a:off x="2465" y="3667"/>
              <a:ext cx="252" cy="252"/>
            </a:xfrm>
            <a:custGeom>
              <a:avLst/>
              <a:gdLst>
                <a:gd name="T0" fmla="*/ 0 w 252"/>
                <a:gd name="T1" fmla="*/ 0 h 252"/>
                <a:gd name="T2" fmla="*/ 0 w 252"/>
                <a:gd name="T3" fmla="*/ 0 h 252"/>
                <a:gd name="T4" fmla="*/ 2 w 252"/>
                <a:gd name="T5" fmla="*/ 24 h 252"/>
                <a:gd name="T6" fmla="*/ 5 w 252"/>
                <a:gd name="T7" fmla="*/ 49 h 252"/>
                <a:gd name="T8" fmla="*/ 12 w 252"/>
                <a:gd name="T9" fmla="*/ 74 h 252"/>
                <a:gd name="T10" fmla="*/ 20 w 252"/>
                <a:gd name="T11" fmla="*/ 97 h 252"/>
                <a:gd name="T12" fmla="*/ 32 w 252"/>
                <a:gd name="T13" fmla="*/ 119 h 252"/>
                <a:gd name="T14" fmla="*/ 43 w 252"/>
                <a:gd name="T15" fmla="*/ 141 h 252"/>
                <a:gd name="T16" fmla="*/ 58 w 252"/>
                <a:gd name="T17" fmla="*/ 159 h 252"/>
                <a:gd name="T18" fmla="*/ 75 w 252"/>
                <a:gd name="T19" fmla="*/ 177 h 252"/>
                <a:gd name="T20" fmla="*/ 93 w 252"/>
                <a:gd name="T21" fmla="*/ 194 h 252"/>
                <a:gd name="T22" fmla="*/ 111 w 252"/>
                <a:gd name="T23" fmla="*/ 209 h 252"/>
                <a:gd name="T24" fmla="*/ 133 w 252"/>
                <a:gd name="T25" fmla="*/ 220 h 252"/>
                <a:gd name="T26" fmla="*/ 154 w 252"/>
                <a:gd name="T27" fmla="*/ 232 h 252"/>
                <a:gd name="T28" fmla="*/ 178 w 252"/>
                <a:gd name="T29" fmla="*/ 240 h 252"/>
                <a:gd name="T30" fmla="*/ 202 w 252"/>
                <a:gd name="T31" fmla="*/ 247 h 252"/>
                <a:gd name="T32" fmla="*/ 227 w 252"/>
                <a:gd name="T33" fmla="*/ 250 h 252"/>
                <a:gd name="T34" fmla="*/ 252 w 252"/>
                <a:gd name="T35" fmla="*/ 252 h 252"/>
                <a:gd name="T36" fmla="*/ 252 w 252"/>
                <a:gd name="T37" fmla="*/ 245 h 252"/>
                <a:gd name="T38" fmla="*/ 227 w 252"/>
                <a:gd name="T39" fmla="*/ 243 h 252"/>
                <a:gd name="T40" fmla="*/ 204 w 252"/>
                <a:gd name="T41" fmla="*/ 240 h 252"/>
                <a:gd name="T42" fmla="*/ 179 w 252"/>
                <a:gd name="T43" fmla="*/ 234 h 252"/>
                <a:gd name="T44" fmla="*/ 158 w 252"/>
                <a:gd name="T45" fmla="*/ 225 h 252"/>
                <a:gd name="T46" fmla="*/ 136 w 252"/>
                <a:gd name="T47" fmla="*/ 215 h 252"/>
                <a:gd name="T48" fmla="*/ 116 w 252"/>
                <a:gd name="T49" fmla="*/ 202 h 252"/>
                <a:gd name="T50" fmla="*/ 96 w 252"/>
                <a:gd name="T51" fmla="*/ 189 h 252"/>
                <a:gd name="T52" fmla="*/ 80 w 252"/>
                <a:gd name="T53" fmla="*/ 172 h 252"/>
                <a:gd name="T54" fmla="*/ 63 w 252"/>
                <a:gd name="T55" fmla="*/ 156 h 252"/>
                <a:gd name="T56" fmla="*/ 50 w 252"/>
                <a:gd name="T57" fmla="*/ 136 h 252"/>
                <a:gd name="T58" fmla="*/ 37 w 252"/>
                <a:gd name="T59" fmla="*/ 116 h 252"/>
                <a:gd name="T60" fmla="*/ 27 w 252"/>
                <a:gd name="T61" fmla="*/ 94 h 252"/>
                <a:gd name="T62" fmla="*/ 18 w 252"/>
                <a:gd name="T63" fmla="*/ 73 h 252"/>
                <a:gd name="T64" fmla="*/ 12 w 252"/>
                <a:gd name="T65" fmla="*/ 48 h 252"/>
                <a:gd name="T66" fmla="*/ 8 w 252"/>
                <a:gd name="T67" fmla="*/ 24 h 252"/>
                <a:gd name="T68" fmla="*/ 7 w 252"/>
                <a:gd name="T69" fmla="*/ 0 h 252"/>
                <a:gd name="T70" fmla="*/ 7 w 252"/>
                <a:gd name="T71" fmla="*/ 0 h 252"/>
                <a:gd name="T72" fmla="*/ 0 w 252"/>
                <a:gd name="T73" fmla="*/ 0 h 2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2"/>
                <a:gd name="T112" fmla="*/ 0 h 252"/>
                <a:gd name="T113" fmla="*/ 252 w 252"/>
                <a:gd name="T114" fmla="*/ 252 h 25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2" h="252">
                  <a:moveTo>
                    <a:pt x="0" y="0"/>
                  </a:moveTo>
                  <a:lnTo>
                    <a:pt x="0" y="0"/>
                  </a:lnTo>
                  <a:lnTo>
                    <a:pt x="2" y="24"/>
                  </a:lnTo>
                  <a:lnTo>
                    <a:pt x="5" y="49"/>
                  </a:lnTo>
                  <a:lnTo>
                    <a:pt x="12" y="74"/>
                  </a:lnTo>
                  <a:lnTo>
                    <a:pt x="20" y="97"/>
                  </a:lnTo>
                  <a:lnTo>
                    <a:pt x="32" y="119"/>
                  </a:lnTo>
                  <a:lnTo>
                    <a:pt x="43" y="141"/>
                  </a:lnTo>
                  <a:lnTo>
                    <a:pt x="58" y="159"/>
                  </a:lnTo>
                  <a:lnTo>
                    <a:pt x="75" y="177"/>
                  </a:lnTo>
                  <a:lnTo>
                    <a:pt x="93" y="194"/>
                  </a:lnTo>
                  <a:lnTo>
                    <a:pt x="111" y="209"/>
                  </a:lnTo>
                  <a:lnTo>
                    <a:pt x="133" y="220"/>
                  </a:lnTo>
                  <a:lnTo>
                    <a:pt x="154" y="232"/>
                  </a:lnTo>
                  <a:lnTo>
                    <a:pt x="178" y="240"/>
                  </a:lnTo>
                  <a:lnTo>
                    <a:pt x="202" y="247"/>
                  </a:lnTo>
                  <a:lnTo>
                    <a:pt x="227" y="250"/>
                  </a:lnTo>
                  <a:lnTo>
                    <a:pt x="252" y="252"/>
                  </a:lnTo>
                  <a:lnTo>
                    <a:pt x="252" y="245"/>
                  </a:lnTo>
                  <a:lnTo>
                    <a:pt x="227" y="243"/>
                  </a:lnTo>
                  <a:lnTo>
                    <a:pt x="204" y="240"/>
                  </a:lnTo>
                  <a:lnTo>
                    <a:pt x="179" y="234"/>
                  </a:lnTo>
                  <a:lnTo>
                    <a:pt x="158" y="225"/>
                  </a:lnTo>
                  <a:lnTo>
                    <a:pt x="136" y="215"/>
                  </a:lnTo>
                  <a:lnTo>
                    <a:pt x="116" y="202"/>
                  </a:lnTo>
                  <a:lnTo>
                    <a:pt x="96" y="189"/>
                  </a:lnTo>
                  <a:lnTo>
                    <a:pt x="80" y="172"/>
                  </a:lnTo>
                  <a:lnTo>
                    <a:pt x="63" y="156"/>
                  </a:lnTo>
                  <a:lnTo>
                    <a:pt x="50" y="136"/>
                  </a:lnTo>
                  <a:lnTo>
                    <a:pt x="37" y="116"/>
                  </a:lnTo>
                  <a:lnTo>
                    <a:pt x="27" y="94"/>
                  </a:lnTo>
                  <a:lnTo>
                    <a:pt x="18" y="73"/>
                  </a:lnTo>
                  <a:lnTo>
                    <a:pt x="12" y="48"/>
                  </a:lnTo>
                  <a:lnTo>
                    <a:pt x="8" y="24"/>
                  </a:lnTo>
                  <a:lnTo>
                    <a:pt x="7" y="0"/>
                  </a:lnTo>
                  <a:lnTo>
                    <a:pt x="0" y="0"/>
                  </a:lnTo>
                  <a:close/>
                </a:path>
              </a:pathLst>
            </a:custGeom>
            <a:solidFill>
              <a:srgbClr val="1F1A17"/>
            </a:solidFill>
            <a:ln w="9525">
              <a:noFill/>
              <a:round/>
              <a:headEnd/>
              <a:tailEnd/>
            </a:ln>
          </p:spPr>
          <p:txBody>
            <a:bodyPr/>
            <a:lstStyle/>
            <a:p>
              <a:endParaRPr lang="en-US"/>
            </a:p>
          </p:txBody>
        </p:sp>
        <p:sp>
          <p:nvSpPr>
            <p:cNvPr id="32800" name="Freeform 26"/>
            <p:cNvSpPr>
              <a:spLocks/>
            </p:cNvSpPr>
            <p:nvPr/>
          </p:nvSpPr>
          <p:spPr bwMode="auto">
            <a:xfrm>
              <a:off x="2465" y="3413"/>
              <a:ext cx="252" cy="254"/>
            </a:xfrm>
            <a:custGeom>
              <a:avLst/>
              <a:gdLst>
                <a:gd name="T0" fmla="*/ 252 w 252"/>
                <a:gd name="T1" fmla="*/ 0 h 254"/>
                <a:gd name="T2" fmla="*/ 252 w 252"/>
                <a:gd name="T3" fmla="*/ 0 h 254"/>
                <a:gd name="T4" fmla="*/ 227 w 252"/>
                <a:gd name="T5" fmla="*/ 1 h 254"/>
                <a:gd name="T6" fmla="*/ 202 w 252"/>
                <a:gd name="T7" fmla="*/ 6 h 254"/>
                <a:gd name="T8" fmla="*/ 178 w 252"/>
                <a:gd name="T9" fmla="*/ 11 h 254"/>
                <a:gd name="T10" fmla="*/ 154 w 252"/>
                <a:gd name="T11" fmla="*/ 20 h 254"/>
                <a:gd name="T12" fmla="*/ 133 w 252"/>
                <a:gd name="T13" fmla="*/ 31 h 254"/>
                <a:gd name="T14" fmla="*/ 111 w 252"/>
                <a:gd name="T15" fmla="*/ 44 h 254"/>
                <a:gd name="T16" fmla="*/ 93 w 252"/>
                <a:gd name="T17" fmla="*/ 58 h 254"/>
                <a:gd name="T18" fmla="*/ 75 w 252"/>
                <a:gd name="T19" fmla="*/ 74 h 254"/>
                <a:gd name="T20" fmla="*/ 58 w 252"/>
                <a:gd name="T21" fmla="*/ 93 h 254"/>
                <a:gd name="T22" fmla="*/ 43 w 252"/>
                <a:gd name="T23" fmla="*/ 112 h 254"/>
                <a:gd name="T24" fmla="*/ 32 w 252"/>
                <a:gd name="T25" fmla="*/ 132 h 254"/>
                <a:gd name="T26" fmla="*/ 20 w 252"/>
                <a:gd name="T27" fmla="*/ 156 h 254"/>
                <a:gd name="T28" fmla="*/ 12 w 252"/>
                <a:gd name="T29" fmla="*/ 179 h 254"/>
                <a:gd name="T30" fmla="*/ 5 w 252"/>
                <a:gd name="T31" fmla="*/ 202 h 254"/>
                <a:gd name="T32" fmla="*/ 2 w 252"/>
                <a:gd name="T33" fmla="*/ 227 h 254"/>
                <a:gd name="T34" fmla="*/ 0 w 252"/>
                <a:gd name="T35" fmla="*/ 254 h 254"/>
                <a:gd name="T36" fmla="*/ 7 w 252"/>
                <a:gd name="T37" fmla="*/ 254 h 254"/>
                <a:gd name="T38" fmla="*/ 8 w 252"/>
                <a:gd name="T39" fmla="*/ 229 h 254"/>
                <a:gd name="T40" fmla="*/ 12 w 252"/>
                <a:gd name="T41" fmla="*/ 204 h 254"/>
                <a:gd name="T42" fmla="*/ 18 w 252"/>
                <a:gd name="T43" fmla="*/ 181 h 254"/>
                <a:gd name="T44" fmla="*/ 27 w 252"/>
                <a:gd name="T45" fmla="*/ 157 h 254"/>
                <a:gd name="T46" fmla="*/ 37 w 252"/>
                <a:gd name="T47" fmla="*/ 136 h 254"/>
                <a:gd name="T48" fmla="*/ 50 w 252"/>
                <a:gd name="T49" fmla="*/ 116 h 254"/>
                <a:gd name="T50" fmla="*/ 63 w 252"/>
                <a:gd name="T51" fmla="*/ 98 h 254"/>
                <a:gd name="T52" fmla="*/ 80 w 252"/>
                <a:gd name="T53" fmla="*/ 79 h 254"/>
                <a:gd name="T54" fmla="*/ 96 w 252"/>
                <a:gd name="T55" fmla="*/ 64 h 254"/>
                <a:gd name="T56" fmla="*/ 116 w 252"/>
                <a:gd name="T57" fmla="*/ 49 h 254"/>
                <a:gd name="T58" fmla="*/ 136 w 252"/>
                <a:gd name="T59" fmla="*/ 38 h 254"/>
                <a:gd name="T60" fmla="*/ 158 w 252"/>
                <a:gd name="T61" fmla="*/ 26 h 254"/>
                <a:gd name="T62" fmla="*/ 179 w 252"/>
                <a:gd name="T63" fmla="*/ 18 h 254"/>
                <a:gd name="T64" fmla="*/ 204 w 252"/>
                <a:gd name="T65" fmla="*/ 13 h 254"/>
                <a:gd name="T66" fmla="*/ 227 w 252"/>
                <a:gd name="T67" fmla="*/ 8 h 254"/>
                <a:gd name="T68" fmla="*/ 252 w 252"/>
                <a:gd name="T69" fmla="*/ 8 h 254"/>
                <a:gd name="T70" fmla="*/ 252 w 252"/>
                <a:gd name="T71" fmla="*/ 8 h 254"/>
                <a:gd name="T72" fmla="*/ 252 w 252"/>
                <a:gd name="T73" fmla="*/ 0 h 2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2"/>
                <a:gd name="T112" fmla="*/ 0 h 254"/>
                <a:gd name="T113" fmla="*/ 252 w 252"/>
                <a:gd name="T114" fmla="*/ 254 h 2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2" h="254">
                  <a:moveTo>
                    <a:pt x="252" y="0"/>
                  </a:moveTo>
                  <a:lnTo>
                    <a:pt x="252" y="0"/>
                  </a:lnTo>
                  <a:lnTo>
                    <a:pt x="227" y="1"/>
                  </a:lnTo>
                  <a:lnTo>
                    <a:pt x="202" y="6"/>
                  </a:lnTo>
                  <a:lnTo>
                    <a:pt x="178" y="11"/>
                  </a:lnTo>
                  <a:lnTo>
                    <a:pt x="154" y="20"/>
                  </a:lnTo>
                  <a:lnTo>
                    <a:pt x="133" y="31"/>
                  </a:lnTo>
                  <a:lnTo>
                    <a:pt x="111" y="44"/>
                  </a:lnTo>
                  <a:lnTo>
                    <a:pt x="93" y="58"/>
                  </a:lnTo>
                  <a:lnTo>
                    <a:pt x="75" y="74"/>
                  </a:lnTo>
                  <a:lnTo>
                    <a:pt x="58" y="93"/>
                  </a:lnTo>
                  <a:lnTo>
                    <a:pt x="43" y="112"/>
                  </a:lnTo>
                  <a:lnTo>
                    <a:pt x="32" y="132"/>
                  </a:lnTo>
                  <a:lnTo>
                    <a:pt x="20" y="156"/>
                  </a:lnTo>
                  <a:lnTo>
                    <a:pt x="12" y="179"/>
                  </a:lnTo>
                  <a:lnTo>
                    <a:pt x="5" y="202"/>
                  </a:lnTo>
                  <a:lnTo>
                    <a:pt x="2" y="227"/>
                  </a:lnTo>
                  <a:lnTo>
                    <a:pt x="0" y="254"/>
                  </a:lnTo>
                  <a:lnTo>
                    <a:pt x="7" y="254"/>
                  </a:lnTo>
                  <a:lnTo>
                    <a:pt x="8" y="229"/>
                  </a:lnTo>
                  <a:lnTo>
                    <a:pt x="12" y="204"/>
                  </a:lnTo>
                  <a:lnTo>
                    <a:pt x="18" y="181"/>
                  </a:lnTo>
                  <a:lnTo>
                    <a:pt x="27" y="157"/>
                  </a:lnTo>
                  <a:lnTo>
                    <a:pt x="37" y="136"/>
                  </a:lnTo>
                  <a:lnTo>
                    <a:pt x="50" y="116"/>
                  </a:lnTo>
                  <a:lnTo>
                    <a:pt x="63" y="98"/>
                  </a:lnTo>
                  <a:lnTo>
                    <a:pt x="80" y="79"/>
                  </a:lnTo>
                  <a:lnTo>
                    <a:pt x="96" y="64"/>
                  </a:lnTo>
                  <a:lnTo>
                    <a:pt x="116" y="49"/>
                  </a:lnTo>
                  <a:lnTo>
                    <a:pt x="136" y="38"/>
                  </a:lnTo>
                  <a:lnTo>
                    <a:pt x="158" y="26"/>
                  </a:lnTo>
                  <a:lnTo>
                    <a:pt x="179" y="18"/>
                  </a:lnTo>
                  <a:lnTo>
                    <a:pt x="204" y="13"/>
                  </a:lnTo>
                  <a:lnTo>
                    <a:pt x="227" y="8"/>
                  </a:lnTo>
                  <a:lnTo>
                    <a:pt x="252" y="8"/>
                  </a:lnTo>
                  <a:lnTo>
                    <a:pt x="252" y="0"/>
                  </a:lnTo>
                  <a:close/>
                </a:path>
              </a:pathLst>
            </a:custGeom>
            <a:solidFill>
              <a:srgbClr val="1F1A17"/>
            </a:solidFill>
            <a:ln w="9525">
              <a:noFill/>
              <a:round/>
              <a:headEnd/>
              <a:tailEnd/>
            </a:ln>
          </p:spPr>
          <p:txBody>
            <a:bodyPr/>
            <a:lstStyle/>
            <a:p>
              <a:endParaRPr lang="en-US"/>
            </a:p>
          </p:txBody>
        </p:sp>
      </p:grpSp>
      <p:grpSp>
        <p:nvGrpSpPr>
          <p:cNvPr id="4" name="Group 27"/>
          <p:cNvGrpSpPr>
            <a:grpSpLocks/>
          </p:cNvGrpSpPr>
          <p:nvPr/>
        </p:nvGrpSpPr>
        <p:grpSpPr bwMode="auto">
          <a:xfrm>
            <a:off x="6465889" y="2068196"/>
            <a:ext cx="598487" cy="823913"/>
            <a:chOff x="3048" y="2088"/>
            <a:chExt cx="834" cy="1149"/>
          </a:xfrm>
        </p:grpSpPr>
        <p:pic>
          <p:nvPicPr>
            <p:cNvPr id="32785" name="Picture 28"/>
            <p:cNvPicPr>
              <a:picLocks noChangeAspect="1" noChangeArrowheads="1"/>
            </p:cNvPicPr>
            <p:nvPr/>
          </p:nvPicPr>
          <p:blipFill>
            <a:blip r:embed="rId5"/>
            <a:srcRect/>
            <a:stretch>
              <a:fillRect/>
            </a:stretch>
          </p:blipFill>
          <p:spPr bwMode="auto">
            <a:xfrm>
              <a:off x="3048" y="2088"/>
              <a:ext cx="663" cy="999"/>
            </a:xfrm>
            <a:prstGeom prst="rect">
              <a:avLst/>
            </a:prstGeom>
            <a:noFill/>
            <a:ln w="9525">
              <a:noFill/>
              <a:miter lim="800000"/>
              <a:headEnd/>
              <a:tailEnd/>
            </a:ln>
          </p:spPr>
        </p:pic>
        <p:grpSp>
          <p:nvGrpSpPr>
            <p:cNvPr id="32786" name="Group 29"/>
            <p:cNvGrpSpPr>
              <a:grpSpLocks/>
            </p:cNvGrpSpPr>
            <p:nvPr/>
          </p:nvGrpSpPr>
          <p:grpSpPr bwMode="auto">
            <a:xfrm>
              <a:off x="3213" y="2264"/>
              <a:ext cx="669" cy="973"/>
              <a:chOff x="3213" y="2264"/>
              <a:chExt cx="669" cy="973"/>
            </a:xfrm>
          </p:grpSpPr>
          <p:sp>
            <p:nvSpPr>
              <p:cNvPr id="32787" name="Freeform 30"/>
              <p:cNvSpPr>
                <a:spLocks/>
              </p:cNvSpPr>
              <p:nvPr/>
            </p:nvSpPr>
            <p:spPr bwMode="auto">
              <a:xfrm>
                <a:off x="3296" y="2264"/>
                <a:ext cx="586" cy="835"/>
              </a:xfrm>
              <a:custGeom>
                <a:avLst/>
                <a:gdLst>
                  <a:gd name="T0" fmla="*/ 35 w 586"/>
                  <a:gd name="T1" fmla="*/ 835 h 835"/>
                  <a:gd name="T2" fmla="*/ 586 w 586"/>
                  <a:gd name="T3" fmla="*/ 22 h 835"/>
                  <a:gd name="T4" fmla="*/ 551 w 586"/>
                  <a:gd name="T5" fmla="*/ 0 h 835"/>
                  <a:gd name="T6" fmla="*/ 0 w 586"/>
                  <a:gd name="T7" fmla="*/ 812 h 835"/>
                  <a:gd name="T8" fmla="*/ 35 w 586"/>
                  <a:gd name="T9" fmla="*/ 835 h 835"/>
                  <a:gd name="T10" fmla="*/ 0 60000 65536"/>
                  <a:gd name="T11" fmla="*/ 0 60000 65536"/>
                  <a:gd name="T12" fmla="*/ 0 60000 65536"/>
                  <a:gd name="T13" fmla="*/ 0 60000 65536"/>
                  <a:gd name="T14" fmla="*/ 0 60000 65536"/>
                  <a:gd name="T15" fmla="*/ 0 w 586"/>
                  <a:gd name="T16" fmla="*/ 0 h 835"/>
                  <a:gd name="T17" fmla="*/ 586 w 586"/>
                  <a:gd name="T18" fmla="*/ 835 h 835"/>
                </a:gdLst>
                <a:ahLst/>
                <a:cxnLst>
                  <a:cxn ang="T10">
                    <a:pos x="T0" y="T1"/>
                  </a:cxn>
                  <a:cxn ang="T11">
                    <a:pos x="T2" y="T3"/>
                  </a:cxn>
                  <a:cxn ang="T12">
                    <a:pos x="T4" y="T5"/>
                  </a:cxn>
                  <a:cxn ang="T13">
                    <a:pos x="T6" y="T7"/>
                  </a:cxn>
                  <a:cxn ang="T14">
                    <a:pos x="T8" y="T9"/>
                  </a:cxn>
                </a:cxnLst>
                <a:rect l="T15" t="T16" r="T17" b="T18"/>
                <a:pathLst>
                  <a:path w="586" h="835">
                    <a:moveTo>
                      <a:pt x="35" y="835"/>
                    </a:moveTo>
                    <a:lnTo>
                      <a:pt x="586" y="22"/>
                    </a:lnTo>
                    <a:lnTo>
                      <a:pt x="551" y="0"/>
                    </a:lnTo>
                    <a:lnTo>
                      <a:pt x="0" y="812"/>
                    </a:lnTo>
                    <a:lnTo>
                      <a:pt x="35" y="835"/>
                    </a:lnTo>
                    <a:close/>
                  </a:path>
                </a:pathLst>
              </a:custGeom>
              <a:solidFill>
                <a:srgbClr val="DA251D"/>
              </a:solidFill>
              <a:ln w="9525">
                <a:noFill/>
                <a:round/>
                <a:headEnd/>
                <a:tailEnd/>
              </a:ln>
            </p:spPr>
            <p:txBody>
              <a:bodyPr/>
              <a:lstStyle/>
              <a:p>
                <a:endParaRPr lang="en-US"/>
              </a:p>
            </p:txBody>
          </p:sp>
          <p:sp>
            <p:nvSpPr>
              <p:cNvPr id="32788" name="Freeform 31"/>
              <p:cNvSpPr>
                <a:spLocks/>
              </p:cNvSpPr>
              <p:nvPr/>
            </p:nvSpPr>
            <p:spPr bwMode="auto">
              <a:xfrm>
                <a:off x="3213" y="3039"/>
                <a:ext cx="184" cy="198"/>
              </a:xfrm>
              <a:custGeom>
                <a:avLst/>
                <a:gdLst>
                  <a:gd name="T0" fmla="*/ 184 w 184"/>
                  <a:gd name="T1" fmla="*/ 115 h 198"/>
                  <a:gd name="T2" fmla="*/ 5 w 184"/>
                  <a:gd name="T3" fmla="*/ 198 h 198"/>
                  <a:gd name="T4" fmla="*/ 15 w 184"/>
                  <a:gd name="T5" fmla="*/ 0 h 198"/>
                  <a:gd name="T6" fmla="*/ 184 w 184"/>
                  <a:gd name="T7" fmla="*/ 115 h 198"/>
                  <a:gd name="T8" fmla="*/ 0 w 184"/>
                  <a:gd name="T9" fmla="*/ 198 h 198"/>
                  <a:gd name="T10" fmla="*/ 184 w 184"/>
                  <a:gd name="T11" fmla="*/ 115 h 198"/>
                  <a:gd name="T12" fmla="*/ 0 60000 65536"/>
                  <a:gd name="T13" fmla="*/ 0 60000 65536"/>
                  <a:gd name="T14" fmla="*/ 0 60000 65536"/>
                  <a:gd name="T15" fmla="*/ 0 60000 65536"/>
                  <a:gd name="T16" fmla="*/ 0 60000 65536"/>
                  <a:gd name="T17" fmla="*/ 0 60000 65536"/>
                  <a:gd name="T18" fmla="*/ 0 w 184"/>
                  <a:gd name="T19" fmla="*/ 0 h 198"/>
                  <a:gd name="T20" fmla="*/ 184 w 184"/>
                  <a:gd name="T21" fmla="*/ 198 h 198"/>
                </a:gdLst>
                <a:ahLst/>
                <a:cxnLst>
                  <a:cxn ang="T12">
                    <a:pos x="T0" y="T1"/>
                  </a:cxn>
                  <a:cxn ang="T13">
                    <a:pos x="T2" y="T3"/>
                  </a:cxn>
                  <a:cxn ang="T14">
                    <a:pos x="T4" y="T5"/>
                  </a:cxn>
                  <a:cxn ang="T15">
                    <a:pos x="T6" y="T7"/>
                  </a:cxn>
                  <a:cxn ang="T16">
                    <a:pos x="T8" y="T9"/>
                  </a:cxn>
                  <a:cxn ang="T17">
                    <a:pos x="T10" y="T11"/>
                  </a:cxn>
                </a:cxnLst>
                <a:rect l="T18" t="T19" r="T20" b="T21"/>
                <a:pathLst>
                  <a:path w="184" h="198">
                    <a:moveTo>
                      <a:pt x="184" y="115"/>
                    </a:moveTo>
                    <a:lnTo>
                      <a:pt x="5" y="198"/>
                    </a:lnTo>
                    <a:lnTo>
                      <a:pt x="15" y="0"/>
                    </a:lnTo>
                    <a:lnTo>
                      <a:pt x="184" y="115"/>
                    </a:lnTo>
                    <a:lnTo>
                      <a:pt x="0" y="198"/>
                    </a:lnTo>
                    <a:lnTo>
                      <a:pt x="184" y="115"/>
                    </a:lnTo>
                    <a:close/>
                  </a:path>
                </a:pathLst>
              </a:custGeom>
              <a:solidFill>
                <a:srgbClr val="DA251D"/>
              </a:solidFill>
              <a:ln w="9525">
                <a:noFill/>
                <a:round/>
                <a:headEnd/>
                <a:tailEnd/>
              </a:ln>
            </p:spPr>
            <p:txBody>
              <a:bodyPr/>
              <a:lstStyle/>
              <a:p>
                <a:endParaRPr lang="en-US"/>
              </a:p>
            </p:txBody>
          </p:sp>
        </p:grpSp>
      </p:grpSp>
      <p:sp>
        <p:nvSpPr>
          <p:cNvPr id="249888" name="Rectangle 32"/>
          <p:cNvSpPr>
            <a:spLocks noChangeArrowheads="1"/>
          </p:cNvSpPr>
          <p:nvPr/>
        </p:nvSpPr>
        <p:spPr bwMode="auto">
          <a:xfrm>
            <a:off x="7407357" y="2294132"/>
            <a:ext cx="1608137" cy="738664"/>
          </a:xfrm>
          <a:prstGeom prst="rect">
            <a:avLst/>
          </a:prstGeom>
          <a:noFill/>
          <a:ln w="9525">
            <a:noFill/>
            <a:miter lim="800000"/>
            <a:headEnd/>
            <a:tailEnd/>
          </a:ln>
        </p:spPr>
        <p:txBody>
          <a:bodyPr wrap="square" lIns="0" tIns="0" rIns="0" bIns="0">
            <a:spAutoFit/>
          </a:bodyPr>
          <a:lstStyle/>
          <a:p>
            <a:pPr eaLnBrk="0" hangingPunct="0"/>
            <a:r>
              <a:rPr lang="en-US" sz="2400" b="1" dirty="0">
                <a:solidFill>
                  <a:srgbClr val="000099"/>
                </a:solidFill>
                <a:latin typeface="Calibri" pitchFamily="34" charset="0"/>
              </a:rPr>
              <a:t>Occasional</a:t>
            </a:r>
            <a:r>
              <a:rPr lang="en-US" sz="2000" dirty="0">
                <a:solidFill>
                  <a:srgbClr val="000099"/>
                </a:solidFill>
                <a:latin typeface="Calibri" pitchFamily="34" charset="0"/>
              </a:rPr>
              <a:t> </a:t>
            </a:r>
          </a:p>
          <a:p>
            <a:pPr eaLnBrk="0" hangingPunct="0"/>
            <a:r>
              <a:rPr lang="en-US" sz="2400" b="1" dirty="0">
                <a:solidFill>
                  <a:srgbClr val="000099"/>
                </a:solidFill>
                <a:latin typeface="Calibri" pitchFamily="34" charset="0"/>
              </a:rPr>
              <a:t>Preventer</a:t>
            </a:r>
            <a:endParaRPr lang="en-US" sz="2000" b="1" baseline="-25000" dirty="0">
              <a:solidFill>
                <a:srgbClr val="000099"/>
              </a:solidFill>
              <a:latin typeface="Calibri" pitchFamily="34" charset="0"/>
            </a:endParaRPr>
          </a:p>
        </p:txBody>
      </p:sp>
      <p:pic>
        <p:nvPicPr>
          <p:cNvPr id="249889" name="Picture 33"/>
          <p:cNvPicPr>
            <a:picLocks noChangeAspect="1" noChangeArrowheads="1"/>
          </p:cNvPicPr>
          <p:nvPr/>
        </p:nvPicPr>
        <p:blipFill>
          <a:blip r:embed="rId6"/>
          <a:srcRect/>
          <a:stretch>
            <a:fillRect/>
          </a:stretch>
        </p:blipFill>
        <p:spPr bwMode="auto">
          <a:xfrm>
            <a:off x="6668450" y="889707"/>
            <a:ext cx="1332549" cy="1089024"/>
          </a:xfrm>
          <a:prstGeom prst="rect">
            <a:avLst/>
          </a:prstGeom>
          <a:noFill/>
          <a:ln w="9525">
            <a:noFill/>
            <a:miter lim="800000"/>
            <a:headEnd/>
            <a:tailEnd/>
          </a:ln>
        </p:spPr>
      </p:pic>
      <p:pic>
        <p:nvPicPr>
          <p:cNvPr id="32779" name="Picture 35"/>
          <p:cNvPicPr>
            <a:picLocks noChangeAspect="1" noChangeArrowheads="1"/>
          </p:cNvPicPr>
          <p:nvPr/>
        </p:nvPicPr>
        <p:blipFill>
          <a:blip r:embed="rId7"/>
          <a:srcRect/>
          <a:stretch>
            <a:fillRect/>
          </a:stretch>
        </p:blipFill>
        <p:spPr bwMode="auto">
          <a:xfrm>
            <a:off x="8153400" y="4084320"/>
            <a:ext cx="1608138" cy="2019300"/>
          </a:xfrm>
          <a:prstGeom prst="rect">
            <a:avLst/>
          </a:prstGeom>
          <a:noFill/>
          <a:ln w="38100" cap="sq">
            <a:solidFill>
              <a:schemeClr val="tx1"/>
            </a:solidFill>
            <a:miter lim="800000"/>
            <a:headEnd type="none" w="sm" len="sm"/>
            <a:tailEnd type="none" w="sm" len="sm"/>
          </a:ln>
        </p:spPr>
      </p:pic>
      <p:pic>
        <p:nvPicPr>
          <p:cNvPr id="32780" name="Picture 36"/>
          <p:cNvPicPr>
            <a:picLocks noChangeAspect="1" noChangeArrowheads="1"/>
          </p:cNvPicPr>
          <p:nvPr/>
        </p:nvPicPr>
        <p:blipFill>
          <a:blip r:embed="rId8"/>
          <a:srcRect l="13199"/>
          <a:stretch>
            <a:fillRect/>
          </a:stretch>
        </p:blipFill>
        <p:spPr bwMode="auto">
          <a:xfrm>
            <a:off x="5162551" y="4084320"/>
            <a:ext cx="1641475" cy="2057400"/>
          </a:xfrm>
          <a:prstGeom prst="rect">
            <a:avLst/>
          </a:prstGeom>
          <a:noFill/>
          <a:ln w="38100" cap="sq">
            <a:solidFill>
              <a:schemeClr val="tx1"/>
            </a:solidFill>
            <a:miter lim="800000"/>
            <a:headEnd type="none" w="sm" len="sm"/>
            <a:tailEnd type="none" w="sm" len="sm"/>
          </a:ln>
        </p:spPr>
      </p:pic>
      <p:pic>
        <p:nvPicPr>
          <p:cNvPr id="32781" name="Picture 37" descr="D:\Cipla\Khusharg1.jpg"/>
          <p:cNvPicPr>
            <a:picLocks noChangeAspect="1" noChangeArrowheads="1"/>
          </p:cNvPicPr>
          <p:nvPr/>
        </p:nvPicPr>
        <p:blipFill>
          <a:blip r:embed="rId9"/>
          <a:srcRect/>
          <a:stretch>
            <a:fillRect/>
          </a:stretch>
        </p:blipFill>
        <p:spPr bwMode="auto">
          <a:xfrm>
            <a:off x="1828800" y="4160520"/>
            <a:ext cx="1828800" cy="2000250"/>
          </a:xfrm>
          <a:prstGeom prst="rect">
            <a:avLst/>
          </a:prstGeom>
          <a:noFill/>
          <a:ln w="38100">
            <a:solidFill>
              <a:schemeClr val="tx1"/>
            </a:solidFill>
            <a:miter lim="800000"/>
            <a:headEnd/>
            <a:tailEnd/>
          </a:ln>
        </p:spPr>
      </p:pic>
      <p:sp>
        <p:nvSpPr>
          <p:cNvPr id="32782" name="Line 38"/>
          <p:cNvSpPr>
            <a:spLocks noChangeShapeType="1"/>
          </p:cNvSpPr>
          <p:nvPr/>
        </p:nvSpPr>
        <p:spPr bwMode="auto">
          <a:xfrm>
            <a:off x="3810000" y="5017770"/>
            <a:ext cx="1066800" cy="0"/>
          </a:xfrm>
          <a:prstGeom prst="line">
            <a:avLst/>
          </a:prstGeom>
          <a:noFill/>
          <a:ln w="38100" cap="sq">
            <a:solidFill>
              <a:srgbClr val="FF0000"/>
            </a:solidFill>
            <a:round/>
            <a:headEnd type="none" w="sm" len="sm"/>
            <a:tailEnd type="triangle" w="sm" len="sm"/>
          </a:ln>
        </p:spPr>
        <p:txBody>
          <a:bodyPr wrap="none" anchor="ctr"/>
          <a:lstStyle/>
          <a:p>
            <a:endParaRPr lang="en-US"/>
          </a:p>
        </p:txBody>
      </p:sp>
      <p:sp>
        <p:nvSpPr>
          <p:cNvPr id="32783" name="Line 39"/>
          <p:cNvSpPr>
            <a:spLocks noChangeShapeType="1"/>
          </p:cNvSpPr>
          <p:nvPr/>
        </p:nvSpPr>
        <p:spPr bwMode="auto">
          <a:xfrm flipH="1">
            <a:off x="3810000" y="5170170"/>
            <a:ext cx="1066800" cy="0"/>
          </a:xfrm>
          <a:prstGeom prst="line">
            <a:avLst/>
          </a:prstGeom>
          <a:noFill/>
          <a:ln w="38100" cap="sq">
            <a:solidFill>
              <a:srgbClr val="FF0000"/>
            </a:solidFill>
            <a:round/>
            <a:headEnd type="none" w="sm" len="sm"/>
            <a:tailEnd type="triangle" w="sm" len="sm"/>
          </a:ln>
        </p:spPr>
        <p:txBody>
          <a:bodyPr wrap="none" anchor="ctr"/>
          <a:lstStyle/>
          <a:p>
            <a:endParaRPr lang="en-US"/>
          </a:p>
        </p:txBody>
      </p:sp>
      <p:sp>
        <p:nvSpPr>
          <p:cNvPr id="32784" name="Line 40"/>
          <p:cNvSpPr>
            <a:spLocks noChangeShapeType="1"/>
          </p:cNvSpPr>
          <p:nvPr/>
        </p:nvSpPr>
        <p:spPr bwMode="auto">
          <a:xfrm>
            <a:off x="6934200" y="5017770"/>
            <a:ext cx="1066800" cy="0"/>
          </a:xfrm>
          <a:prstGeom prst="line">
            <a:avLst/>
          </a:prstGeom>
          <a:noFill/>
          <a:ln w="38100">
            <a:solidFill>
              <a:srgbClr val="FF0000"/>
            </a:solidFill>
            <a:prstDash val="sysDot"/>
            <a:round/>
            <a:headEnd type="none" w="sm" len="sm"/>
            <a:tailEnd type="triangle" w="sm" len="sm"/>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49859"/>
                                        </p:tgtEl>
                                        <p:attrNameLst>
                                          <p:attrName>style.visibility</p:attrName>
                                        </p:attrNameLst>
                                      </p:cBhvr>
                                      <p:to>
                                        <p:strVal val="visible"/>
                                      </p:to>
                                    </p:set>
                                    <p:anim calcmode="lin" valueType="num">
                                      <p:cBhvr additive="base">
                                        <p:cTn id="7" dur="500" fill="hold"/>
                                        <p:tgtEl>
                                          <p:spTgt spid="249859"/>
                                        </p:tgtEl>
                                        <p:attrNameLst>
                                          <p:attrName>ppt_x</p:attrName>
                                        </p:attrNameLst>
                                      </p:cBhvr>
                                      <p:tavLst>
                                        <p:tav tm="0">
                                          <p:val>
                                            <p:strVal val="0-#ppt_w/2"/>
                                          </p:val>
                                        </p:tav>
                                        <p:tav tm="100000">
                                          <p:val>
                                            <p:strVal val="#ppt_x"/>
                                          </p:val>
                                        </p:tav>
                                      </p:tavLst>
                                    </p:anim>
                                    <p:anim calcmode="lin" valueType="num">
                                      <p:cBhvr additive="base">
                                        <p:cTn id="8" dur="500" fill="hold"/>
                                        <p:tgtEl>
                                          <p:spTgt spid="24985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249889"/>
                                        </p:tgtEl>
                                        <p:attrNameLst>
                                          <p:attrName>style.visibility</p:attrName>
                                        </p:attrNameLst>
                                      </p:cBhvr>
                                      <p:to>
                                        <p:strVal val="visible"/>
                                      </p:to>
                                    </p:set>
                                    <p:anim calcmode="lin" valueType="num">
                                      <p:cBhvr additive="base">
                                        <p:cTn id="12" dur="500" fill="hold"/>
                                        <p:tgtEl>
                                          <p:spTgt spid="249889"/>
                                        </p:tgtEl>
                                        <p:attrNameLst>
                                          <p:attrName>ppt_x</p:attrName>
                                        </p:attrNameLst>
                                      </p:cBhvr>
                                      <p:tavLst>
                                        <p:tav tm="0">
                                          <p:val>
                                            <p:strVal val="0-#ppt_w/2"/>
                                          </p:val>
                                        </p:tav>
                                        <p:tav tm="100000">
                                          <p:val>
                                            <p:strVal val="#ppt_x"/>
                                          </p:val>
                                        </p:tav>
                                      </p:tavLst>
                                    </p:anim>
                                    <p:anim calcmode="lin" valueType="num">
                                      <p:cBhvr additive="base">
                                        <p:cTn id="13" dur="500" fill="hold"/>
                                        <p:tgtEl>
                                          <p:spTgt spid="24988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nodeType="afterEffect">
                                  <p:stCondLst>
                                    <p:cond delay="0"/>
                                  </p:stCondLst>
                                  <p:childTnLst>
                                    <p:set>
                                      <p:cBhvr>
                                        <p:cTn id="16" dur="1" fill="hold">
                                          <p:stCondLst>
                                            <p:cond delay="0"/>
                                          </p:stCondLst>
                                        </p:cTn>
                                        <p:tgtEl>
                                          <p:spTgt spid="249860"/>
                                        </p:tgtEl>
                                        <p:attrNameLst>
                                          <p:attrName>style.visibility</p:attrName>
                                        </p:attrNameLst>
                                      </p:cBhvr>
                                      <p:to>
                                        <p:strVal val="visible"/>
                                      </p:to>
                                    </p:set>
                                    <p:anim calcmode="lin" valueType="num">
                                      <p:cBhvr additive="base">
                                        <p:cTn id="17" dur="500" fill="hold"/>
                                        <p:tgtEl>
                                          <p:spTgt spid="249860"/>
                                        </p:tgtEl>
                                        <p:attrNameLst>
                                          <p:attrName>ppt_x</p:attrName>
                                        </p:attrNameLst>
                                      </p:cBhvr>
                                      <p:tavLst>
                                        <p:tav tm="0">
                                          <p:val>
                                            <p:strVal val="0-#ppt_w/2"/>
                                          </p:val>
                                        </p:tav>
                                        <p:tav tm="100000">
                                          <p:val>
                                            <p:strVal val="#ppt_x"/>
                                          </p:val>
                                        </p:tav>
                                      </p:tavLst>
                                    </p:anim>
                                    <p:anim calcmode="lin" valueType="num">
                                      <p:cBhvr additive="base">
                                        <p:cTn id="18" dur="500" fill="hold"/>
                                        <p:tgtEl>
                                          <p:spTgt spid="249860"/>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0-#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249888"/>
                                        </p:tgtEl>
                                        <p:attrNameLst>
                                          <p:attrName>style.visibility</p:attrName>
                                        </p:attrNameLst>
                                      </p:cBhvr>
                                      <p:to>
                                        <p:strVal val="visible"/>
                                      </p:to>
                                    </p:set>
                                    <p:anim calcmode="lin" valueType="num">
                                      <p:cBhvr additive="base">
                                        <p:cTn id="27" dur="500" fill="hold"/>
                                        <p:tgtEl>
                                          <p:spTgt spid="249888"/>
                                        </p:tgtEl>
                                        <p:attrNameLst>
                                          <p:attrName>ppt_x</p:attrName>
                                        </p:attrNameLst>
                                      </p:cBhvr>
                                      <p:tavLst>
                                        <p:tav tm="0">
                                          <p:val>
                                            <p:strVal val="0-#ppt_w/2"/>
                                          </p:val>
                                        </p:tav>
                                        <p:tav tm="100000">
                                          <p:val>
                                            <p:strVal val="#ppt_x"/>
                                          </p:val>
                                        </p:tav>
                                      </p:tavLst>
                                    </p:anim>
                                    <p:anim calcmode="lin" valueType="num">
                                      <p:cBhvr additive="base">
                                        <p:cTn id="28" dur="500" fill="hold"/>
                                        <p:tgtEl>
                                          <p:spTgt spid="249888"/>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0-#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0-#ppt_w/2"/>
                                          </p:val>
                                        </p:tav>
                                        <p:tav tm="100000">
                                          <p:val>
                                            <p:strVal val="#ppt_x"/>
                                          </p:val>
                                        </p:tav>
                                      </p:tavLst>
                                    </p:anim>
                                    <p:anim calcmode="lin" valueType="num">
                                      <p:cBhvr additive="base">
                                        <p:cTn id="38" dur="500" fill="hold"/>
                                        <p:tgtEl>
                                          <p:spTgt spid="2"/>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249869"/>
                                        </p:tgtEl>
                                        <p:attrNameLst>
                                          <p:attrName>style.visibility</p:attrName>
                                        </p:attrNameLst>
                                      </p:cBhvr>
                                      <p:to>
                                        <p:strVal val="visible"/>
                                      </p:to>
                                    </p:set>
                                    <p:anim calcmode="lin" valueType="num">
                                      <p:cBhvr additive="base">
                                        <p:cTn id="42" dur="500" fill="hold"/>
                                        <p:tgtEl>
                                          <p:spTgt spid="249869"/>
                                        </p:tgtEl>
                                        <p:attrNameLst>
                                          <p:attrName>ppt_x</p:attrName>
                                        </p:attrNameLst>
                                      </p:cBhvr>
                                      <p:tavLst>
                                        <p:tav tm="0">
                                          <p:val>
                                            <p:strVal val="0-#ppt_w/2"/>
                                          </p:val>
                                        </p:tav>
                                        <p:tav tm="100000">
                                          <p:val>
                                            <p:strVal val="#ppt_x"/>
                                          </p:val>
                                        </p:tav>
                                      </p:tavLst>
                                    </p:anim>
                                    <p:anim calcmode="lin" valueType="num">
                                      <p:cBhvr additive="base">
                                        <p:cTn id="43" dur="500" fill="hold"/>
                                        <p:tgtEl>
                                          <p:spTgt spid="2498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869" grpId="0" autoUpdateAnimBg="0"/>
      <p:bldP spid="249888"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35142F-601F-24B6-CAC4-33B47DCDA490}"/>
              </a:ext>
            </a:extLst>
          </p:cNvPr>
          <p:cNvSpPr txBox="1"/>
          <p:nvPr/>
        </p:nvSpPr>
        <p:spPr>
          <a:xfrm>
            <a:off x="3000375" y="695773"/>
            <a:ext cx="5753100" cy="1077218"/>
          </a:xfrm>
          <a:prstGeom prst="rect">
            <a:avLst/>
          </a:prstGeom>
          <a:noFill/>
        </p:spPr>
        <p:txBody>
          <a:bodyPr wrap="square" rtlCol="0">
            <a:spAutoFit/>
          </a:bodyPr>
          <a:lstStyle/>
          <a:p>
            <a:pPr algn="ctr"/>
            <a:r>
              <a:rPr lang="en-IN" sz="3200" b="1" u="sng" dirty="0">
                <a:solidFill>
                  <a:schemeClr val="accent1">
                    <a:lumMod val="75000"/>
                  </a:schemeClr>
                </a:solidFill>
              </a:rPr>
              <a:t>ADD-ON (CONTROLLER) THERAPIES IN SEVERE </a:t>
            </a:r>
            <a:r>
              <a:rPr lang="en-IN" sz="3200" b="1" u="sng" dirty="0" smtClean="0">
                <a:solidFill>
                  <a:schemeClr val="accent1">
                    <a:lumMod val="75000"/>
                  </a:schemeClr>
                </a:solidFill>
              </a:rPr>
              <a:t>ASTHMA</a:t>
            </a:r>
            <a:endParaRPr lang="en-US" sz="2000" dirty="0">
              <a:solidFill>
                <a:schemeClr val="accent1">
                  <a:lumMod val="75000"/>
                </a:schemeClr>
              </a:solidFill>
            </a:endParaRPr>
          </a:p>
        </p:txBody>
      </p:sp>
      <p:sp>
        <p:nvSpPr>
          <p:cNvPr id="4" name="TextBox 3">
            <a:extLst>
              <a:ext uri="{FF2B5EF4-FFF2-40B4-BE49-F238E27FC236}">
                <a16:creationId xmlns:a16="http://schemas.microsoft.com/office/drawing/2014/main" id="{CD9B8DE3-A874-1CC5-8590-172CA8DC08E2}"/>
              </a:ext>
            </a:extLst>
          </p:cNvPr>
          <p:cNvSpPr txBox="1"/>
          <p:nvPr/>
        </p:nvSpPr>
        <p:spPr>
          <a:xfrm>
            <a:off x="1319531" y="2629387"/>
            <a:ext cx="8820150" cy="1384995"/>
          </a:xfrm>
          <a:prstGeom prst="rect">
            <a:avLst/>
          </a:prstGeom>
          <a:noFill/>
          <a:ln w="47625">
            <a:solidFill>
              <a:schemeClr val="accent1">
                <a:shade val="50000"/>
              </a:schemeClr>
            </a:solidFill>
          </a:ln>
        </p:spPr>
        <p:txBody>
          <a:bodyPr wrap="square" rtlCol="0">
            <a:spAutoFit/>
          </a:bodyPr>
          <a:lstStyle/>
          <a:p>
            <a:pPr marL="457200" indent="-457200">
              <a:buFont typeface="Arial" panose="020B0604020202020204" pitchFamily="34" charset="0"/>
              <a:buChar char="•"/>
            </a:pPr>
            <a:r>
              <a:rPr lang="en-IN" sz="2800" b="1" dirty="0"/>
              <a:t>ideally considered for </a:t>
            </a:r>
            <a:r>
              <a:rPr lang="en-IN" sz="2800" b="1" dirty="0">
                <a:solidFill>
                  <a:srgbClr val="00B050"/>
                </a:solidFill>
              </a:rPr>
              <a:t>persistent symptoms </a:t>
            </a:r>
            <a:r>
              <a:rPr lang="en-IN" sz="2800" b="1" dirty="0"/>
              <a:t>and/or</a:t>
            </a:r>
          </a:p>
          <a:p>
            <a:r>
              <a:rPr lang="en-IN" sz="2800" b="1" dirty="0">
                <a:solidFill>
                  <a:srgbClr val="00B050"/>
                </a:solidFill>
              </a:rPr>
              <a:t>exacerbations</a:t>
            </a:r>
            <a:r>
              <a:rPr lang="en-IN" sz="2800" b="1" dirty="0"/>
              <a:t> despite optimized treatment with high dose controller medications (e.g. a high dose ICS and a LABA).</a:t>
            </a:r>
          </a:p>
        </p:txBody>
      </p:sp>
    </p:spTree>
    <p:extLst>
      <p:ext uri="{BB962C8B-B14F-4D97-AF65-F5344CB8AC3E}">
        <p14:creationId xmlns:p14="http://schemas.microsoft.com/office/powerpoint/2010/main" val="27488487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286C276-6703-D806-63C6-83DBF8ED6FDE}"/>
              </a:ext>
            </a:extLst>
          </p:cNvPr>
          <p:cNvGraphicFramePr>
            <a:graphicFrameLocks noGrp="1"/>
          </p:cNvGraphicFramePr>
          <p:nvPr>
            <p:extLst>
              <p:ext uri="{D42A27DB-BD31-4B8C-83A1-F6EECF244321}">
                <p14:modId xmlns:p14="http://schemas.microsoft.com/office/powerpoint/2010/main" val="693424665"/>
              </p:ext>
            </p:extLst>
          </p:nvPr>
        </p:nvGraphicFramePr>
        <p:xfrm>
          <a:off x="768033" y="1298614"/>
          <a:ext cx="10275887" cy="4943110"/>
        </p:xfrm>
        <a:graphic>
          <a:graphicData uri="http://schemas.openxmlformats.org/drawingml/2006/table">
            <a:tbl>
              <a:tblPr firstRow="1" bandRow="1">
                <a:tableStyleId>{5C22544A-7EE6-4342-B048-85BDC9FD1C3A}</a:tableStyleId>
              </a:tblPr>
              <a:tblGrid>
                <a:gridCol w="3434170">
                  <a:extLst>
                    <a:ext uri="{9D8B030D-6E8A-4147-A177-3AD203B41FA5}">
                      <a16:colId xmlns:a16="http://schemas.microsoft.com/office/drawing/2014/main" val="707493611"/>
                    </a:ext>
                  </a:extLst>
                </a:gridCol>
                <a:gridCol w="1498756">
                  <a:extLst>
                    <a:ext uri="{9D8B030D-6E8A-4147-A177-3AD203B41FA5}">
                      <a16:colId xmlns:a16="http://schemas.microsoft.com/office/drawing/2014/main" val="2195165985"/>
                    </a:ext>
                  </a:extLst>
                </a:gridCol>
                <a:gridCol w="5342961">
                  <a:extLst>
                    <a:ext uri="{9D8B030D-6E8A-4147-A177-3AD203B41FA5}">
                      <a16:colId xmlns:a16="http://schemas.microsoft.com/office/drawing/2014/main" val="846535390"/>
                    </a:ext>
                  </a:extLst>
                </a:gridCol>
              </a:tblGrid>
              <a:tr h="647768">
                <a:tc>
                  <a:txBody>
                    <a:bodyPr/>
                    <a:lstStyle/>
                    <a:p>
                      <a:pPr algn="ctr"/>
                      <a:r>
                        <a:rPr lang="en-US" sz="2800" b="1" dirty="0"/>
                        <a:t>DRUGS</a:t>
                      </a:r>
                    </a:p>
                  </a:txBody>
                  <a:tcPr/>
                </a:tc>
                <a:tc>
                  <a:txBody>
                    <a:bodyPr/>
                    <a:lstStyle/>
                    <a:p>
                      <a:pPr algn="ctr"/>
                      <a:r>
                        <a:rPr lang="en-US" sz="2800" b="1" dirty="0"/>
                        <a:t>AGE</a:t>
                      </a:r>
                    </a:p>
                  </a:txBody>
                  <a:tcPr/>
                </a:tc>
                <a:tc>
                  <a:txBody>
                    <a:bodyPr/>
                    <a:lstStyle/>
                    <a:p>
                      <a:pPr algn="ctr"/>
                      <a:r>
                        <a:rPr lang="en-US" sz="2800" b="1" dirty="0"/>
                        <a:t>EXAMPLES</a:t>
                      </a:r>
                    </a:p>
                  </a:txBody>
                  <a:tcPr/>
                </a:tc>
                <a:extLst>
                  <a:ext uri="{0D108BD9-81ED-4DB2-BD59-A6C34878D82A}">
                    <a16:rowId xmlns:a16="http://schemas.microsoft.com/office/drawing/2014/main" val="534634615"/>
                  </a:ext>
                </a:extLst>
              </a:tr>
              <a:tr h="647768">
                <a:tc>
                  <a:txBody>
                    <a:bodyPr/>
                    <a:lstStyle/>
                    <a:p>
                      <a:r>
                        <a:rPr lang="en-US" sz="2000" b="1" dirty="0"/>
                        <a:t>LONG ACTING ANTICHOLINERGICS</a:t>
                      </a:r>
                    </a:p>
                  </a:txBody>
                  <a:tcPr/>
                </a:tc>
                <a:tc>
                  <a:txBody>
                    <a:bodyPr/>
                    <a:lstStyle/>
                    <a:p>
                      <a:r>
                        <a:rPr lang="en-US" sz="2000" b="1" dirty="0"/>
                        <a:t>&gt;= 6 </a:t>
                      </a:r>
                      <a:r>
                        <a:rPr lang="en-US" sz="2000" b="1" dirty="0" err="1"/>
                        <a:t>yrs</a:t>
                      </a:r>
                      <a:endParaRPr lang="en-US" sz="2000" b="1" dirty="0"/>
                    </a:p>
                  </a:txBody>
                  <a:tcPr/>
                </a:tc>
                <a:tc>
                  <a:txBody>
                    <a:bodyPr/>
                    <a:lstStyle/>
                    <a:p>
                      <a:r>
                        <a:rPr lang="en-IN" sz="2000" b="1" i="0" kern="1200" dirty="0">
                          <a:solidFill>
                            <a:schemeClr val="dk1"/>
                          </a:solidFill>
                          <a:effectLst/>
                          <a:latin typeface="+mn-lt"/>
                          <a:ea typeface="+mn-ea"/>
                          <a:cs typeface="+mn-cs"/>
                        </a:rPr>
                        <a:t>TIOTROPIUM </a:t>
                      </a:r>
                      <a:endParaRPr lang="en-US" sz="2000" b="1" i="0" dirty="0"/>
                    </a:p>
                  </a:txBody>
                  <a:tcPr/>
                </a:tc>
                <a:extLst>
                  <a:ext uri="{0D108BD9-81ED-4DB2-BD59-A6C34878D82A}">
                    <a16:rowId xmlns:a16="http://schemas.microsoft.com/office/drawing/2014/main" val="1566353792"/>
                  </a:ext>
                </a:extLst>
              </a:tr>
              <a:tr h="647768">
                <a:tc>
                  <a:txBody>
                    <a:bodyPr/>
                    <a:lstStyle/>
                    <a:p>
                      <a:r>
                        <a:rPr lang="en-US" sz="2000" b="1" dirty="0"/>
                        <a:t>ANTI IMMUNOGLOBULIN E (ANTI IGE)</a:t>
                      </a:r>
                    </a:p>
                  </a:txBody>
                  <a:tcPr/>
                </a:tc>
                <a:tc>
                  <a:txBody>
                    <a:bodyPr/>
                    <a:lstStyle/>
                    <a:p>
                      <a:r>
                        <a:rPr lang="en-US" sz="2000" b="1" dirty="0"/>
                        <a:t>&gt;= 6 </a:t>
                      </a:r>
                      <a:r>
                        <a:rPr lang="en-US" sz="2000" b="1" dirty="0" err="1"/>
                        <a:t>yrs</a:t>
                      </a:r>
                      <a:endParaRPr lang="en-US" sz="2000" b="1" dirty="0"/>
                    </a:p>
                  </a:txBody>
                  <a:tcPr/>
                </a:tc>
                <a:tc>
                  <a:txBody>
                    <a:bodyPr/>
                    <a:lstStyle/>
                    <a:p>
                      <a:r>
                        <a:rPr lang="en-IN" sz="2000" b="1" i="0" kern="1200" dirty="0">
                          <a:solidFill>
                            <a:schemeClr val="dk1"/>
                          </a:solidFill>
                          <a:effectLst/>
                          <a:latin typeface="+mn-lt"/>
                          <a:ea typeface="+mn-ea"/>
                          <a:cs typeface="+mn-cs"/>
                        </a:rPr>
                        <a:t>OMALIZUMAB</a:t>
                      </a:r>
                      <a:endParaRPr lang="en-US" sz="2000" b="1" i="0" dirty="0"/>
                    </a:p>
                  </a:txBody>
                  <a:tcPr/>
                </a:tc>
                <a:extLst>
                  <a:ext uri="{0D108BD9-81ED-4DB2-BD59-A6C34878D82A}">
                    <a16:rowId xmlns:a16="http://schemas.microsoft.com/office/drawing/2014/main" val="684673317"/>
                  </a:ext>
                </a:extLst>
              </a:tr>
              <a:tr h="485342">
                <a:tc>
                  <a:txBody>
                    <a:bodyPr/>
                    <a:lstStyle/>
                    <a:p>
                      <a:r>
                        <a:rPr lang="en-US" sz="2000" b="1" dirty="0"/>
                        <a:t>ANTI INTERLEUKIN 5 </a:t>
                      </a:r>
                    </a:p>
                  </a:txBody>
                  <a:tcPr/>
                </a:tc>
                <a:tc>
                  <a:txBody>
                    <a:bodyPr/>
                    <a:lstStyle/>
                    <a:p>
                      <a:r>
                        <a:rPr lang="en-US" sz="2000" b="1" dirty="0"/>
                        <a:t>&gt;=12 </a:t>
                      </a:r>
                      <a:r>
                        <a:rPr lang="en-US" sz="2000" b="1" dirty="0" err="1"/>
                        <a:t>yrs</a:t>
                      </a:r>
                      <a:endParaRPr lang="en-US" sz="2000" b="1" dirty="0"/>
                    </a:p>
                    <a:p>
                      <a:r>
                        <a:rPr lang="en-US" sz="2000" b="1" dirty="0"/>
                        <a:t>&gt;=18 </a:t>
                      </a:r>
                      <a:r>
                        <a:rPr lang="en-US" sz="2000" b="1" dirty="0" err="1"/>
                        <a:t>yrs</a:t>
                      </a:r>
                      <a:endParaRPr lang="en-US" sz="2000" b="1" dirty="0"/>
                    </a:p>
                  </a:txBody>
                  <a:tcPr/>
                </a:tc>
                <a:tc>
                  <a:txBody>
                    <a:bodyPr/>
                    <a:lstStyle/>
                    <a:p>
                      <a:r>
                        <a:rPr lang="en-IN" sz="2000" b="1" i="0" kern="1200" dirty="0">
                          <a:solidFill>
                            <a:schemeClr val="dk1"/>
                          </a:solidFill>
                          <a:effectLst/>
                          <a:latin typeface="+mn-lt"/>
                          <a:ea typeface="+mn-ea"/>
                          <a:cs typeface="+mn-cs"/>
                        </a:rPr>
                        <a:t>MEPOLIZUMAB</a:t>
                      </a:r>
                    </a:p>
                    <a:p>
                      <a:r>
                        <a:rPr lang="en-IN" sz="2000" b="1" i="0" kern="1200" dirty="0">
                          <a:solidFill>
                            <a:schemeClr val="dk1"/>
                          </a:solidFill>
                          <a:effectLst/>
                          <a:latin typeface="+mn-lt"/>
                          <a:ea typeface="+mn-ea"/>
                          <a:cs typeface="+mn-cs"/>
                        </a:rPr>
                        <a:t>RESLIZUMAB</a:t>
                      </a:r>
                      <a:endParaRPr lang="en-US" sz="2000" b="1" i="0" dirty="0"/>
                    </a:p>
                  </a:txBody>
                  <a:tcPr/>
                </a:tc>
                <a:extLst>
                  <a:ext uri="{0D108BD9-81ED-4DB2-BD59-A6C34878D82A}">
                    <a16:rowId xmlns:a16="http://schemas.microsoft.com/office/drawing/2014/main" val="825954785"/>
                  </a:ext>
                </a:extLst>
              </a:tr>
              <a:tr h="485342">
                <a:tc>
                  <a:txBody>
                    <a:bodyPr/>
                    <a:lstStyle/>
                    <a:p>
                      <a:r>
                        <a:rPr lang="en-US" sz="2000" b="1" dirty="0"/>
                        <a:t>ANTI IL 5 RECEPTOR</a:t>
                      </a:r>
                    </a:p>
                  </a:txBody>
                  <a:tcPr/>
                </a:tc>
                <a:tc>
                  <a:txBody>
                    <a:bodyPr/>
                    <a:lstStyle/>
                    <a:p>
                      <a:r>
                        <a:rPr lang="en-US" sz="2000" b="1" dirty="0"/>
                        <a:t>&gt;=12 </a:t>
                      </a:r>
                      <a:r>
                        <a:rPr lang="en-US" sz="2000" b="1" dirty="0" err="1"/>
                        <a:t>yrs</a:t>
                      </a:r>
                      <a:endParaRPr lang="en-US" sz="20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b="1" i="0" kern="1200" dirty="0">
                          <a:solidFill>
                            <a:schemeClr val="dk1"/>
                          </a:solidFill>
                          <a:effectLst/>
                          <a:latin typeface="+mn-lt"/>
                          <a:ea typeface="+mn-ea"/>
                          <a:cs typeface="+mn-cs"/>
                        </a:rPr>
                        <a:t>BENRALIZUMAB </a:t>
                      </a:r>
                      <a:endParaRPr lang="en-US" sz="2000" b="1" i="0" dirty="0"/>
                    </a:p>
                  </a:txBody>
                  <a:tcPr/>
                </a:tc>
                <a:extLst>
                  <a:ext uri="{0D108BD9-81ED-4DB2-BD59-A6C34878D82A}">
                    <a16:rowId xmlns:a16="http://schemas.microsoft.com/office/drawing/2014/main" val="4243122347"/>
                  </a:ext>
                </a:extLst>
              </a:tr>
              <a:tr h="647768">
                <a:tc>
                  <a:txBody>
                    <a:bodyPr/>
                    <a:lstStyle/>
                    <a:p>
                      <a:r>
                        <a:rPr lang="en-US" sz="2000" b="1" dirty="0"/>
                        <a:t>ANTI INTERLEUKIN 4 RECEPTOR</a:t>
                      </a:r>
                    </a:p>
                  </a:txBody>
                  <a:tcPr/>
                </a:tc>
                <a:tc>
                  <a:txBody>
                    <a:bodyPr/>
                    <a:lstStyle/>
                    <a:p>
                      <a:r>
                        <a:rPr lang="en-US" sz="2000" b="1" dirty="0"/>
                        <a:t>&gt;=12 </a:t>
                      </a:r>
                      <a:r>
                        <a:rPr lang="en-US" sz="2000" b="1" dirty="0" err="1"/>
                        <a:t>yrs</a:t>
                      </a:r>
                      <a:endParaRPr lang="en-US" sz="2000" b="1" dirty="0"/>
                    </a:p>
                  </a:txBody>
                  <a:tcPr/>
                </a:tc>
                <a:tc>
                  <a:txBody>
                    <a:bodyPr/>
                    <a:lstStyle/>
                    <a:p>
                      <a:r>
                        <a:rPr lang="en-US" sz="2000" b="1" i="0" dirty="0"/>
                        <a:t>DUPILUMAB</a:t>
                      </a:r>
                    </a:p>
                  </a:txBody>
                  <a:tcPr/>
                </a:tc>
                <a:extLst>
                  <a:ext uri="{0D108BD9-81ED-4DB2-BD59-A6C34878D82A}">
                    <a16:rowId xmlns:a16="http://schemas.microsoft.com/office/drawing/2014/main" val="2248146910"/>
                  </a:ext>
                </a:extLst>
              </a:tr>
              <a:tr h="647768">
                <a:tc>
                  <a:txBody>
                    <a:bodyPr/>
                    <a:lstStyle/>
                    <a:p>
                      <a:r>
                        <a:rPr lang="en-US" sz="2000" b="1" dirty="0"/>
                        <a:t>SYSTEMIC CORTICOSTEROIDS</a:t>
                      </a:r>
                    </a:p>
                  </a:txBody>
                  <a:tcPr/>
                </a:tc>
                <a:tc>
                  <a:txBody>
                    <a:bodyPr/>
                    <a:lstStyle/>
                    <a:p>
                      <a:endParaRPr lang="en-US" sz="2000" b="1" dirty="0"/>
                    </a:p>
                  </a:txBody>
                  <a:tcPr/>
                </a:tc>
                <a:tc>
                  <a:txBody>
                    <a:bodyPr/>
                    <a:lstStyle/>
                    <a:p>
                      <a:r>
                        <a:rPr lang="en-IN" sz="2000" b="1" i="0" kern="1200" dirty="0">
                          <a:solidFill>
                            <a:schemeClr val="dk1"/>
                          </a:solidFill>
                          <a:effectLst/>
                          <a:latin typeface="+mn-lt"/>
                          <a:ea typeface="+mn-ea"/>
                          <a:cs typeface="+mn-cs"/>
                        </a:rPr>
                        <a:t>PREDNISONE, PREDNISOLONE,</a:t>
                      </a:r>
                    </a:p>
                    <a:p>
                      <a:r>
                        <a:rPr lang="en-IN" sz="2000" b="1" i="0" kern="1200" dirty="0">
                          <a:solidFill>
                            <a:schemeClr val="dk1"/>
                          </a:solidFill>
                          <a:effectLst/>
                          <a:latin typeface="+mn-lt"/>
                          <a:ea typeface="+mn-ea"/>
                          <a:cs typeface="+mn-cs"/>
                        </a:rPr>
                        <a:t>METHYLPREDNISOLONE, HYDROCORTISONE</a:t>
                      </a:r>
                    </a:p>
                    <a:p>
                      <a:endParaRPr lang="en-US" sz="2000" dirty="0"/>
                    </a:p>
                  </a:txBody>
                  <a:tcPr/>
                </a:tc>
                <a:extLst>
                  <a:ext uri="{0D108BD9-81ED-4DB2-BD59-A6C34878D82A}">
                    <a16:rowId xmlns:a16="http://schemas.microsoft.com/office/drawing/2014/main" val="1919275831"/>
                  </a:ext>
                </a:extLst>
              </a:tr>
            </a:tbl>
          </a:graphicData>
        </a:graphic>
      </p:graphicFrame>
      <p:sp>
        <p:nvSpPr>
          <p:cNvPr id="3" name="TextBox 2">
            <a:extLst>
              <a:ext uri="{FF2B5EF4-FFF2-40B4-BE49-F238E27FC236}">
                <a16:creationId xmlns:a16="http://schemas.microsoft.com/office/drawing/2014/main" id="{A5B74FF3-7EE5-222E-F9FB-EA0A7726A578}"/>
              </a:ext>
            </a:extLst>
          </p:cNvPr>
          <p:cNvSpPr txBox="1"/>
          <p:nvPr/>
        </p:nvSpPr>
        <p:spPr>
          <a:xfrm>
            <a:off x="3071813" y="303867"/>
            <a:ext cx="5257800" cy="954107"/>
          </a:xfrm>
          <a:prstGeom prst="rect">
            <a:avLst/>
          </a:prstGeom>
          <a:noFill/>
        </p:spPr>
        <p:txBody>
          <a:bodyPr wrap="square" rtlCol="0">
            <a:spAutoFit/>
          </a:bodyPr>
          <a:lstStyle/>
          <a:p>
            <a:pPr algn="ctr"/>
            <a:r>
              <a:rPr lang="en-IN" sz="2800" b="1" u="sng" dirty="0">
                <a:solidFill>
                  <a:schemeClr val="accent1">
                    <a:lumMod val="75000"/>
                  </a:schemeClr>
                </a:solidFill>
              </a:rPr>
              <a:t>ADD-ON (CONTROLLER) THERAPIES IN SEVERE ASTHMA</a:t>
            </a:r>
          </a:p>
        </p:txBody>
      </p:sp>
    </p:spTree>
    <p:extLst>
      <p:ext uri="{BB962C8B-B14F-4D97-AF65-F5344CB8AC3E}">
        <p14:creationId xmlns:p14="http://schemas.microsoft.com/office/powerpoint/2010/main" val="14460319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882815" y="2673853"/>
            <a:ext cx="8426370" cy="1510295"/>
          </a:xfrm>
          <a:prstGeom prst="roundRect">
            <a:avLst>
              <a:gd name="adj" fmla="val 3659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3">
            <a:extLst>
              <a:ext uri="{FF2B5EF4-FFF2-40B4-BE49-F238E27FC236}">
                <a16:creationId xmlns:a16="http://schemas.microsoft.com/office/drawing/2014/main" id="{118AC42C-0B3D-0ACB-9052-13A3174AE73B}"/>
              </a:ext>
            </a:extLst>
          </p:cNvPr>
          <p:cNvSpPr txBox="1">
            <a:spLocks/>
          </p:cNvSpPr>
          <p:nvPr/>
        </p:nvSpPr>
        <p:spPr>
          <a:xfrm>
            <a:off x="2300811" y="3049812"/>
            <a:ext cx="7590379" cy="7583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4500" b="1" dirty="0">
                <a:solidFill>
                  <a:schemeClr val="bg1"/>
                </a:solidFill>
                <a:latin typeface="Bahnschrift" panose="020B0502040204020203" pitchFamily="34" charset="0"/>
              </a:rPr>
              <a:t>DOSAGE</a:t>
            </a:r>
          </a:p>
        </p:txBody>
      </p:sp>
    </p:spTree>
    <p:extLst>
      <p:ext uri="{BB962C8B-B14F-4D97-AF65-F5344CB8AC3E}">
        <p14:creationId xmlns:p14="http://schemas.microsoft.com/office/powerpoint/2010/main" val="23200791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nhaled-corticosteroids-26-638.jpg"/>
          <p:cNvPicPr>
            <a:picLocks noChangeAspect="1"/>
          </p:cNvPicPr>
          <p:nvPr/>
        </p:nvPicPr>
        <p:blipFill>
          <a:blip r:embed="rId2"/>
          <a:stretch>
            <a:fillRect/>
          </a:stretch>
        </p:blipFill>
        <p:spPr>
          <a:xfrm>
            <a:off x="499039" y="539931"/>
            <a:ext cx="10617694" cy="5778137"/>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882815" y="2673853"/>
            <a:ext cx="8426370" cy="1510295"/>
          </a:xfrm>
          <a:prstGeom prst="roundRect">
            <a:avLst>
              <a:gd name="adj" fmla="val 3659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3">
            <a:extLst>
              <a:ext uri="{FF2B5EF4-FFF2-40B4-BE49-F238E27FC236}">
                <a16:creationId xmlns:a16="http://schemas.microsoft.com/office/drawing/2014/main" id="{118AC42C-0B3D-0ACB-9052-13A3174AE73B}"/>
              </a:ext>
            </a:extLst>
          </p:cNvPr>
          <p:cNvSpPr txBox="1">
            <a:spLocks/>
          </p:cNvSpPr>
          <p:nvPr/>
        </p:nvSpPr>
        <p:spPr>
          <a:xfrm>
            <a:off x="2300811" y="3049812"/>
            <a:ext cx="7590379" cy="7583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4500" b="1" dirty="0">
                <a:solidFill>
                  <a:schemeClr val="bg1"/>
                </a:solidFill>
                <a:latin typeface="Bahnschrift" panose="020B0502040204020203" pitchFamily="34" charset="0"/>
              </a:rPr>
              <a:t>DEVICE</a:t>
            </a:r>
          </a:p>
        </p:txBody>
      </p:sp>
    </p:spTree>
    <p:extLst>
      <p:ext uri="{BB962C8B-B14F-4D97-AF65-F5344CB8AC3E}">
        <p14:creationId xmlns:p14="http://schemas.microsoft.com/office/powerpoint/2010/main" val="37531675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4" descr="Rotahaler">
            <a:extLst>
              <a:ext uri="{FF2B5EF4-FFF2-40B4-BE49-F238E27FC236}">
                <a16:creationId xmlns:a16="http://schemas.microsoft.com/office/drawing/2014/main" id="{13188C7E-ABA6-3D5D-41FB-3051E913A715}"/>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108960" y="815658"/>
            <a:ext cx="2672080" cy="2743200"/>
          </a:xfrm>
        </p:spPr>
      </p:pic>
      <p:pic>
        <p:nvPicPr>
          <p:cNvPr id="32772" name="Picture 5" descr="Nebulizer">
            <a:extLst>
              <a:ext uri="{FF2B5EF4-FFF2-40B4-BE49-F238E27FC236}">
                <a16:creationId xmlns:a16="http://schemas.microsoft.com/office/drawing/2014/main" id="{61843151-E562-0795-22F2-45673CE994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2638" y="815658"/>
            <a:ext cx="26209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6" descr="Zerostat_Spacer">
            <a:extLst>
              <a:ext uri="{FF2B5EF4-FFF2-40B4-BE49-F238E27FC236}">
                <a16:creationId xmlns:a16="http://schemas.microsoft.com/office/drawing/2014/main" id="{477D91C1-2FB1-3F7C-0E94-E02E0D8F14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959" y="3622676"/>
            <a:ext cx="5374641" cy="249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08114" y="395634"/>
            <a:ext cx="9825402" cy="463429"/>
          </a:xfrm>
        </p:spPr>
        <p:txBody>
          <a:bodyPr>
            <a:normAutofit fontScale="90000"/>
          </a:bodyPr>
          <a:lstStyle/>
          <a:p>
            <a:pPr algn="ctr"/>
            <a:r>
              <a:rPr lang="en-US" sz="3600" b="1" dirty="0">
                <a:solidFill>
                  <a:schemeClr val="accent1">
                    <a:lumMod val="75000"/>
                  </a:schemeClr>
                </a:solidFill>
                <a:latin typeface="Bahnschrift" panose="020B0502040204020203" pitchFamily="34" charset="0"/>
              </a:rPr>
              <a:t> Understanding of asthma etiology in ancient times</a:t>
            </a:r>
          </a:p>
        </p:txBody>
      </p:sp>
      <p:sp>
        <p:nvSpPr>
          <p:cNvPr id="3" name="Content Placeholder 2"/>
          <p:cNvSpPr>
            <a:spLocks noGrp="1"/>
          </p:cNvSpPr>
          <p:nvPr>
            <p:ph idx="4294967295"/>
          </p:nvPr>
        </p:nvSpPr>
        <p:spPr>
          <a:xfrm>
            <a:off x="239702" y="3521075"/>
            <a:ext cx="2528888" cy="2894013"/>
          </a:xfrm>
        </p:spPr>
        <p:txBody>
          <a:bodyPr>
            <a:normAutofit/>
          </a:bodyPr>
          <a:lstStyle/>
          <a:p>
            <a:pPr>
              <a:buNone/>
            </a:pPr>
            <a:endParaRPr lang="en-US" sz="1800" dirty="0"/>
          </a:p>
          <a:p>
            <a:r>
              <a:rPr lang="en-US" sz="1800" b="1" dirty="0"/>
              <a:t>First described by Hippocrates </a:t>
            </a:r>
            <a:r>
              <a:rPr lang="en-US" sz="1800" dirty="0"/>
              <a:t>(460-377 BC) </a:t>
            </a:r>
          </a:p>
          <a:p>
            <a:r>
              <a:rPr lang="en-US" sz="1800" dirty="0"/>
              <a:t>Derived from Greek word ‘asthmaino’ indicating ‘panting or gasping’</a:t>
            </a:r>
          </a:p>
        </p:txBody>
      </p:sp>
      <p:pic>
        <p:nvPicPr>
          <p:cNvPr id="2050" name="Picture 2" descr="http://upload.wikimedia.org/wikipedia/commons/thumb/3/32/Hippocrates_rubens.jpg/220px-Hippocrates_rubens.jpg"/>
          <p:cNvPicPr>
            <a:picLocks noChangeAspect="1" noChangeArrowheads="1"/>
          </p:cNvPicPr>
          <p:nvPr/>
        </p:nvPicPr>
        <p:blipFill>
          <a:blip r:embed="rId2"/>
          <a:srcRect b="5356"/>
          <a:stretch>
            <a:fillRect/>
          </a:stretch>
        </p:blipFill>
        <p:spPr bwMode="auto">
          <a:xfrm>
            <a:off x="462701" y="1214809"/>
            <a:ext cx="1893993" cy="2305731"/>
          </a:xfrm>
          <a:prstGeom prst="rect">
            <a:avLst/>
          </a:prstGeom>
          <a:noFill/>
        </p:spPr>
      </p:pic>
      <p:pic>
        <p:nvPicPr>
          <p:cNvPr id="6" name="Picture 2" descr="http://www.livius.org/a/1/greeks/galen.jpg"/>
          <p:cNvPicPr>
            <a:picLocks noChangeAspect="1" noChangeArrowheads="1"/>
          </p:cNvPicPr>
          <p:nvPr/>
        </p:nvPicPr>
        <p:blipFill>
          <a:blip r:embed="rId3"/>
          <a:srcRect/>
          <a:stretch>
            <a:fillRect/>
          </a:stretch>
        </p:blipFill>
        <p:spPr bwMode="auto">
          <a:xfrm>
            <a:off x="2840141" y="1214809"/>
            <a:ext cx="1994171" cy="2305731"/>
          </a:xfrm>
          <a:prstGeom prst="rect">
            <a:avLst/>
          </a:prstGeom>
          <a:noFill/>
        </p:spPr>
      </p:pic>
      <p:sp>
        <p:nvSpPr>
          <p:cNvPr id="7" name="Content Placeholder 2"/>
          <p:cNvSpPr txBox="1">
            <a:spLocks/>
          </p:cNvSpPr>
          <p:nvPr/>
        </p:nvSpPr>
        <p:spPr>
          <a:xfrm>
            <a:off x="2702333" y="3849067"/>
            <a:ext cx="2298143" cy="18688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First </a:t>
            </a:r>
            <a:r>
              <a:rPr lang="en-US" sz="1800" b="1" dirty="0"/>
              <a:t>etiological link </a:t>
            </a:r>
            <a:r>
              <a:rPr lang="en-US" sz="1800" dirty="0"/>
              <a:t>was made by Galen (130-201 AD)</a:t>
            </a:r>
          </a:p>
          <a:p>
            <a:r>
              <a:rPr lang="en-US" sz="1800" dirty="0"/>
              <a:t>Also described the </a:t>
            </a:r>
            <a:r>
              <a:rPr lang="en-US" sz="1800" b="1" dirty="0"/>
              <a:t>asthma-AR link</a:t>
            </a:r>
          </a:p>
          <a:p>
            <a:endParaRPr lang="en-US" sz="1800" dirty="0"/>
          </a:p>
          <a:p>
            <a:pPr>
              <a:buFont typeface="Arial" panose="020B0604020202020204" pitchFamily="34" charset="0"/>
              <a:buNone/>
            </a:pPr>
            <a:endParaRPr lang="en-US" sz="1800" dirty="0"/>
          </a:p>
        </p:txBody>
      </p:sp>
      <p:pic>
        <p:nvPicPr>
          <p:cNvPr id="8" name="Picture 2" descr="http://upload.wikimedia.org/wikipedia/commons/thumb/6/63/Georgius_Agricola.jpg/200px-Georgius_Agricola.jpg">
            <a:hlinkClick r:id="rId4"/>
          </p:cNvPr>
          <p:cNvPicPr>
            <a:picLocks noChangeAspect="1" noChangeArrowheads="1"/>
          </p:cNvPicPr>
          <p:nvPr/>
        </p:nvPicPr>
        <p:blipFill>
          <a:blip r:embed="rId5"/>
          <a:srcRect/>
          <a:stretch>
            <a:fillRect/>
          </a:stretch>
        </p:blipFill>
        <p:spPr bwMode="auto">
          <a:xfrm>
            <a:off x="5220815" y="1214809"/>
            <a:ext cx="2087880" cy="2305731"/>
          </a:xfrm>
          <a:prstGeom prst="rect">
            <a:avLst/>
          </a:prstGeom>
          <a:noFill/>
        </p:spPr>
      </p:pic>
      <p:sp>
        <p:nvSpPr>
          <p:cNvPr id="9" name="Content Placeholder 2"/>
          <p:cNvSpPr txBox="1">
            <a:spLocks/>
          </p:cNvSpPr>
          <p:nvPr/>
        </p:nvSpPr>
        <p:spPr>
          <a:xfrm>
            <a:off x="5146722" y="3875254"/>
            <a:ext cx="2382943" cy="24798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Link between </a:t>
            </a:r>
            <a:r>
              <a:rPr lang="en-US" sz="1800" b="1" dirty="0"/>
              <a:t>environment and airway symptoms </a:t>
            </a:r>
            <a:r>
              <a:rPr lang="en-US" sz="1800" dirty="0"/>
              <a:t>described by Georgius Agricola (1494-1555)</a:t>
            </a:r>
          </a:p>
          <a:p>
            <a:r>
              <a:rPr lang="en-US" sz="1800" dirty="0"/>
              <a:t>First report of </a:t>
            </a:r>
            <a:r>
              <a:rPr lang="en-US" sz="1800" b="1" dirty="0"/>
              <a:t>occupational asthma</a:t>
            </a:r>
          </a:p>
        </p:txBody>
      </p:sp>
      <p:pic>
        <p:nvPicPr>
          <p:cNvPr id="10" name="Picture 2"/>
          <p:cNvPicPr>
            <a:picLocks noChangeAspect="1" noChangeArrowheads="1"/>
          </p:cNvPicPr>
          <p:nvPr/>
        </p:nvPicPr>
        <p:blipFill>
          <a:blip r:embed="rId6"/>
          <a:srcRect/>
          <a:stretch>
            <a:fillRect/>
          </a:stretch>
        </p:blipFill>
        <p:spPr bwMode="auto">
          <a:xfrm>
            <a:off x="7695199" y="1213777"/>
            <a:ext cx="2077627" cy="2306763"/>
          </a:xfrm>
          <a:prstGeom prst="rect">
            <a:avLst/>
          </a:prstGeom>
          <a:noFill/>
          <a:ln w="9525">
            <a:noFill/>
            <a:miter lim="800000"/>
            <a:headEnd/>
            <a:tailEnd/>
          </a:ln>
          <a:effectLst/>
        </p:spPr>
      </p:pic>
      <p:sp>
        <p:nvSpPr>
          <p:cNvPr id="11" name="Content Placeholder 2"/>
          <p:cNvSpPr txBox="1">
            <a:spLocks/>
          </p:cNvSpPr>
          <p:nvPr/>
        </p:nvSpPr>
        <p:spPr>
          <a:xfrm>
            <a:off x="7672467" y="3875253"/>
            <a:ext cx="2343936" cy="27586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Henry Hyde Salter (1823-1871) classified asthma into </a:t>
            </a:r>
            <a:r>
              <a:rPr lang="en-US" sz="1800" b="1" dirty="0"/>
              <a:t>intrinsic and extrinsic </a:t>
            </a:r>
            <a:r>
              <a:rPr lang="en-US" sz="1800" dirty="0"/>
              <a:t>in 1860</a:t>
            </a:r>
          </a:p>
          <a:p>
            <a:r>
              <a:rPr lang="en-US" sz="1800" dirty="0"/>
              <a:t>Suspected involvement of neural and vascular mechanisms</a:t>
            </a:r>
          </a:p>
        </p:txBody>
      </p:sp>
      <p:pic>
        <p:nvPicPr>
          <p:cNvPr id="12" name="Picture 3"/>
          <p:cNvPicPr>
            <a:picLocks noChangeAspect="1" noChangeArrowheads="1"/>
          </p:cNvPicPr>
          <p:nvPr/>
        </p:nvPicPr>
        <p:blipFill>
          <a:blip r:embed="rId7"/>
          <a:srcRect/>
          <a:stretch>
            <a:fillRect/>
          </a:stretch>
        </p:blipFill>
        <p:spPr bwMode="auto">
          <a:xfrm>
            <a:off x="10075873" y="1213777"/>
            <a:ext cx="1873985" cy="2306763"/>
          </a:xfrm>
          <a:prstGeom prst="rect">
            <a:avLst/>
          </a:prstGeom>
          <a:noFill/>
          <a:ln w="9525">
            <a:noFill/>
            <a:miter lim="800000"/>
            <a:headEnd/>
            <a:tailEnd/>
          </a:ln>
          <a:effectLst/>
        </p:spPr>
      </p:pic>
      <p:sp>
        <p:nvSpPr>
          <p:cNvPr id="14" name="Content Placeholder 2"/>
          <p:cNvSpPr txBox="1">
            <a:spLocks/>
          </p:cNvSpPr>
          <p:nvPr/>
        </p:nvSpPr>
        <p:spPr>
          <a:xfrm>
            <a:off x="9825402" y="3875254"/>
            <a:ext cx="2382943" cy="19422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In 19</a:t>
            </a:r>
            <a:r>
              <a:rPr lang="en-US" sz="1800" baseline="30000" dirty="0"/>
              <a:t>th</a:t>
            </a:r>
            <a:r>
              <a:rPr lang="en-US" sz="1800" dirty="0"/>
              <a:t> century, Sir William Osler, explained emergence of concepts of </a:t>
            </a:r>
            <a:r>
              <a:rPr lang="en-US" sz="1800" b="1" u="sng" dirty="0"/>
              <a:t>airway inflammation and AHR</a:t>
            </a:r>
          </a:p>
        </p:txBody>
      </p:sp>
      <p:sp>
        <p:nvSpPr>
          <p:cNvPr id="15" name="Rectangle 14"/>
          <p:cNvSpPr/>
          <p:nvPr/>
        </p:nvSpPr>
        <p:spPr>
          <a:xfrm>
            <a:off x="8940801" y="6172201"/>
            <a:ext cx="3106615" cy="461665"/>
          </a:xfrm>
          <a:prstGeom prst="rect">
            <a:avLst/>
          </a:prstGeom>
        </p:spPr>
        <p:txBody>
          <a:bodyPr wrap="square">
            <a:spAutoFit/>
          </a:bodyPr>
          <a:lstStyle/>
          <a:p>
            <a:pPr algn="r"/>
            <a:r>
              <a:rPr lang="en-US" sz="1200" i="1" dirty="0" err="1"/>
              <a:t>Respir</a:t>
            </a:r>
            <a:r>
              <a:rPr lang="en-US" sz="1200" i="1" dirty="0"/>
              <a:t> Med 2007; 10: 378- 388</a:t>
            </a:r>
          </a:p>
          <a:p>
            <a:pPr algn="r"/>
            <a:r>
              <a:rPr lang="en-US" sz="1200" i="1" dirty="0"/>
              <a:t>Am J </a:t>
            </a:r>
            <a:r>
              <a:rPr lang="en-US" sz="1200" i="1" dirty="0" err="1"/>
              <a:t>Respir</a:t>
            </a:r>
            <a:r>
              <a:rPr lang="en-US" sz="1200" i="1" dirty="0"/>
              <a:t> </a:t>
            </a:r>
            <a:r>
              <a:rPr lang="en-US" sz="1200" i="1" dirty="0" err="1"/>
              <a:t>Crit</a:t>
            </a:r>
            <a:r>
              <a:rPr lang="en-US" sz="1200" i="1" dirty="0"/>
              <a:t> Care Med 2004; 170: 215-221</a:t>
            </a:r>
            <a:endParaRPr lang="en-IN" sz="1200" i="1" dirty="0"/>
          </a:p>
        </p:txBody>
      </p:sp>
    </p:spTree>
    <p:extLst>
      <p:ext uri="{BB962C8B-B14F-4D97-AF65-F5344CB8AC3E}">
        <p14:creationId xmlns:p14="http://schemas.microsoft.com/office/powerpoint/2010/main" val="4200427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B26C2C-D727-49A2-8519-771BE9B344EF}"/>
              </a:ext>
            </a:extLst>
          </p:cNvPr>
          <p:cNvPicPr>
            <a:picLocks noChangeAspect="1"/>
          </p:cNvPicPr>
          <p:nvPr/>
        </p:nvPicPr>
        <p:blipFill rotWithShape="1">
          <a:blip r:embed="rId2"/>
          <a:srcRect r="18056"/>
          <a:stretch/>
        </p:blipFill>
        <p:spPr>
          <a:xfrm>
            <a:off x="81279" y="81280"/>
            <a:ext cx="9161812" cy="6289040"/>
          </a:xfrm>
          <a:prstGeom prst="rect">
            <a:avLst/>
          </a:prstGeom>
        </p:spPr>
      </p:pic>
    </p:spTree>
    <p:extLst>
      <p:ext uri="{BB962C8B-B14F-4D97-AF65-F5344CB8AC3E}">
        <p14:creationId xmlns:p14="http://schemas.microsoft.com/office/powerpoint/2010/main" val="12030420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76982"/>
            <a:ext cx="6041985" cy="228021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818" name="Rectangle 2">
            <a:extLst>
              <a:ext uri="{FF2B5EF4-FFF2-40B4-BE49-F238E27FC236}">
                <a16:creationId xmlns:a16="http://schemas.microsoft.com/office/drawing/2014/main" id="{D4C115BC-2792-540E-0006-2082FA79EACD}"/>
              </a:ext>
            </a:extLst>
          </p:cNvPr>
          <p:cNvSpPr>
            <a:spLocks noGrp="1" noChangeArrowheads="1"/>
          </p:cNvSpPr>
          <p:nvPr>
            <p:ph type="title" idx="4294967295"/>
          </p:nvPr>
        </p:nvSpPr>
        <p:spPr>
          <a:xfrm>
            <a:off x="1018572" y="3070185"/>
            <a:ext cx="5105400" cy="1143000"/>
          </a:xfrm>
        </p:spPr>
        <p:txBody>
          <a:bodyPr/>
          <a:lstStyle/>
          <a:p>
            <a:pPr eaLnBrk="1" hangingPunct="1"/>
            <a:r>
              <a:rPr lang="en-US" altLang="en-US" b="1" dirty="0">
                <a:solidFill>
                  <a:schemeClr val="bg1"/>
                </a:solidFill>
                <a:latin typeface="Bahnschrift" panose="020B0502040204020203" pitchFamily="34" charset="0"/>
              </a:rPr>
              <a:t>DELIBERATION</a:t>
            </a:r>
          </a:p>
        </p:txBody>
      </p:sp>
      <p:pic>
        <p:nvPicPr>
          <p:cNvPr id="34819" name="Picture 4" descr="SC-005-0521">
            <a:extLst>
              <a:ext uri="{FF2B5EF4-FFF2-40B4-BE49-F238E27FC236}">
                <a16:creationId xmlns:a16="http://schemas.microsoft.com/office/drawing/2014/main" id="{CB4E95F6-A3DA-45BA-08F3-EBC7E87BBCED}"/>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6123972" y="1400537"/>
            <a:ext cx="5213350" cy="46906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27">
            <a:extLst>
              <a:ext uri="{FF2B5EF4-FFF2-40B4-BE49-F238E27FC236}">
                <a16:creationId xmlns:a16="http://schemas.microsoft.com/office/drawing/2014/main" id="{99B57F8A-3E05-8DB9-EC90-6C7157DDD586}"/>
              </a:ext>
            </a:extLst>
          </p:cNvPr>
          <p:cNvSpPr>
            <a:spLocks noGrp="1" noChangeArrowheads="1"/>
          </p:cNvSpPr>
          <p:nvPr>
            <p:ph idx="4294967295"/>
          </p:nvPr>
        </p:nvSpPr>
        <p:spPr>
          <a:xfrm>
            <a:off x="447554" y="1819155"/>
            <a:ext cx="11474370" cy="2661405"/>
          </a:xfrm>
        </p:spPr>
        <p:txBody>
          <a:bodyPr/>
          <a:lstStyle/>
          <a:p>
            <a:pPr eaLnBrk="1" hangingPunct="1">
              <a:buClr>
                <a:srgbClr val="003300"/>
              </a:buClr>
              <a:buFont typeface="Wingdings" panose="05000000000000000000" pitchFamily="2" charset="2"/>
              <a:buChar char="Ø"/>
            </a:pPr>
            <a:r>
              <a:rPr lang="en-US" altLang="en-US" dirty="0">
                <a:solidFill>
                  <a:srgbClr val="000099"/>
                </a:solidFill>
              </a:rPr>
              <a:t>Asthma education must be a </a:t>
            </a:r>
            <a:r>
              <a:rPr lang="en-US" altLang="en-US" i="1" dirty="0">
                <a:solidFill>
                  <a:srgbClr val="003300"/>
                </a:solidFill>
              </a:rPr>
              <a:t>part and parcel</a:t>
            </a:r>
            <a:r>
              <a:rPr lang="en-US" altLang="en-US" dirty="0">
                <a:solidFill>
                  <a:srgbClr val="000099"/>
                </a:solidFill>
              </a:rPr>
              <a:t> of Asthma Management</a:t>
            </a:r>
          </a:p>
          <a:p>
            <a:pPr eaLnBrk="1" hangingPunct="1">
              <a:buClr>
                <a:srgbClr val="003300"/>
              </a:buClr>
              <a:buFont typeface="Wingdings" panose="05000000000000000000" pitchFamily="2" charset="2"/>
              <a:buChar char="Ø"/>
            </a:pPr>
            <a:r>
              <a:rPr lang="en-US" altLang="en-US" dirty="0">
                <a:solidFill>
                  <a:srgbClr val="000099"/>
                </a:solidFill>
              </a:rPr>
              <a:t>Before advising Inhaled therapy, you must </a:t>
            </a:r>
            <a:r>
              <a:rPr lang="en-US" altLang="en-US" i="1" dirty="0">
                <a:solidFill>
                  <a:srgbClr val="003300"/>
                </a:solidFill>
              </a:rPr>
              <a:t>convince</a:t>
            </a:r>
            <a:r>
              <a:rPr lang="en-US" altLang="en-US" dirty="0">
                <a:solidFill>
                  <a:srgbClr val="003300"/>
                </a:solidFill>
              </a:rPr>
              <a:t> </a:t>
            </a:r>
            <a:r>
              <a:rPr lang="en-US" altLang="en-US" dirty="0">
                <a:solidFill>
                  <a:srgbClr val="000099"/>
                </a:solidFill>
              </a:rPr>
              <a:t>the patient</a:t>
            </a:r>
          </a:p>
          <a:p>
            <a:pPr eaLnBrk="1" hangingPunct="1">
              <a:buClr>
                <a:srgbClr val="003300"/>
              </a:buClr>
              <a:buFont typeface="Wingdings" panose="05000000000000000000" pitchFamily="2" charset="2"/>
              <a:buChar char="Ø"/>
            </a:pPr>
            <a:r>
              <a:rPr lang="en-US" altLang="en-US" dirty="0">
                <a:solidFill>
                  <a:srgbClr val="000099"/>
                </a:solidFill>
              </a:rPr>
              <a:t>Provide emphasis on </a:t>
            </a:r>
            <a:r>
              <a:rPr lang="en-US" altLang="en-US" i="1" dirty="0">
                <a:solidFill>
                  <a:srgbClr val="003300"/>
                </a:solidFill>
              </a:rPr>
              <a:t>compliance</a:t>
            </a:r>
            <a:r>
              <a:rPr lang="en-US" altLang="en-US" dirty="0">
                <a:solidFill>
                  <a:srgbClr val="000099"/>
                </a:solidFill>
              </a:rPr>
              <a:t> &amp; </a:t>
            </a:r>
            <a:r>
              <a:rPr lang="en-US" altLang="en-US" i="1" dirty="0">
                <a:solidFill>
                  <a:srgbClr val="003300"/>
                </a:solidFill>
              </a:rPr>
              <a:t>adherence</a:t>
            </a:r>
            <a:r>
              <a:rPr lang="en-US" altLang="en-US" dirty="0">
                <a:solidFill>
                  <a:srgbClr val="003300"/>
                </a:solidFill>
              </a:rPr>
              <a:t> </a:t>
            </a:r>
            <a:r>
              <a:rPr lang="en-US" altLang="en-US" dirty="0">
                <a:solidFill>
                  <a:srgbClr val="000099"/>
                </a:solidFill>
              </a:rPr>
              <a:t>to therapy</a:t>
            </a:r>
          </a:p>
          <a:p>
            <a:pPr eaLnBrk="1" hangingPunct="1">
              <a:buClr>
                <a:srgbClr val="003300"/>
              </a:buClr>
              <a:buFont typeface="Wingdings" panose="05000000000000000000" pitchFamily="2" charset="2"/>
              <a:buChar char="Ø"/>
            </a:pPr>
            <a:endParaRPr lang="en-US" altLang="en-US" dirty="0">
              <a:solidFill>
                <a:srgbClr val="000099"/>
              </a:solidFill>
            </a:endParaRPr>
          </a:p>
          <a:p>
            <a:pPr eaLnBrk="1" hangingPunct="1">
              <a:buClr>
                <a:srgbClr val="003300"/>
              </a:buClr>
              <a:buFont typeface="Wingdings" panose="05000000000000000000" pitchFamily="2" charset="2"/>
              <a:buNone/>
            </a:pPr>
            <a:r>
              <a:rPr lang="en-US" altLang="en-US" dirty="0">
                <a:solidFill>
                  <a:srgbClr val="000099"/>
                </a:solidFill>
              </a:rPr>
              <a:t>Life-long disease but control forever</a:t>
            </a:r>
          </a:p>
        </p:txBody>
      </p:sp>
      <p:sp>
        <p:nvSpPr>
          <p:cNvPr id="35843" name="Rectangle 2">
            <a:extLst>
              <a:ext uri="{FF2B5EF4-FFF2-40B4-BE49-F238E27FC236}">
                <a16:creationId xmlns:a16="http://schemas.microsoft.com/office/drawing/2014/main" id="{E5669373-C24E-5942-1250-D6AA054D8F31}"/>
              </a:ext>
            </a:extLst>
          </p:cNvPr>
          <p:cNvSpPr>
            <a:spLocks noChangeArrowheads="1"/>
          </p:cNvSpPr>
          <p:nvPr/>
        </p:nvSpPr>
        <p:spPr bwMode="auto">
          <a:xfrm>
            <a:off x="2590800" y="22860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a:solidFill>
                  <a:schemeClr val="accent1">
                    <a:lumMod val="75000"/>
                  </a:schemeClr>
                </a:solidFill>
                <a:latin typeface="Calibri" panose="020F0502020204030204" pitchFamily="34" charset="0"/>
              </a:rPr>
              <a:t>Patient Education………</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82815" y="2673853"/>
            <a:ext cx="8426370" cy="1510295"/>
            <a:chOff x="1882815" y="3692525"/>
            <a:chExt cx="8426370" cy="1510295"/>
          </a:xfrm>
        </p:grpSpPr>
        <p:sp>
          <p:nvSpPr>
            <p:cNvPr id="3" name="Rounded Rectangle 2"/>
            <p:cNvSpPr/>
            <p:nvPr/>
          </p:nvSpPr>
          <p:spPr>
            <a:xfrm>
              <a:off x="1882815" y="3692525"/>
              <a:ext cx="8426370" cy="1510295"/>
            </a:xfrm>
            <a:prstGeom prst="roundRect">
              <a:avLst>
                <a:gd name="adj" fmla="val 3659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itle 3">
              <a:extLst>
                <a:ext uri="{FF2B5EF4-FFF2-40B4-BE49-F238E27FC236}">
                  <a16:creationId xmlns:a16="http://schemas.microsoft.com/office/drawing/2014/main" id="{118AC42C-0B3D-0ACB-9052-13A3174AE73B}"/>
                </a:ext>
              </a:extLst>
            </p:cNvPr>
            <p:cNvSpPr txBox="1">
              <a:spLocks/>
            </p:cNvSpPr>
            <p:nvPr/>
          </p:nvSpPr>
          <p:spPr>
            <a:xfrm>
              <a:off x="2300811" y="4068484"/>
              <a:ext cx="7590379" cy="7583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4500" b="1" dirty="0">
                  <a:solidFill>
                    <a:schemeClr val="bg1"/>
                  </a:solidFill>
                  <a:latin typeface="Bahnschrift" panose="020B0502040204020203" pitchFamily="34" charset="0"/>
                </a:rPr>
                <a:t>ADHERENCE</a:t>
              </a: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A44FDD0D-06B5-12A9-B8F7-9D4ED730A043}"/>
              </a:ext>
            </a:extLst>
          </p:cNvPr>
          <p:cNvSpPr>
            <a:spLocks noGrp="1"/>
          </p:cNvSpPr>
          <p:nvPr>
            <p:ph type="ctrTitle" idx="4294967295"/>
          </p:nvPr>
        </p:nvSpPr>
        <p:spPr>
          <a:xfrm>
            <a:off x="706056" y="2344417"/>
            <a:ext cx="7546693" cy="1868768"/>
          </a:xfrm>
        </p:spPr>
        <p:txBody>
          <a:bodyPr>
            <a:normAutofit/>
          </a:bodyPr>
          <a:lstStyle/>
          <a:p>
            <a:r>
              <a:rPr lang="en-US" altLang="en-US" b="1" dirty="0">
                <a:solidFill>
                  <a:schemeClr val="accent1">
                    <a:lumMod val="75000"/>
                  </a:schemeClr>
                </a:solidFill>
                <a:latin typeface="+mn-lt"/>
              </a:rPr>
              <a:t>“Drugs don’t work in patients who don’t take them.</a:t>
            </a:r>
            <a:r>
              <a:rPr lang="ja-JP" altLang="en-US" b="1" dirty="0">
                <a:solidFill>
                  <a:schemeClr val="accent1">
                    <a:lumMod val="75000"/>
                  </a:schemeClr>
                </a:solidFill>
                <a:latin typeface="+mn-lt"/>
              </a:rPr>
              <a:t>”</a:t>
            </a:r>
            <a:endParaRPr lang="en-US" altLang="en-US" b="1" dirty="0">
              <a:solidFill>
                <a:schemeClr val="accent1">
                  <a:lumMod val="75000"/>
                </a:schemeClr>
              </a:solidFill>
              <a:latin typeface="+mn-lt"/>
            </a:endParaRPr>
          </a:p>
        </p:txBody>
      </p:sp>
      <p:sp>
        <p:nvSpPr>
          <p:cNvPr id="3" name="Subtitle 2">
            <a:extLst>
              <a:ext uri="{FF2B5EF4-FFF2-40B4-BE49-F238E27FC236}">
                <a16:creationId xmlns:a16="http://schemas.microsoft.com/office/drawing/2014/main" id="{B8E81DD5-E1D4-9BB2-DFA2-B4C5A7F67070}"/>
              </a:ext>
            </a:extLst>
          </p:cNvPr>
          <p:cNvSpPr>
            <a:spLocks noGrp="1"/>
          </p:cNvSpPr>
          <p:nvPr>
            <p:ph type="subTitle" idx="4294967295"/>
          </p:nvPr>
        </p:nvSpPr>
        <p:spPr>
          <a:xfrm>
            <a:off x="5750110" y="3966805"/>
            <a:ext cx="4800600" cy="838200"/>
          </a:xfrm>
        </p:spPr>
        <p:txBody>
          <a:bodyPr>
            <a:normAutofit fontScale="92500" lnSpcReduction="20000"/>
          </a:bodyPr>
          <a:lstStyle/>
          <a:p>
            <a:pPr>
              <a:buFont typeface="Arial" charset="0"/>
              <a:buNone/>
              <a:defRPr/>
            </a:pPr>
            <a:r>
              <a:rPr lang="en-US" sz="2600" dirty="0"/>
              <a:t>C</a:t>
            </a:r>
            <a:r>
              <a:rPr lang="en-US" sz="1900" dirty="0"/>
              <a:t>.</a:t>
            </a:r>
            <a:r>
              <a:rPr lang="en-US" dirty="0"/>
              <a:t> Everett Koop, M.D.</a:t>
            </a:r>
          </a:p>
          <a:p>
            <a:pPr>
              <a:buFont typeface="Arial" charset="0"/>
              <a:buNone/>
              <a:defRPr/>
            </a:pPr>
            <a:r>
              <a:rPr lang="en-US" dirty="0"/>
              <a:t>Former Surgeon General of the US</a:t>
            </a:r>
          </a:p>
        </p:txBody>
      </p:sp>
      <p:sp>
        <p:nvSpPr>
          <p:cNvPr id="37892" name="TextBox 3">
            <a:extLst>
              <a:ext uri="{FF2B5EF4-FFF2-40B4-BE49-F238E27FC236}">
                <a16:creationId xmlns:a16="http://schemas.microsoft.com/office/drawing/2014/main" id="{697AEFC2-F115-694D-B023-61DD7BD1E704}"/>
              </a:ext>
            </a:extLst>
          </p:cNvPr>
          <p:cNvSpPr txBox="1">
            <a:spLocks noChangeArrowheads="1"/>
          </p:cNvSpPr>
          <p:nvPr/>
        </p:nvSpPr>
        <p:spPr bwMode="auto">
          <a:xfrm>
            <a:off x="5793579" y="4805005"/>
            <a:ext cx="6278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err="1">
                <a:latin typeface="Times New Roman" panose="02020603050405020304" pitchFamily="18" charset="0"/>
              </a:rPr>
              <a:t>Osterberg</a:t>
            </a:r>
            <a:r>
              <a:rPr lang="en-US" altLang="en-US" dirty="0">
                <a:latin typeface="Times New Roman" panose="02020603050405020304" pitchFamily="18" charset="0"/>
              </a:rPr>
              <a:t> &amp; </a:t>
            </a:r>
            <a:r>
              <a:rPr lang="en-US" altLang="en-US" dirty="0" err="1">
                <a:latin typeface="Times New Roman" panose="02020603050405020304" pitchFamily="18" charset="0"/>
              </a:rPr>
              <a:t>Blaschke</a:t>
            </a:r>
            <a:r>
              <a:rPr lang="en-US" altLang="en-US" dirty="0">
                <a:latin typeface="Times New Roman" panose="02020603050405020304" pitchFamily="18" charset="0"/>
              </a:rPr>
              <a:t>, 2005, </a:t>
            </a:r>
            <a:r>
              <a:rPr lang="ja-JP" altLang="en-US" dirty="0">
                <a:latin typeface="Times New Roman" panose="02020603050405020304" pitchFamily="18" charset="0"/>
              </a:rPr>
              <a:t>“</a:t>
            </a:r>
            <a:r>
              <a:rPr lang="en-US" altLang="ja-JP" dirty="0">
                <a:latin typeface="Times New Roman" panose="02020603050405020304" pitchFamily="18" charset="0"/>
              </a:rPr>
              <a:t>Adherence to Medication</a:t>
            </a:r>
            <a:r>
              <a:rPr lang="ja-JP" altLang="en-US" dirty="0">
                <a:latin typeface="Times New Roman" panose="02020603050405020304" pitchFamily="18" charset="0"/>
              </a:rPr>
              <a:t>”</a:t>
            </a:r>
            <a:r>
              <a:rPr lang="en-US" altLang="ja-JP" dirty="0">
                <a:latin typeface="Times New Roman" panose="02020603050405020304" pitchFamily="18" charset="0"/>
              </a:rPr>
              <a:t> NEJM. </a:t>
            </a:r>
            <a:endParaRPr lang="en-US" altLang="en-US" dirty="0">
              <a:latin typeface="Times New Roman" panose="02020603050405020304" pitchFamily="18" charset="0"/>
            </a:endParaRPr>
          </a:p>
        </p:txBody>
      </p:sp>
    </p:spTree>
  </p:cSld>
  <p:clrMapOvr>
    <a:masterClrMapping/>
  </p:clrMapOvr>
  <p:transition advTm="24766"/>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09771" y="281929"/>
            <a:ext cx="4282440" cy="28746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2133" dirty="0"/>
              <a:t>100% asthma patients in India are either uncontrolled or partly controlled</a:t>
            </a:r>
            <a:endParaRPr lang="en-IN" altLang="en-US" sz="2133" dirty="0"/>
          </a:p>
        </p:txBody>
      </p:sp>
      <p:pic>
        <p:nvPicPr>
          <p:cNvPr id="5" name="Picture 2" descr="http://www.easygp.net/site253/images/4_patient_group.jpg"/>
          <p:cNvPicPr>
            <a:picLocks noChangeAspect="1" noChangeArrowheads="1"/>
          </p:cNvPicPr>
          <p:nvPr/>
        </p:nvPicPr>
        <p:blipFill>
          <a:blip r:embed="rId2">
            <a:extLst>
              <a:ext uri="{28A0092B-C50C-407E-A947-70E740481C1C}">
                <a14:useLocalDpi xmlns:a14="http://schemas.microsoft.com/office/drawing/2010/main" val="0"/>
              </a:ext>
            </a:extLst>
          </a:blip>
          <a:srcRect l="-2274" t="24805" r="2274" b="22034"/>
          <a:stretch>
            <a:fillRect/>
          </a:stretch>
        </p:blipFill>
        <p:spPr bwMode="auto">
          <a:xfrm>
            <a:off x="640327" y="1811059"/>
            <a:ext cx="3486588" cy="225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p:cNvSpPr>
            <a:spLocks noChangeArrowheads="1"/>
          </p:cNvSpPr>
          <p:nvPr/>
        </p:nvSpPr>
        <p:spPr bwMode="auto">
          <a:xfrm>
            <a:off x="8953749" y="6173380"/>
            <a:ext cx="3126176" cy="416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accent2"/>
                </a:solidFill>
                <a:latin typeface="Century Gothic" panose="020B0502020202020204" pitchFamily="34" charset="0"/>
              </a:defRPr>
            </a:lvl1pPr>
            <a:lvl2pPr marL="742950" indent="-285750">
              <a:spcBef>
                <a:spcPct val="20000"/>
              </a:spcBef>
              <a:buChar char="–"/>
              <a:defRPr sz="2800">
                <a:solidFill>
                  <a:schemeClr val="accent2"/>
                </a:solidFill>
                <a:latin typeface="Century Gothic" panose="020B0502020202020204" pitchFamily="34" charset="0"/>
              </a:defRPr>
            </a:lvl2pPr>
            <a:lvl3pPr marL="1143000" indent="-228600">
              <a:spcBef>
                <a:spcPct val="20000"/>
              </a:spcBef>
              <a:buChar char="•"/>
              <a:defRPr sz="2400">
                <a:solidFill>
                  <a:schemeClr val="accent2"/>
                </a:solidFill>
                <a:latin typeface="Century Gothic" panose="020B0502020202020204" pitchFamily="34" charset="0"/>
              </a:defRPr>
            </a:lvl3pPr>
            <a:lvl4pPr marL="1600200" indent="-228600">
              <a:spcBef>
                <a:spcPct val="20000"/>
              </a:spcBef>
              <a:buChar char="–"/>
              <a:defRPr sz="2000">
                <a:solidFill>
                  <a:schemeClr val="accent2"/>
                </a:solidFill>
                <a:latin typeface="Century Gothic" panose="020B0502020202020204" pitchFamily="34" charset="0"/>
              </a:defRPr>
            </a:lvl4pPr>
            <a:lvl5pPr marL="2057400" indent="-228600">
              <a:spcBef>
                <a:spcPct val="20000"/>
              </a:spcBef>
              <a:buChar char="»"/>
              <a:defRPr sz="2000">
                <a:solidFill>
                  <a:schemeClr val="accent2"/>
                </a:solidFill>
                <a:latin typeface="Century Gothic" panose="020B0502020202020204" pitchFamily="34" charset="0"/>
              </a:defRPr>
            </a:lvl5pPr>
            <a:lvl6pPr marL="2514600" indent="-228600" eaLnBrk="0" fontAlgn="base" hangingPunct="0">
              <a:spcBef>
                <a:spcPct val="20000"/>
              </a:spcBef>
              <a:spcAft>
                <a:spcPct val="0"/>
              </a:spcAft>
              <a:buChar char="»"/>
              <a:defRPr sz="2000">
                <a:solidFill>
                  <a:schemeClr val="accent2"/>
                </a:solidFill>
                <a:latin typeface="Century Gothic" panose="020B0502020202020204" pitchFamily="34" charset="0"/>
              </a:defRPr>
            </a:lvl6pPr>
            <a:lvl7pPr marL="2971800" indent="-228600" eaLnBrk="0" fontAlgn="base" hangingPunct="0">
              <a:spcBef>
                <a:spcPct val="20000"/>
              </a:spcBef>
              <a:spcAft>
                <a:spcPct val="0"/>
              </a:spcAft>
              <a:buChar char="»"/>
              <a:defRPr sz="2000">
                <a:solidFill>
                  <a:schemeClr val="accent2"/>
                </a:solidFill>
                <a:latin typeface="Century Gothic" panose="020B0502020202020204" pitchFamily="34" charset="0"/>
              </a:defRPr>
            </a:lvl7pPr>
            <a:lvl8pPr marL="3429000" indent="-228600" eaLnBrk="0" fontAlgn="base" hangingPunct="0">
              <a:spcBef>
                <a:spcPct val="20000"/>
              </a:spcBef>
              <a:spcAft>
                <a:spcPct val="0"/>
              </a:spcAft>
              <a:buChar char="»"/>
              <a:defRPr sz="2000">
                <a:solidFill>
                  <a:schemeClr val="accent2"/>
                </a:solidFill>
                <a:latin typeface="Century Gothic" panose="020B0502020202020204" pitchFamily="34" charset="0"/>
              </a:defRPr>
            </a:lvl8pPr>
            <a:lvl9pPr marL="3886200" indent="-228600" eaLnBrk="0" fontAlgn="base" hangingPunct="0">
              <a:spcBef>
                <a:spcPct val="20000"/>
              </a:spcBef>
              <a:spcAft>
                <a:spcPct val="0"/>
              </a:spcAft>
              <a:buChar char="»"/>
              <a:defRPr sz="2000">
                <a:solidFill>
                  <a:schemeClr val="accent2"/>
                </a:solidFill>
                <a:latin typeface="Century Gothic" panose="020B0502020202020204" pitchFamily="34" charset="0"/>
              </a:defRPr>
            </a:lvl9pPr>
          </a:lstStyle>
          <a:p>
            <a:pPr algn="r">
              <a:lnSpc>
                <a:spcPct val="150000"/>
              </a:lnSpc>
              <a:spcBef>
                <a:spcPct val="0"/>
              </a:spcBef>
              <a:spcAft>
                <a:spcPts val="1000"/>
              </a:spcAft>
              <a:buNone/>
            </a:pPr>
            <a:r>
              <a:rPr lang="en-US" altLang="en-US" sz="1600" i="1" dirty="0" err="1">
                <a:solidFill>
                  <a:schemeClr val="tx1"/>
                </a:solidFill>
                <a:latin typeface="Arial" panose="020B0604020202020204" pitchFamily="34" charset="0"/>
                <a:ea typeface="Calibri" panose="020F0502020204030204" pitchFamily="34" charset="0"/>
                <a:cs typeface="Times New Roman" panose="02020603050405020304" pitchFamily="18" charset="0"/>
              </a:rPr>
              <a:t>Respirology</a:t>
            </a:r>
            <a:r>
              <a:rPr lang="en-US" altLang="en-US" sz="1600" i="1" dirty="0">
                <a:solidFill>
                  <a:schemeClr val="tx1"/>
                </a:solidFill>
                <a:latin typeface="Arial" panose="020B0604020202020204" pitchFamily="34" charset="0"/>
                <a:ea typeface="Calibri" panose="020F0502020204030204" pitchFamily="34" charset="0"/>
                <a:cs typeface="Times New Roman" panose="02020603050405020304" pitchFamily="18" charset="0"/>
              </a:rPr>
              <a:t> 2013; 18(6): 957-67</a:t>
            </a:r>
            <a:endParaRPr lang="en-IN" altLang="en-US" sz="1600" dirty="0">
              <a:solidFill>
                <a:schemeClr val="tx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8" name="Content Placeholder 2"/>
          <p:cNvSpPr>
            <a:spLocks noGrp="1"/>
          </p:cNvSpPr>
          <p:nvPr>
            <p:ph idx="4294967295"/>
          </p:nvPr>
        </p:nvSpPr>
        <p:spPr>
          <a:xfrm>
            <a:off x="8665777" y="305513"/>
            <a:ext cx="2777903" cy="708025"/>
          </a:xfrm>
        </p:spPr>
        <p:txBody>
          <a:bodyPr>
            <a:noAutofit/>
          </a:bodyPr>
          <a:lstStyle/>
          <a:p>
            <a:pPr marL="0" indent="0" algn="ctr">
              <a:buNone/>
              <a:defRPr/>
            </a:pPr>
            <a:r>
              <a:rPr lang="en-US" sz="1867" dirty="0"/>
              <a:t>42% asthma patients in India reported having day time symptoms</a:t>
            </a:r>
            <a:endParaRPr lang="en-IN" sz="1867" dirty="0"/>
          </a:p>
        </p:txBody>
      </p:sp>
      <p:pic>
        <p:nvPicPr>
          <p:cNvPr id="9" name="Picture 2" descr="http://www.addictioncam.com/wp-content/uploads/2015/07/13061851c00542395a4The-latest-launch-could-revolutionize-treatment-of-asth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2195" y="1625428"/>
            <a:ext cx="3175712" cy="238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4838177" y="282575"/>
            <a:ext cx="3443748" cy="954300"/>
          </a:xfrm>
          <a:prstGeom prst="rect">
            <a:avLst/>
          </a:prstGeom>
        </p:spPr>
        <p:txBody>
          <a:bodyPr wrap="square">
            <a:spAutoFit/>
          </a:bodyPr>
          <a:lstStyle/>
          <a:p>
            <a:pPr algn="ctr">
              <a:defRPr/>
            </a:pPr>
            <a:r>
              <a:rPr lang="en-US" sz="1867" dirty="0"/>
              <a:t>32% asthma patients in India reported having night-time symptoms every night</a:t>
            </a:r>
            <a:endParaRPr lang="en-IN" sz="1867" dirty="0"/>
          </a:p>
        </p:txBody>
      </p:sp>
      <p:pic>
        <p:nvPicPr>
          <p:cNvPr id="11" name="Picture 2" descr="http://prepperswill.com/wp-content/uploads/2015/04/Preppers-Will-Cayenne-pepper-Asthma-attack-c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7891" y="1872777"/>
            <a:ext cx="2970668" cy="213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457447" y="4441482"/>
            <a:ext cx="3210864" cy="1692771"/>
          </a:xfrm>
          <a:prstGeom prst="rect">
            <a:avLst/>
          </a:prstGeom>
        </p:spPr>
        <p:txBody>
          <a:bodyPr wrap="square">
            <a:spAutoFit/>
          </a:bodyPr>
          <a:lstStyle/>
          <a:p>
            <a:pPr algn="ctr">
              <a:defRPr/>
            </a:pPr>
            <a:r>
              <a:rPr lang="en-US" sz="3200" dirty="0"/>
              <a:t>67% </a:t>
            </a:r>
            <a:r>
              <a:rPr lang="en-US" sz="2400" dirty="0"/>
              <a:t>asthma patients in India reported exacerbations in the previous year</a:t>
            </a:r>
            <a:endParaRPr lang="en-IN" sz="2400" dirty="0"/>
          </a:p>
        </p:txBody>
      </p:sp>
      <p:sp>
        <p:nvSpPr>
          <p:cNvPr id="13" name="Rectangle 12"/>
          <p:cNvSpPr/>
          <p:nvPr/>
        </p:nvSpPr>
        <p:spPr>
          <a:xfrm>
            <a:off x="4265619" y="4522518"/>
            <a:ext cx="4145280" cy="1692771"/>
          </a:xfrm>
          <a:prstGeom prst="rect">
            <a:avLst/>
          </a:prstGeom>
        </p:spPr>
        <p:txBody>
          <a:bodyPr wrap="square">
            <a:spAutoFit/>
          </a:bodyPr>
          <a:lstStyle/>
          <a:p>
            <a:pPr algn="ctr">
              <a:defRPr/>
            </a:pPr>
            <a:r>
              <a:rPr lang="en-US" sz="3200" dirty="0"/>
              <a:t>78% </a:t>
            </a:r>
            <a:r>
              <a:rPr lang="en-US" sz="2400" dirty="0"/>
              <a:t>asthma patients in India reported missing work or school in last one year(16.5 days)</a:t>
            </a:r>
            <a:endParaRPr lang="en-IN" sz="2400" dirty="0"/>
          </a:p>
        </p:txBody>
      </p:sp>
      <p:sp>
        <p:nvSpPr>
          <p:cNvPr id="14" name="Rectangle 13"/>
          <p:cNvSpPr/>
          <p:nvPr/>
        </p:nvSpPr>
        <p:spPr>
          <a:xfrm>
            <a:off x="8410899" y="4441481"/>
            <a:ext cx="3287660" cy="1692771"/>
          </a:xfrm>
          <a:prstGeom prst="rect">
            <a:avLst/>
          </a:prstGeom>
        </p:spPr>
        <p:txBody>
          <a:bodyPr wrap="square">
            <a:spAutoFit/>
          </a:bodyPr>
          <a:lstStyle/>
          <a:p>
            <a:pPr algn="ctr">
              <a:spcBef>
                <a:spcPct val="0"/>
              </a:spcBef>
              <a:buFontTx/>
              <a:buNone/>
            </a:pPr>
            <a:r>
              <a:rPr lang="en-IN" altLang="en-US" sz="2400" dirty="0"/>
              <a:t>Only </a:t>
            </a:r>
            <a:r>
              <a:rPr lang="en-IN" altLang="en-US" sz="3200" dirty="0"/>
              <a:t>36% </a:t>
            </a:r>
            <a:r>
              <a:rPr lang="en-IN" altLang="en-US" sz="2400" dirty="0"/>
              <a:t>and</a:t>
            </a:r>
            <a:r>
              <a:rPr lang="en-IN" altLang="en-US" sz="3200" dirty="0"/>
              <a:t> 50% </a:t>
            </a:r>
            <a:r>
              <a:rPr lang="en-IN" altLang="en-US" sz="2400" dirty="0"/>
              <a:t>of Indian asthmatics used controller and rescue inhalers</a:t>
            </a:r>
          </a:p>
        </p:txBody>
      </p:sp>
    </p:spTree>
    <p:extLst>
      <p:ext uri="{BB962C8B-B14F-4D97-AF65-F5344CB8AC3E}">
        <p14:creationId xmlns:p14="http://schemas.microsoft.com/office/powerpoint/2010/main" val="691290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Content Placeholder 3">
            <a:extLst>
              <a:ext uri="{FF2B5EF4-FFF2-40B4-BE49-F238E27FC236}">
                <a16:creationId xmlns:a16="http://schemas.microsoft.com/office/drawing/2014/main" id="{D540439F-5F12-6087-2049-27DC90C31E6F}"/>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713033" y="530105"/>
            <a:ext cx="8553711" cy="5975350"/>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050">
            <a:extLst>
              <a:ext uri="{FF2B5EF4-FFF2-40B4-BE49-F238E27FC236}">
                <a16:creationId xmlns:a16="http://schemas.microsoft.com/office/drawing/2014/main" id="{A51EDDE3-4361-8644-F890-A1106E5D3E9F}"/>
              </a:ext>
            </a:extLst>
          </p:cNvPr>
          <p:cNvSpPr>
            <a:spLocks noChangeArrowheads="1"/>
          </p:cNvSpPr>
          <p:nvPr/>
        </p:nvSpPr>
        <p:spPr bwMode="auto">
          <a:xfrm>
            <a:off x="1586214" y="561935"/>
            <a:ext cx="9583356" cy="65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000" b="1" dirty="0">
                <a:solidFill>
                  <a:schemeClr val="accent1">
                    <a:lumMod val="75000"/>
                  </a:schemeClr>
                </a:solidFill>
                <a:latin typeface="+mn-lt"/>
              </a:rPr>
              <a:t>When do you take medicines for asthma? </a:t>
            </a:r>
            <a:br>
              <a:rPr lang="en-US" altLang="en-US" sz="4000" b="1" dirty="0">
                <a:solidFill>
                  <a:schemeClr val="accent1">
                    <a:lumMod val="75000"/>
                  </a:schemeClr>
                </a:solidFill>
                <a:latin typeface="+mn-lt"/>
              </a:rPr>
            </a:br>
            <a:endParaRPr lang="en-US" altLang="en-US" sz="4000" b="1" dirty="0">
              <a:solidFill>
                <a:schemeClr val="accent1">
                  <a:lumMod val="75000"/>
                </a:schemeClr>
              </a:solidFill>
              <a:latin typeface="+mn-lt"/>
            </a:endParaRPr>
          </a:p>
        </p:txBody>
      </p:sp>
      <p:pic>
        <p:nvPicPr>
          <p:cNvPr id="39939" name="Picture 2051">
            <a:extLst>
              <a:ext uri="{FF2B5EF4-FFF2-40B4-BE49-F238E27FC236}">
                <a16:creationId xmlns:a16="http://schemas.microsoft.com/office/drawing/2014/main" id="{1D828721-258D-03C1-3960-6B30FE095A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389" b="23611"/>
          <a:stretch>
            <a:fillRect/>
          </a:stretch>
        </p:blipFill>
        <p:spPr bwMode="auto">
          <a:xfrm>
            <a:off x="1981201" y="1143000"/>
            <a:ext cx="8378825" cy="4419600"/>
          </a:xfrm>
          <a:prstGeom prst="rect">
            <a:avLst/>
          </a:prstGeom>
          <a:solidFill>
            <a:schemeClr val="tx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9940" name="Rectangle 2052">
            <a:extLst>
              <a:ext uri="{FF2B5EF4-FFF2-40B4-BE49-F238E27FC236}">
                <a16:creationId xmlns:a16="http://schemas.microsoft.com/office/drawing/2014/main" id="{23C5A9D0-B5A4-9F8F-35A4-3B1352261CB5}"/>
              </a:ext>
            </a:extLst>
          </p:cNvPr>
          <p:cNvSpPr>
            <a:spLocks noChangeArrowheads="1"/>
          </p:cNvSpPr>
          <p:nvPr/>
        </p:nvSpPr>
        <p:spPr bwMode="auto">
          <a:xfrm>
            <a:off x="2794322" y="59055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n-US" sz="2000" dirty="0">
                <a:solidFill>
                  <a:srgbClr val="92D050"/>
                </a:solidFill>
              </a:rPr>
              <a:t>Respiratory Medicine Vol 96 (2002) 835-840</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026">
            <a:extLst>
              <a:ext uri="{FF2B5EF4-FFF2-40B4-BE49-F238E27FC236}">
                <a16:creationId xmlns:a16="http://schemas.microsoft.com/office/drawing/2014/main" id="{336D8C51-B774-A1BC-A688-0C22C23D3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428" b="18571"/>
          <a:stretch>
            <a:fillRect/>
          </a:stretch>
        </p:blipFill>
        <p:spPr bwMode="auto">
          <a:xfrm>
            <a:off x="1752600" y="1617134"/>
            <a:ext cx="8534400" cy="4495800"/>
          </a:xfrm>
          <a:prstGeom prst="rect">
            <a:avLst/>
          </a:prstGeom>
          <a:solidFill>
            <a:schemeClr val="tx2"/>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40963" name="Rectangle 1027">
            <a:extLst>
              <a:ext uri="{FF2B5EF4-FFF2-40B4-BE49-F238E27FC236}">
                <a16:creationId xmlns:a16="http://schemas.microsoft.com/office/drawing/2014/main" id="{EC7EBAD4-5AC0-E89C-A231-60F9ED7FFA10}"/>
              </a:ext>
            </a:extLst>
          </p:cNvPr>
          <p:cNvSpPr>
            <a:spLocks noChangeArrowheads="1"/>
          </p:cNvSpPr>
          <p:nvPr/>
        </p:nvSpPr>
        <p:spPr bwMode="auto">
          <a:xfrm>
            <a:off x="1914646" y="405112"/>
            <a:ext cx="8372354" cy="78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a:solidFill>
                  <a:schemeClr val="accent1">
                    <a:lumMod val="75000"/>
                  </a:schemeClr>
                </a:solidFill>
                <a:latin typeface="+mn-lt"/>
              </a:rPr>
              <a:t>When do you stop medicines for asthma ?</a:t>
            </a:r>
          </a:p>
        </p:txBody>
      </p:sp>
      <p:sp>
        <p:nvSpPr>
          <p:cNvPr id="40964" name="Rectangle 1028">
            <a:extLst>
              <a:ext uri="{FF2B5EF4-FFF2-40B4-BE49-F238E27FC236}">
                <a16:creationId xmlns:a16="http://schemas.microsoft.com/office/drawing/2014/main" id="{0B74FFEA-FAB7-63FB-B6E7-8F49BD242299}"/>
              </a:ext>
            </a:extLst>
          </p:cNvPr>
          <p:cNvSpPr>
            <a:spLocks noChangeArrowheads="1"/>
          </p:cNvSpPr>
          <p:nvPr/>
        </p:nvSpPr>
        <p:spPr bwMode="auto">
          <a:xfrm>
            <a:off x="2667000" y="6172200"/>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n-US" i="1">
                <a:solidFill>
                  <a:srgbClr val="92D050"/>
                </a:solidFill>
              </a:rPr>
              <a:t>Respir Med 2002; 96: 835-40</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4BCC8E8-72E6-4103-8818-3C42FF86EA63}"/>
              </a:ext>
            </a:extLst>
          </p:cNvPr>
          <p:cNvSpPr>
            <a:spLocks noGrp="1"/>
          </p:cNvSpPr>
          <p:nvPr>
            <p:ph type="ctrTitle" idx="4294967295"/>
          </p:nvPr>
        </p:nvSpPr>
        <p:spPr>
          <a:xfrm>
            <a:off x="635000" y="312738"/>
            <a:ext cx="11557000" cy="584200"/>
          </a:xfrm>
        </p:spPr>
        <p:txBody>
          <a:bodyPr>
            <a:normAutofit fontScale="90000"/>
          </a:bodyPr>
          <a:lstStyle/>
          <a:p>
            <a:r>
              <a:rPr lang="en-US" b="1" dirty="0" smtClean="0">
                <a:solidFill>
                  <a:schemeClr val="accent1">
                    <a:lumMod val="75000"/>
                  </a:schemeClr>
                </a:solidFill>
                <a:latin typeface="+mn-lt"/>
              </a:rPr>
              <a:t>Assessment of  asthma</a:t>
            </a:r>
            <a:r>
              <a:rPr lang="en-US" b="1" dirty="0">
                <a:solidFill>
                  <a:schemeClr val="accent1">
                    <a:lumMod val="75000"/>
                  </a:schemeClr>
                </a:solidFill>
                <a:latin typeface="+mn-lt"/>
              </a:rPr>
              <a:t>: Asthma Control</a:t>
            </a:r>
          </a:p>
        </p:txBody>
      </p:sp>
      <p:pic>
        <p:nvPicPr>
          <p:cNvPr id="7" name="Picture 2">
            <a:extLst>
              <a:ext uri="{FF2B5EF4-FFF2-40B4-BE49-F238E27FC236}">
                <a16:creationId xmlns:a16="http://schemas.microsoft.com/office/drawing/2014/main" id="{7BA87BA4-7290-6CC6-3D35-E3BB57F807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4860"/>
          <a:stretch/>
        </p:blipFill>
        <p:spPr>
          <a:xfrm>
            <a:off x="766915" y="1160464"/>
            <a:ext cx="11012129" cy="4571742"/>
          </a:xfrm>
          <a:prstGeom prst="rect">
            <a:avLst/>
          </a:prstGeom>
          <a:noFill/>
        </p:spPr>
      </p:pic>
    </p:spTree>
    <p:extLst>
      <p:ext uri="{BB962C8B-B14F-4D97-AF65-F5344CB8AC3E}">
        <p14:creationId xmlns:p14="http://schemas.microsoft.com/office/powerpoint/2010/main" val="29665088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457463"/>
            <a:ext cx="12192000" cy="247597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ubtitle 1">
            <a:extLst>
              <a:ext uri="{FF2B5EF4-FFF2-40B4-BE49-F238E27FC236}">
                <a16:creationId xmlns:a16="http://schemas.microsoft.com/office/drawing/2014/main" id="{B454DF08-5475-4300-8910-729185CD2EE6}"/>
              </a:ext>
            </a:extLst>
          </p:cNvPr>
          <p:cNvSpPr>
            <a:spLocks noGrp="1"/>
          </p:cNvSpPr>
          <p:nvPr>
            <p:ph type="subTitle" idx="4294967295"/>
          </p:nvPr>
        </p:nvSpPr>
        <p:spPr>
          <a:xfrm>
            <a:off x="144829" y="855663"/>
            <a:ext cx="3200255" cy="460375"/>
          </a:xfrm>
        </p:spPr>
        <p:txBody>
          <a:bodyPr>
            <a:normAutofit lnSpcReduction="10000"/>
          </a:bodyPr>
          <a:lstStyle/>
          <a:p>
            <a:r>
              <a:rPr lang="en-US" dirty="0"/>
              <a:t>BURDEN IN INDIA</a:t>
            </a:r>
            <a:endParaRPr lang="en-IN" dirty="0"/>
          </a:p>
        </p:txBody>
      </p:sp>
      <p:sp>
        <p:nvSpPr>
          <p:cNvPr id="4" name="Title 3">
            <a:extLst>
              <a:ext uri="{FF2B5EF4-FFF2-40B4-BE49-F238E27FC236}">
                <a16:creationId xmlns:a16="http://schemas.microsoft.com/office/drawing/2014/main" id="{B4BCC8E8-72E6-4103-8818-3C42FF86EA63}"/>
              </a:ext>
            </a:extLst>
          </p:cNvPr>
          <p:cNvSpPr>
            <a:spLocks noGrp="1"/>
          </p:cNvSpPr>
          <p:nvPr>
            <p:ph type="ctrTitle" idx="4294967295"/>
          </p:nvPr>
        </p:nvSpPr>
        <p:spPr>
          <a:xfrm>
            <a:off x="144829" y="197408"/>
            <a:ext cx="2164466" cy="584200"/>
          </a:xfrm>
        </p:spPr>
        <p:txBody>
          <a:bodyPr>
            <a:normAutofit fontScale="90000"/>
          </a:bodyPr>
          <a:lstStyle/>
          <a:p>
            <a:r>
              <a:rPr lang="en-US" b="1" dirty="0">
                <a:solidFill>
                  <a:schemeClr val="accent1">
                    <a:lumMod val="75000"/>
                  </a:schemeClr>
                </a:solidFill>
                <a:latin typeface="Bahnschrift" panose="020B0502040204020203" pitchFamily="34" charset="0"/>
              </a:rPr>
              <a:t>Asthma </a:t>
            </a:r>
            <a:endParaRPr lang="en-IN" b="1" dirty="0">
              <a:solidFill>
                <a:schemeClr val="accent1">
                  <a:lumMod val="75000"/>
                </a:schemeClr>
              </a:solidFill>
              <a:latin typeface="Bahnschrift" panose="020B0502040204020203" pitchFamily="34" charset="0"/>
            </a:endParaRPr>
          </a:p>
        </p:txBody>
      </p:sp>
      <p:sp>
        <p:nvSpPr>
          <p:cNvPr id="6" name="Flowchart: Connector 5">
            <a:extLst>
              <a:ext uri="{FF2B5EF4-FFF2-40B4-BE49-F238E27FC236}">
                <a16:creationId xmlns:a16="http://schemas.microsoft.com/office/drawing/2014/main" id="{D2936871-5535-494A-9690-6DFBCE906C8A}"/>
              </a:ext>
            </a:extLst>
          </p:cNvPr>
          <p:cNvSpPr/>
          <p:nvPr/>
        </p:nvSpPr>
        <p:spPr>
          <a:xfrm>
            <a:off x="4798128" y="312871"/>
            <a:ext cx="1619250" cy="1524000"/>
          </a:xfrm>
          <a:prstGeom prst="flowChartConnector">
            <a:avLst/>
          </a:prstGeom>
          <a:solidFill>
            <a:schemeClr val="accent6">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bg1"/>
                </a:solidFill>
                <a:latin typeface="Poppins" panose="00000500000000000000" pitchFamily="2" charset="0"/>
                <a:cs typeface="Poppins" panose="00000500000000000000" pitchFamily="2" charset="0"/>
              </a:rPr>
              <a:t>34.3 million cases </a:t>
            </a:r>
            <a:endParaRPr lang="en-IN" b="1" dirty="0">
              <a:solidFill>
                <a:schemeClr val="bg1"/>
              </a:solidFill>
              <a:latin typeface="Poppins" panose="00000500000000000000" pitchFamily="2" charset="0"/>
              <a:cs typeface="Poppins" panose="00000500000000000000" pitchFamily="2" charset="0"/>
            </a:endParaRPr>
          </a:p>
        </p:txBody>
      </p:sp>
      <p:sp>
        <p:nvSpPr>
          <p:cNvPr id="7" name="Flowchart: Connector 6">
            <a:extLst>
              <a:ext uri="{FF2B5EF4-FFF2-40B4-BE49-F238E27FC236}">
                <a16:creationId xmlns:a16="http://schemas.microsoft.com/office/drawing/2014/main" id="{A82027A6-BAF6-4CCB-A6D3-3ADB3A63D566}"/>
              </a:ext>
            </a:extLst>
          </p:cNvPr>
          <p:cNvSpPr/>
          <p:nvPr/>
        </p:nvSpPr>
        <p:spPr>
          <a:xfrm>
            <a:off x="7465310" y="311039"/>
            <a:ext cx="1619250" cy="1524000"/>
          </a:xfrm>
          <a:prstGeom prst="flowChartConnector">
            <a:avLst/>
          </a:prstGeom>
          <a:solidFill>
            <a:schemeClr val="accent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bg1"/>
                </a:solidFill>
                <a:latin typeface="Poppins" panose="00000500000000000000" pitchFamily="2" charset="0"/>
                <a:cs typeface="Poppins" panose="00000500000000000000" pitchFamily="2" charset="0"/>
              </a:rPr>
              <a:t>13% of global burden </a:t>
            </a:r>
            <a:endParaRPr lang="en-IN" b="1" dirty="0">
              <a:solidFill>
                <a:schemeClr val="bg1"/>
              </a:solidFill>
              <a:latin typeface="Poppins" panose="00000500000000000000" pitchFamily="2" charset="0"/>
              <a:cs typeface="Poppins" panose="00000500000000000000" pitchFamily="2" charset="0"/>
            </a:endParaRPr>
          </a:p>
        </p:txBody>
      </p:sp>
      <p:pic>
        <p:nvPicPr>
          <p:cNvPr id="3" name="Picture 2">
            <a:extLst>
              <a:ext uri="{FF2B5EF4-FFF2-40B4-BE49-F238E27FC236}">
                <a16:creationId xmlns:a16="http://schemas.microsoft.com/office/drawing/2014/main" id="{64EBF856-3AF0-4359-A4AF-A7618CDE7753}"/>
              </a:ext>
            </a:extLst>
          </p:cNvPr>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97293" y="1316038"/>
            <a:ext cx="1901322" cy="1901322"/>
          </a:xfrm>
          <a:prstGeom prst="rect">
            <a:avLst/>
          </a:prstGeom>
        </p:spPr>
      </p:pic>
      <p:sp>
        <p:nvSpPr>
          <p:cNvPr id="14" name="Rectangle 13">
            <a:extLst>
              <a:ext uri="{FF2B5EF4-FFF2-40B4-BE49-F238E27FC236}">
                <a16:creationId xmlns:a16="http://schemas.microsoft.com/office/drawing/2014/main" id="{576EC90B-8AA0-4EDF-A0B9-09ACAAF81B92}"/>
              </a:ext>
            </a:extLst>
          </p:cNvPr>
          <p:cNvSpPr/>
          <p:nvPr/>
        </p:nvSpPr>
        <p:spPr>
          <a:xfrm>
            <a:off x="4798128" y="2092214"/>
            <a:ext cx="4450044" cy="1336786"/>
          </a:xfrm>
          <a:prstGeom prst="rect">
            <a:avLst/>
          </a:prstGeom>
          <a:solidFill>
            <a:schemeClr val="accent2">
              <a:lumMod val="75000"/>
              <a:alpha val="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latin typeface="Poppins" panose="00000500000000000000" pitchFamily="2" charset="0"/>
                <a:cs typeface="Poppins" panose="00000500000000000000" pitchFamily="2" charset="0"/>
              </a:rPr>
              <a:t>In the world for the </a:t>
            </a:r>
          </a:p>
          <a:p>
            <a:pPr marL="285750" indent="-285750" algn="just">
              <a:buClr>
                <a:schemeClr val="accent2">
                  <a:lumMod val="75000"/>
                </a:schemeClr>
              </a:buClr>
              <a:buFont typeface="Arial" panose="020B0604020202020204" pitchFamily="34" charset="0"/>
              <a:buChar char="•"/>
            </a:pPr>
            <a:r>
              <a:rPr lang="en-US" b="1" dirty="0">
                <a:solidFill>
                  <a:schemeClr val="tx1"/>
                </a:solidFill>
                <a:latin typeface="Poppins" panose="00000500000000000000" pitchFamily="2" charset="0"/>
                <a:cs typeface="Poppins" panose="00000500000000000000" pitchFamily="2" charset="0"/>
              </a:rPr>
              <a:t>Total number of Asthma Cases</a:t>
            </a:r>
          </a:p>
          <a:p>
            <a:pPr marL="285750" indent="-285750" algn="just">
              <a:buClr>
                <a:schemeClr val="accent2">
                  <a:lumMod val="75000"/>
                </a:schemeClr>
              </a:buClr>
              <a:buFont typeface="Arial" panose="020B0604020202020204" pitchFamily="34" charset="0"/>
              <a:buChar char="•"/>
            </a:pPr>
            <a:r>
              <a:rPr lang="en-US" b="1" dirty="0">
                <a:solidFill>
                  <a:schemeClr val="tx1"/>
                </a:solidFill>
                <a:latin typeface="Poppins" panose="00000500000000000000" pitchFamily="2" charset="0"/>
                <a:cs typeface="Poppins" panose="00000500000000000000" pitchFamily="2" charset="0"/>
              </a:rPr>
              <a:t>Total DALYs </a:t>
            </a:r>
          </a:p>
          <a:p>
            <a:pPr marL="285750" indent="-285750" algn="just">
              <a:buClr>
                <a:schemeClr val="accent2">
                  <a:lumMod val="75000"/>
                </a:schemeClr>
              </a:buClr>
              <a:buFont typeface="Arial" panose="020B0604020202020204" pitchFamily="34" charset="0"/>
              <a:buChar char="•"/>
            </a:pPr>
            <a:r>
              <a:rPr lang="en-US" b="1" dirty="0">
                <a:solidFill>
                  <a:schemeClr val="tx1"/>
                </a:solidFill>
                <a:latin typeface="Poppins" panose="00000500000000000000" pitchFamily="2" charset="0"/>
                <a:cs typeface="Poppins" panose="00000500000000000000" pitchFamily="2" charset="0"/>
              </a:rPr>
              <a:t>Total asthma deaths </a:t>
            </a:r>
          </a:p>
        </p:txBody>
      </p:sp>
      <p:sp>
        <p:nvSpPr>
          <p:cNvPr id="8" name="TextBox 7">
            <a:extLst>
              <a:ext uri="{FF2B5EF4-FFF2-40B4-BE49-F238E27FC236}">
                <a16:creationId xmlns:a16="http://schemas.microsoft.com/office/drawing/2014/main" id="{5BE03850-5F5E-22C9-3AD6-4E4273BA67D4}"/>
              </a:ext>
            </a:extLst>
          </p:cNvPr>
          <p:cNvSpPr txBox="1"/>
          <p:nvPr/>
        </p:nvSpPr>
        <p:spPr>
          <a:xfrm>
            <a:off x="797293" y="6104855"/>
            <a:ext cx="4439167" cy="369332"/>
          </a:xfrm>
          <a:prstGeom prst="rect">
            <a:avLst/>
          </a:prstGeom>
          <a:noFill/>
        </p:spPr>
        <p:txBody>
          <a:bodyPr wrap="square" rtlCol="0">
            <a:spAutoFit/>
          </a:bodyPr>
          <a:lstStyle/>
          <a:p>
            <a:r>
              <a:rPr lang="en-US" dirty="0"/>
              <a:t>Reference- MOH&amp;FW, GOI</a:t>
            </a:r>
          </a:p>
        </p:txBody>
      </p:sp>
      <p:sp>
        <p:nvSpPr>
          <p:cNvPr id="5" name="Rectangle 4"/>
          <p:cNvSpPr/>
          <p:nvPr/>
        </p:nvSpPr>
        <p:spPr>
          <a:xfrm>
            <a:off x="515596" y="3810132"/>
            <a:ext cx="11320804" cy="1569660"/>
          </a:xfrm>
          <a:prstGeom prst="rect">
            <a:avLst/>
          </a:prstGeom>
        </p:spPr>
        <p:txBody>
          <a:bodyPr wrap="square">
            <a:spAutoFit/>
          </a:bodyPr>
          <a:lstStyle/>
          <a:p>
            <a:pPr marL="285750" indent="-285750">
              <a:buClr>
                <a:schemeClr val="accent1">
                  <a:lumMod val="75000"/>
                </a:schemeClr>
              </a:buClr>
              <a:buFont typeface="Arial" panose="020B0604020202020204" pitchFamily="34" charset="0"/>
              <a:buChar char="•"/>
            </a:pPr>
            <a:r>
              <a:rPr lang="en-US" sz="1600" b="1" dirty="0">
                <a:latin typeface="Poppins" panose="00000500000000000000" pitchFamily="2" charset="0"/>
                <a:cs typeface="Poppins" panose="00000500000000000000" pitchFamily="2" charset="0"/>
              </a:rPr>
              <a:t>43% of the global asthma deaths, indicating Asthma remains very poorly managed in India</a:t>
            </a:r>
          </a:p>
          <a:p>
            <a:pPr marL="285750" indent="-285750">
              <a:buClr>
                <a:schemeClr val="accent1">
                  <a:lumMod val="75000"/>
                </a:schemeClr>
              </a:buClr>
              <a:buFont typeface="Arial" panose="020B0604020202020204" pitchFamily="34" charset="0"/>
              <a:buChar char="•"/>
            </a:pPr>
            <a:r>
              <a:rPr lang="en-US" sz="1600" dirty="0">
                <a:latin typeface="Poppins" panose="00000500000000000000" pitchFamily="2" charset="0"/>
                <a:cs typeface="Poppins" panose="00000500000000000000" pitchFamily="2" charset="0"/>
              </a:rPr>
              <a:t>AIM study:</a:t>
            </a:r>
          </a:p>
          <a:p>
            <a:pPr marL="285750" indent="-285750">
              <a:buClr>
                <a:schemeClr val="accent1">
                  <a:lumMod val="75000"/>
                </a:schemeClr>
              </a:buClr>
              <a:buFont typeface="Arial" panose="020B0604020202020204" pitchFamily="34" charset="0"/>
              <a:buChar char="•"/>
            </a:pPr>
            <a:endParaRPr lang="en-US" sz="1600" dirty="0">
              <a:latin typeface="Poppins" panose="00000500000000000000" pitchFamily="2" charset="0"/>
              <a:cs typeface="Poppins" panose="00000500000000000000" pitchFamily="2" charset="0"/>
            </a:endParaRPr>
          </a:p>
          <a:p>
            <a:pPr marL="742950" lvl="1" indent="-285750">
              <a:buClr>
                <a:schemeClr val="accent1">
                  <a:lumMod val="75000"/>
                </a:schemeClr>
              </a:buClr>
              <a:buFont typeface="Arial" panose="020B0604020202020204" pitchFamily="34" charset="0"/>
              <a:buChar char="•"/>
            </a:pPr>
            <a:r>
              <a:rPr lang="en-US" sz="1600" dirty="0">
                <a:latin typeface="Poppins" panose="00000500000000000000" pitchFamily="2" charset="0"/>
                <a:cs typeface="Poppins" panose="00000500000000000000" pitchFamily="2" charset="0"/>
              </a:rPr>
              <a:t>India had the greatest number of asthma patients reporting both daytime and nighttime symptoms, </a:t>
            </a:r>
          </a:p>
          <a:p>
            <a:pPr marL="742950" lvl="1" indent="-285750">
              <a:buClr>
                <a:schemeClr val="accent1">
                  <a:lumMod val="75000"/>
                </a:schemeClr>
              </a:buClr>
              <a:buFont typeface="Arial" panose="020B0604020202020204" pitchFamily="34" charset="0"/>
              <a:buChar char="•"/>
            </a:pPr>
            <a:endParaRPr lang="en-US" sz="1600" dirty="0">
              <a:latin typeface="Poppins" panose="00000500000000000000" pitchFamily="2" charset="0"/>
              <a:cs typeface="Poppins" panose="00000500000000000000" pitchFamily="2" charset="0"/>
            </a:endParaRPr>
          </a:p>
          <a:p>
            <a:pPr marL="742950" lvl="1" indent="-285750">
              <a:buClr>
                <a:schemeClr val="accent1">
                  <a:lumMod val="75000"/>
                </a:schemeClr>
              </a:buClr>
              <a:buFont typeface="Arial" panose="020B0604020202020204" pitchFamily="34" charset="0"/>
              <a:buChar char="•"/>
            </a:pPr>
            <a:r>
              <a:rPr lang="en-US" sz="1600" dirty="0">
                <a:latin typeface="Poppins" panose="00000500000000000000" pitchFamily="2" charset="0"/>
                <a:cs typeface="Poppins" panose="00000500000000000000" pitchFamily="2" charset="0"/>
              </a:rPr>
              <a:t>Greatest number of people reporting school or work absenteeism and the worst </a:t>
            </a:r>
            <a:r>
              <a:rPr lang="en-US" sz="1600" dirty="0" err="1">
                <a:latin typeface="Poppins" panose="00000500000000000000" pitchFamily="2" charset="0"/>
                <a:cs typeface="Poppins" panose="00000500000000000000" pitchFamily="2" charset="0"/>
              </a:rPr>
              <a:t>QoL</a:t>
            </a:r>
            <a:endParaRPr lang="en-US" sz="16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6381810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9BF1DB-A46D-4420-BCFB-E8C5D59618CD}"/>
              </a:ext>
            </a:extLst>
          </p:cNvPr>
          <p:cNvSpPr txBox="1"/>
          <p:nvPr/>
        </p:nvSpPr>
        <p:spPr>
          <a:xfrm>
            <a:off x="3810000" y="1658009"/>
            <a:ext cx="3870547" cy="584775"/>
          </a:xfrm>
          <a:prstGeom prst="rect">
            <a:avLst/>
          </a:prstGeom>
          <a:noFill/>
        </p:spPr>
        <p:txBody>
          <a:bodyPr wrap="none" rtlCol="0">
            <a:spAutoFit/>
          </a:bodyPr>
          <a:lstStyle/>
          <a:p>
            <a:r>
              <a:rPr lang="en-US" sz="3200" b="1" dirty="0">
                <a:solidFill>
                  <a:schemeClr val="accent1">
                    <a:lumMod val="75000"/>
                  </a:schemeClr>
                </a:solidFill>
              </a:rPr>
              <a:t>ASTHMA TREATMENT</a:t>
            </a:r>
          </a:p>
        </p:txBody>
      </p:sp>
      <p:sp>
        <p:nvSpPr>
          <p:cNvPr id="3" name="Arrow: Down 2">
            <a:extLst>
              <a:ext uri="{FF2B5EF4-FFF2-40B4-BE49-F238E27FC236}">
                <a16:creationId xmlns:a16="http://schemas.microsoft.com/office/drawing/2014/main" id="{64D74BEF-1A17-4DB8-91F1-05DF1E47E974}"/>
              </a:ext>
            </a:extLst>
          </p:cNvPr>
          <p:cNvSpPr/>
          <p:nvPr/>
        </p:nvSpPr>
        <p:spPr>
          <a:xfrm rot="2239352">
            <a:off x="3972883" y="2230507"/>
            <a:ext cx="914400" cy="160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EFA2331F-619A-4DC9-A441-9FD0FFDD3DEF}"/>
              </a:ext>
            </a:extLst>
          </p:cNvPr>
          <p:cNvSpPr/>
          <p:nvPr/>
        </p:nvSpPr>
        <p:spPr>
          <a:xfrm rot="20015659">
            <a:off x="6556522" y="2339854"/>
            <a:ext cx="914400" cy="1600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7CEB1E4-22A7-4972-A3F1-41A1D9AE6BA1}"/>
              </a:ext>
            </a:extLst>
          </p:cNvPr>
          <p:cNvSpPr txBox="1"/>
          <p:nvPr/>
        </p:nvSpPr>
        <p:spPr>
          <a:xfrm>
            <a:off x="2636225" y="3829073"/>
            <a:ext cx="2752227" cy="461665"/>
          </a:xfrm>
          <a:prstGeom prst="rect">
            <a:avLst/>
          </a:prstGeom>
          <a:noFill/>
        </p:spPr>
        <p:txBody>
          <a:bodyPr wrap="none" rtlCol="0">
            <a:spAutoFit/>
          </a:bodyPr>
          <a:lstStyle/>
          <a:p>
            <a:pPr algn="ctr"/>
            <a:r>
              <a:rPr lang="en-US" sz="2400" dirty="0"/>
              <a:t>PHARMACOLOGICAL</a:t>
            </a:r>
          </a:p>
        </p:txBody>
      </p:sp>
      <p:sp>
        <p:nvSpPr>
          <p:cNvPr id="6" name="TextBox 5">
            <a:extLst>
              <a:ext uri="{FF2B5EF4-FFF2-40B4-BE49-F238E27FC236}">
                <a16:creationId xmlns:a16="http://schemas.microsoft.com/office/drawing/2014/main" id="{8E9A2B72-47EF-45C5-B535-37D549D07BB4}"/>
              </a:ext>
            </a:extLst>
          </p:cNvPr>
          <p:cNvSpPr txBox="1"/>
          <p:nvPr/>
        </p:nvSpPr>
        <p:spPr>
          <a:xfrm>
            <a:off x="6067903" y="3886051"/>
            <a:ext cx="3422283" cy="461665"/>
          </a:xfrm>
          <a:prstGeom prst="rect">
            <a:avLst/>
          </a:prstGeom>
          <a:noFill/>
        </p:spPr>
        <p:txBody>
          <a:bodyPr wrap="none" rtlCol="0">
            <a:spAutoFit/>
          </a:bodyPr>
          <a:lstStyle/>
          <a:p>
            <a:pPr algn="ctr"/>
            <a:r>
              <a:rPr lang="en-US" sz="2400" dirty="0"/>
              <a:t>NON </a:t>
            </a:r>
            <a:r>
              <a:rPr lang="en-US" sz="2400" dirty="0" smtClean="0"/>
              <a:t>PHARMACOLOGICAL</a:t>
            </a:r>
            <a:endParaRPr lang="en-US" sz="2400" dirty="0"/>
          </a:p>
        </p:txBody>
      </p:sp>
    </p:spTree>
    <p:extLst>
      <p:ext uri="{BB962C8B-B14F-4D97-AF65-F5344CB8AC3E}">
        <p14:creationId xmlns:p14="http://schemas.microsoft.com/office/powerpoint/2010/main" val="24275080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68451" y="1158240"/>
            <a:ext cx="7615621" cy="3959417"/>
          </a:xfrm>
          <a:prstGeom prst="rect">
            <a:avLst/>
          </a:prstGeom>
        </p:spPr>
        <p:txBody>
          <a:bodyPr vert="horz" wrap="square" lIns="0" tIns="12065" rIns="0" bIns="0" rtlCol="0">
            <a:spAutoFit/>
          </a:bodyPr>
          <a:lstStyle/>
          <a:p>
            <a:pPr marL="295275" indent="-283210">
              <a:spcBef>
                <a:spcPts val="95"/>
              </a:spcBef>
              <a:buClr>
                <a:schemeClr val="accent1">
                  <a:lumMod val="75000"/>
                </a:schemeClr>
              </a:buClr>
              <a:buSzPct val="96428"/>
              <a:buFont typeface="Wingdings"/>
              <a:buChar char=""/>
              <a:tabLst>
                <a:tab pos="295910" algn="l"/>
              </a:tabLst>
            </a:pPr>
            <a:r>
              <a:rPr sz="2400" b="1" spc="-10" dirty="0">
                <a:latin typeface="Carlito"/>
                <a:cs typeface="Carlito"/>
              </a:rPr>
              <a:t>Cessation </a:t>
            </a:r>
            <a:r>
              <a:rPr sz="2400" b="1" spc="-5" dirty="0">
                <a:latin typeface="Carlito"/>
                <a:cs typeface="Carlito"/>
              </a:rPr>
              <a:t>of</a:t>
            </a:r>
            <a:r>
              <a:rPr sz="2400" b="1" spc="35" dirty="0">
                <a:latin typeface="Carlito"/>
                <a:cs typeface="Carlito"/>
              </a:rPr>
              <a:t> </a:t>
            </a:r>
            <a:r>
              <a:rPr sz="2400" b="1" spc="-5" dirty="0">
                <a:latin typeface="Carlito"/>
                <a:cs typeface="Carlito"/>
              </a:rPr>
              <a:t>smoking</a:t>
            </a:r>
            <a:endParaRPr sz="2400" dirty="0">
              <a:latin typeface="Carlito"/>
              <a:cs typeface="Carlito"/>
            </a:endParaRPr>
          </a:p>
          <a:p>
            <a:pPr marL="295275" indent="-283210">
              <a:spcBef>
                <a:spcPts val="2680"/>
              </a:spcBef>
              <a:buClr>
                <a:schemeClr val="accent1">
                  <a:lumMod val="75000"/>
                </a:schemeClr>
              </a:buClr>
              <a:buSzPct val="96428"/>
              <a:buFont typeface="Wingdings"/>
              <a:buChar char=""/>
              <a:tabLst>
                <a:tab pos="295910" algn="l"/>
              </a:tabLst>
            </a:pPr>
            <a:r>
              <a:rPr sz="2400" b="1" spc="-15" dirty="0">
                <a:latin typeface="Carlito"/>
                <a:cs typeface="Carlito"/>
              </a:rPr>
              <a:t>Physical</a:t>
            </a:r>
            <a:r>
              <a:rPr sz="2400" b="1" spc="-5" dirty="0">
                <a:latin typeface="Carlito"/>
                <a:cs typeface="Carlito"/>
              </a:rPr>
              <a:t> activity</a:t>
            </a:r>
            <a:endParaRPr sz="2400" dirty="0">
              <a:latin typeface="Carlito"/>
              <a:cs typeface="Carlito"/>
            </a:endParaRPr>
          </a:p>
          <a:p>
            <a:pPr marL="295275" indent="-283210">
              <a:spcBef>
                <a:spcPts val="2690"/>
              </a:spcBef>
              <a:buClr>
                <a:schemeClr val="accent1">
                  <a:lumMod val="75000"/>
                </a:schemeClr>
              </a:buClr>
              <a:buSzPct val="96428"/>
              <a:buFont typeface="Wingdings"/>
              <a:buChar char=""/>
              <a:tabLst>
                <a:tab pos="295910" algn="l"/>
              </a:tabLst>
            </a:pPr>
            <a:r>
              <a:rPr sz="2400" b="1" spc="-10" dirty="0">
                <a:latin typeface="Carlito"/>
                <a:cs typeface="Carlito"/>
              </a:rPr>
              <a:t>Healthy</a:t>
            </a:r>
            <a:r>
              <a:rPr sz="2400" b="1" spc="15" dirty="0">
                <a:latin typeface="Carlito"/>
                <a:cs typeface="Carlito"/>
              </a:rPr>
              <a:t> </a:t>
            </a:r>
            <a:r>
              <a:rPr sz="2400" b="1" spc="-10" dirty="0">
                <a:latin typeface="Carlito"/>
                <a:cs typeface="Carlito"/>
              </a:rPr>
              <a:t>diet</a:t>
            </a:r>
            <a:endParaRPr sz="2400" dirty="0">
              <a:latin typeface="Carlito"/>
              <a:cs typeface="Carlito"/>
            </a:endParaRPr>
          </a:p>
          <a:p>
            <a:pPr marL="295275" indent="-283210">
              <a:spcBef>
                <a:spcPts val="2675"/>
              </a:spcBef>
              <a:buClr>
                <a:schemeClr val="accent1">
                  <a:lumMod val="75000"/>
                </a:schemeClr>
              </a:buClr>
              <a:buSzPct val="96428"/>
              <a:buFont typeface="Wingdings"/>
              <a:buChar char=""/>
              <a:tabLst>
                <a:tab pos="295910" algn="l"/>
              </a:tabLst>
            </a:pPr>
            <a:r>
              <a:rPr sz="2400" b="1" spc="-30" dirty="0">
                <a:latin typeface="Carlito"/>
                <a:cs typeface="Carlito"/>
              </a:rPr>
              <a:t>Weight</a:t>
            </a:r>
            <a:r>
              <a:rPr sz="2400" b="1" spc="30" dirty="0">
                <a:latin typeface="Carlito"/>
                <a:cs typeface="Carlito"/>
              </a:rPr>
              <a:t> </a:t>
            </a:r>
            <a:r>
              <a:rPr sz="2400" b="1" spc="-15" dirty="0">
                <a:latin typeface="Carlito"/>
                <a:cs typeface="Carlito"/>
              </a:rPr>
              <a:t>reduction</a:t>
            </a:r>
            <a:endParaRPr sz="2400" dirty="0">
              <a:latin typeface="Carlito"/>
              <a:cs typeface="Carlito"/>
            </a:endParaRPr>
          </a:p>
          <a:p>
            <a:pPr marL="295275" indent="-283210">
              <a:spcBef>
                <a:spcPts val="2680"/>
              </a:spcBef>
              <a:buClr>
                <a:schemeClr val="accent1">
                  <a:lumMod val="75000"/>
                </a:schemeClr>
              </a:buClr>
              <a:buSzPct val="96428"/>
              <a:buFont typeface="Wingdings"/>
              <a:buChar char=""/>
              <a:tabLst>
                <a:tab pos="295910" algn="l"/>
              </a:tabLst>
            </a:pPr>
            <a:r>
              <a:rPr sz="2400" b="1" spc="-10" dirty="0">
                <a:solidFill>
                  <a:srgbClr val="FF0000"/>
                </a:solidFill>
                <a:latin typeface="Carlito"/>
                <a:cs typeface="Carlito"/>
              </a:rPr>
              <a:t>Breathing</a:t>
            </a:r>
            <a:r>
              <a:rPr sz="2400" b="1" spc="25" dirty="0">
                <a:solidFill>
                  <a:srgbClr val="FF0000"/>
                </a:solidFill>
                <a:latin typeface="Carlito"/>
                <a:cs typeface="Carlito"/>
              </a:rPr>
              <a:t> </a:t>
            </a:r>
            <a:r>
              <a:rPr sz="2400" b="1" spc="-25" dirty="0">
                <a:solidFill>
                  <a:srgbClr val="FF0000"/>
                </a:solidFill>
                <a:latin typeface="Carlito"/>
                <a:cs typeface="Carlito"/>
              </a:rPr>
              <a:t>exercises</a:t>
            </a:r>
            <a:endParaRPr sz="2400" dirty="0">
              <a:solidFill>
                <a:srgbClr val="FF0000"/>
              </a:solidFill>
              <a:latin typeface="Carlito"/>
              <a:cs typeface="Carlito"/>
            </a:endParaRPr>
          </a:p>
          <a:p>
            <a:pPr marL="295275" indent="-283210">
              <a:spcBef>
                <a:spcPts val="2690"/>
              </a:spcBef>
              <a:buClr>
                <a:schemeClr val="accent1">
                  <a:lumMod val="75000"/>
                </a:schemeClr>
              </a:buClr>
              <a:buSzPct val="96428"/>
              <a:buFont typeface="Wingdings"/>
              <a:buChar char=""/>
              <a:tabLst>
                <a:tab pos="295910" algn="l"/>
              </a:tabLst>
            </a:pPr>
            <a:r>
              <a:rPr sz="2400" b="1" spc="-20" dirty="0">
                <a:latin typeface="Carlito"/>
                <a:cs typeface="Carlito"/>
              </a:rPr>
              <a:t>Avoidance </a:t>
            </a:r>
            <a:r>
              <a:rPr sz="2400" b="1" spc="-5" dirty="0">
                <a:latin typeface="Carlito"/>
                <a:cs typeface="Carlito"/>
              </a:rPr>
              <a:t>of occupational</a:t>
            </a:r>
            <a:r>
              <a:rPr sz="2400" b="1" spc="65" dirty="0">
                <a:latin typeface="Carlito"/>
                <a:cs typeface="Carlito"/>
              </a:rPr>
              <a:t> </a:t>
            </a:r>
            <a:r>
              <a:rPr sz="2400" b="1" spc="-20" dirty="0">
                <a:latin typeface="Carlito"/>
                <a:cs typeface="Carlito"/>
              </a:rPr>
              <a:t>exposures</a:t>
            </a:r>
            <a:endParaRPr sz="2400" dirty="0">
              <a:latin typeface="Carlito"/>
              <a:cs typeface="Carlito"/>
            </a:endParaRPr>
          </a:p>
        </p:txBody>
      </p:sp>
      <p:sp>
        <p:nvSpPr>
          <p:cNvPr id="4" name="Rectangle 3"/>
          <p:cNvSpPr/>
          <p:nvPr/>
        </p:nvSpPr>
        <p:spPr>
          <a:xfrm>
            <a:off x="446531" y="358894"/>
            <a:ext cx="8674169" cy="584775"/>
          </a:xfrm>
          <a:prstGeom prst="rect">
            <a:avLst/>
          </a:prstGeom>
        </p:spPr>
        <p:txBody>
          <a:bodyPr wrap="none">
            <a:spAutoFit/>
          </a:bodyPr>
          <a:lstStyle/>
          <a:p>
            <a:r>
              <a:rPr lang="en-IN" sz="3200" b="1" dirty="0">
                <a:solidFill>
                  <a:schemeClr val="accent1">
                    <a:lumMod val="75000"/>
                  </a:schemeClr>
                </a:solidFill>
                <a:latin typeface="Bahnschrift" panose="020B0502040204020203" pitchFamily="34" charset="0"/>
              </a:rPr>
              <a:t>Non pharmacological therapies and strategies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82815" y="2673853"/>
            <a:ext cx="8426370" cy="1510295"/>
            <a:chOff x="1882815" y="3692525"/>
            <a:chExt cx="8426370" cy="1510295"/>
          </a:xfrm>
        </p:grpSpPr>
        <p:sp>
          <p:nvSpPr>
            <p:cNvPr id="5" name="Rounded Rectangle 4"/>
            <p:cNvSpPr/>
            <p:nvPr/>
          </p:nvSpPr>
          <p:spPr>
            <a:xfrm>
              <a:off x="1882815" y="3692525"/>
              <a:ext cx="8426370" cy="1510295"/>
            </a:xfrm>
            <a:prstGeom prst="roundRect">
              <a:avLst>
                <a:gd name="adj" fmla="val 3659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itle 3">
              <a:extLst>
                <a:ext uri="{FF2B5EF4-FFF2-40B4-BE49-F238E27FC236}">
                  <a16:creationId xmlns:a16="http://schemas.microsoft.com/office/drawing/2014/main" id="{118AC42C-0B3D-0ACB-9052-13A3174AE73B}"/>
                </a:ext>
              </a:extLst>
            </p:cNvPr>
            <p:cNvSpPr txBox="1">
              <a:spLocks/>
            </p:cNvSpPr>
            <p:nvPr/>
          </p:nvSpPr>
          <p:spPr>
            <a:xfrm>
              <a:off x="2300811" y="4068484"/>
              <a:ext cx="7590379" cy="7583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b="1" dirty="0">
                  <a:solidFill>
                    <a:schemeClr val="bg1"/>
                  </a:solidFill>
                  <a:latin typeface="Bahnschrift" panose="020B0502040204020203" pitchFamily="34" charset="0"/>
                </a:rPr>
                <a:t>YOGA AND ASTHMA</a:t>
              </a:r>
              <a:br>
                <a:rPr lang="en-US" sz="4500" b="1" dirty="0">
                  <a:solidFill>
                    <a:schemeClr val="bg1"/>
                  </a:solidFill>
                  <a:latin typeface="Bahnschrift" panose="020B0502040204020203" pitchFamily="34" charset="0"/>
                </a:rPr>
              </a:br>
              <a:r>
                <a:rPr lang="en-US" sz="4500" b="1" dirty="0">
                  <a:solidFill>
                    <a:schemeClr val="bg1"/>
                  </a:solidFill>
                  <a:latin typeface="Bahnschrift" panose="020B0502040204020203" pitchFamily="34" charset="0"/>
                </a:rPr>
                <a:t>Beyond Drugs…</a:t>
              </a:r>
              <a:endParaRPr lang="en-IN" sz="4500" b="1" dirty="0">
                <a:solidFill>
                  <a:schemeClr val="bg1"/>
                </a:solidFill>
                <a:latin typeface="Bahnschrift" panose="020B0502040204020203" pitchFamily="34" charset="0"/>
              </a:endParaRPr>
            </a:p>
          </p:txBody>
        </p:sp>
      </p:grpSp>
    </p:spTree>
    <p:extLst>
      <p:ext uri="{BB962C8B-B14F-4D97-AF65-F5344CB8AC3E}">
        <p14:creationId xmlns:p14="http://schemas.microsoft.com/office/powerpoint/2010/main" val="31147803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4.bp.blogspot.com/-8QaTuRSG7fk/TfB_QbL4_pI/AAAAAAAACI4/r47f72SH_F8/s1600/shiva_wallpaper_12.jpg"/>
          <p:cNvPicPr/>
          <p:nvPr/>
        </p:nvPicPr>
        <p:blipFill>
          <a:blip r:embed="rId2"/>
          <a:srcRect/>
          <a:stretch>
            <a:fillRect/>
          </a:stretch>
        </p:blipFill>
        <p:spPr bwMode="auto">
          <a:xfrm>
            <a:off x="2636520" y="599955"/>
            <a:ext cx="6918960" cy="47396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2"/>
          <p:cNvSpPr/>
          <p:nvPr/>
        </p:nvSpPr>
        <p:spPr>
          <a:xfrm>
            <a:off x="3230880" y="5537098"/>
            <a:ext cx="6096000" cy="923330"/>
          </a:xfrm>
          <a:prstGeom prst="rect">
            <a:avLst/>
          </a:prstGeom>
        </p:spPr>
        <p:txBody>
          <a:bodyPr>
            <a:spAutoFit/>
          </a:bodyPr>
          <a:lstStyle/>
          <a:p>
            <a:pPr algn="ctr"/>
            <a:r>
              <a:rPr lang="en-US" sz="3600" b="1" dirty="0">
                <a:solidFill>
                  <a:schemeClr val="accent1">
                    <a:lumMod val="75000"/>
                  </a:schemeClr>
                </a:solidFill>
              </a:rPr>
              <a:t>AADIYOGI </a:t>
            </a:r>
            <a:r>
              <a:rPr lang="en-US" dirty="0"/>
              <a:t/>
            </a:r>
            <a:br>
              <a:rPr lang="en-US" dirty="0"/>
            </a:br>
            <a:r>
              <a:rPr lang="en-US" dirty="0"/>
              <a:t>First teacher of yoga</a:t>
            </a:r>
            <a:endParaRPr lang="en-IN"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09800" y="5080000"/>
            <a:ext cx="7772400" cy="1148080"/>
          </a:xfrm>
        </p:spPr>
        <p:txBody>
          <a:bodyPr>
            <a:normAutofit/>
          </a:bodyPr>
          <a:lstStyle/>
          <a:p>
            <a:pPr algn="ctr"/>
            <a:r>
              <a:rPr lang="en-US" b="1" dirty="0">
                <a:solidFill>
                  <a:schemeClr val="accent1">
                    <a:lumMod val="75000"/>
                  </a:schemeClr>
                </a:solidFill>
                <a:latin typeface="+mn-lt"/>
              </a:rPr>
              <a:t>Maharishi </a:t>
            </a:r>
            <a:r>
              <a:rPr lang="en-US" b="1" dirty="0" err="1">
                <a:solidFill>
                  <a:schemeClr val="accent1">
                    <a:lumMod val="75000"/>
                  </a:schemeClr>
                </a:solidFill>
                <a:latin typeface="+mn-lt"/>
              </a:rPr>
              <a:t>Hiranyagarbh</a:t>
            </a:r>
            <a:r>
              <a:rPr lang="en-US" dirty="0">
                <a:solidFill>
                  <a:srgbClr val="002060"/>
                </a:solidFill>
                <a:latin typeface="+mn-lt"/>
              </a:rPr>
              <a:t/>
            </a:r>
            <a:br>
              <a:rPr lang="en-US" dirty="0">
                <a:solidFill>
                  <a:srgbClr val="002060"/>
                </a:solidFill>
                <a:latin typeface="+mn-lt"/>
              </a:rPr>
            </a:br>
            <a:r>
              <a:rPr lang="en-US" sz="2800" dirty="0" smtClean="0">
                <a:latin typeface="+mn-lt"/>
              </a:rPr>
              <a:t>The </a:t>
            </a:r>
            <a:r>
              <a:rPr lang="en-US" sz="2800" dirty="0">
                <a:latin typeface="+mn-lt"/>
              </a:rPr>
              <a:t>Founder of yoga on earth</a:t>
            </a:r>
          </a:p>
        </p:txBody>
      </p:sp>
      <p:pic>
        <p:nvPicPr>
          <p:cNvPr id="4" name="Picture 3" descr="http://www.hinduhistory.info/wp-content/uploads/2012/11/grant-morrison-18-days-01..jpg"/>
          <p:cNvPicPr/>
          <p:nvPr/>
        </p:nvPicPr>
        <p:blipFill>
          <a:blip r:embed="rId2"/>
          <a:srcRect/>
          <a:stretch>
            <a:fillRect/>
          </a:stretch>
        </p:blipFill>
        <p:spPr bwMode="auto">
          <a:xfrm>
            <a:off x="2748280" y="812800"/>
            <a:ext cx="6695440" cy="39928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upload.wikimedia.org/wikipedia/commons/9/9c/Patanjali_Statue.jpg"/>
          <p:cNvPicPr/>
          <p:nvPr/>
        </p:nvPicPr>
        <p:blipFill>
          <a:blip r:embed="rId2"/>
          <a:srcRect/>
          <a:stretch>
            <a:fillRect/>
          </a:stretch>
        </p:blipFill>
        <p:spPr bwMode="auto">
          <a:xfrm>
            <a:off x="2270760" y="929640"/>
            <a:ext cx="7543800" cy="44196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4153097" y="5626868"/>
            <a:ext cx="3885807" cy="646331"/>
          </a:xfrm>
          <a:prstGeom prst="rect">
            <a:avLst/>
          </a:prstGeom>
        </p:spPr>
        <p:txBody>
          <a:bodyPr wrap="none">
            <a:spAutoFit/>
          </a:bodyPr>
          <a:lstStyle/>
          <a:p>
            <a:r>
              <a:rPr lang="en-US" sz="3600" b="1" dirty="0" smtClean="0">
                <a:solidFill>
                  <a:schemeClr val="accent1">
                    <a:lumMod val="75000"/>
                  </a:schemeClr>
                </a:solidFill>
              </a:rPr>
              <a:t>Maharishi </a:t>
            </a:r>
            <a:r>
              <a:rPr lang="en-US" sz="3600" b="1" dirty="0" err="1">
                <a:solidFill>
                  <a:schemeClr val="accent1">
                    <a:lumMod val="75000"/>
                  </a:schemeClr>
                </a:solidFill>
              </a:rPr>
              <a:t>Patanjali</a:t>
            </a:r>
            <a:endParaRPr lang="en-IN" sz="3600"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936240" y="457200"/>
            <a:ext cx="6085840" cy="5943600"/>
          </a:xfrm>
        </p:spPr>
        <p:txBody>
          <a:bodyPr>
            <a:normAutofit/>
          </a:bodyPr>
          <a:lstStyle/>
          <a:p>
            <a:pPr algn="ctr"/>
            <a:r>
              <a:rPr lang="en-US" b="1" dirty="0" smtClean="0">
                <a:solidFill>
                  <a:schemeClr val="accent1">
                    <a:lumMod val="75000"/>
                  </a:schemeClr>
                </a:solidFill>
                <a:latin typeface="+mn-lt"/>
              </a:rPr>
              <a:t>MAHARISHI </a:t>
            </a:r>
            <a:r>
              <a:rPr lang="en-US" b="1" dirty="0">
                <a:solidFill>
                  <a:schemeClr val="accent1">
                    <a:lumMod val="75000"/>
                  </a:schemeClr>
                </a:solidFill>
                <a:latin typeface="+mn-lt"/>
              </a:rPr>
              <a:t>PATANJALI</a:t>
            </a:r>
            <a:r>
              <a:rPr lang="en-US" dirty="0">
                <a:latin typeface="+mn-lt"/>
              </a:rPr>
              <a:t/>
            </a:r>
            <a:br>
              <a:rPr lang="en-US" dirty="0">
                <a:latin typeface="+mn-lt"/>
              </a:rPr>
            </a:br>
            <a:r>
              <a:rPr lang="en-US" dirty="0">
                <a:latin typeface="+mn-lt"/>
              </a:rPr>
              <a:t/>
            </a:r>
            <a:br>
              <a:rPr lang="en-US" dirty="0">
                <a:latin typeface="+mn-lt"/>
              </a:rPr>
            </a:br>
            <a:r>
              <a:rPr lang="en-US" sz="2800" dirty="0">
                <a:latin typeface="+mn-lt"/>
              </a:rPr>
              <a:t>THE FATHER OF MODERN YOGA</a:t>
            </a:r>
            <a:br>
              <a:rPr lang="en-US" sz="2800" dirty="0">
                <a:latin typeface="+mn-lt"/>
              </a:rPr>
            </a:br>
            <a:r>
              <a:rPr lang="en-US" sz="2800" dirty="0">
                <a:latin typeface="+mn-lt"/>
              </a:rPr>
              <a:t/>
            </a:r>
            <a:br>
              <a:rPr lang="en-US" sz="2800" dirty="0">
                <a:latin typeface="+mn-lt"/>
              </a:rPr>
            </a:br>
            <a:r>
              <a:rPr lang="en-US" sz="2800" dirty="0">
                <a:latin typeface="+mn-lt"/>
              </a:rPr>
              <a:t>THE COMPILER OF YOGASUTRA</a:t>
            </a:r>
            <a:br>
              <a:rPr lang="en-US" sz="2800" dirty="0">
                <a:latin typeface="+mn-lt"/>
              </a:rPr>
            </a:br>
            <a:r>
              <a:rPr lang="en-US" sz="2800" dirty="0">
                <a:latin typeface="+mn-lt"/>
              </a:rPr>
              <a:t/>
            </a:r>
            <a:br>
              <a:rPr lang="en-US" sz="2800" dirty="0">
                <a:latin typeface="+mn-lt"/>
              </a:rPr>
            </a:br>
            <a:r>
              <a:rPr lang="en-US" sz="2800" dirty="0">
                <a:latin typeface="+mn-lt"/>
              </a:rPr>
              <a:t/>
            </a:r>
            <a:br>
              <a:rPr lang="en-US" sz="2800" dirty="0">
                <a:latin typeface="+mn-lt"/>
              </a:rPr>
            </a:br>
            <a:r>
              <a:rPr lang="en-US" sz="2800" dirty="0">
                <a:latin typeface="+mn-lt"/>
              </a:rPr>
              <a:t>PATANJALI </a:t>
            </a:r>
            <a:r>
              <a:rPr lang="en-US" sz="2800" cap="none" dirty="0">
                <a:latin typeface="+mn-lt"/>
              </a:rPr>
              <a:t>WAS THE COMPILER NOT AN</a:t>
            </a:r>
            <a:r>
              <a:rPr lang="hi-IN" sz="2800" cap="none" dirty="0">
                <a:latin typeface="+mn-lt"/>
              </a:rPr>
              <a:t/>
            </a:r>
            <a:br>
              <a:rPr lang="hi-IN" sz="2800" cap="none" dirty="0">
                <a:latin typeface="+mn-lt"/>
              </a:rPr>
            </a:br>
            <a:r>
              <a:rPr lang="en-US" sz="2800" cap="none" dirty="0">
                <a:latin typeface="+mn-lt"/>
              </a:rPr>
              <a:t>ORIGINATOR OF YOGA</a:t>
            </a:r>
            <a:r>
              <a:rPr lang="hi-IN" sz="2800" cap="none" dirty="0">
                <a:latin typeface="+mn-lt"/>
              </a:rPr>
              <a:t/>
            </a:r>
            <a:br>
              <a:rPr lang="hi-IN" sz="2800" cap="none" dirty="0">
                <a:latin typeface="+mn-lt"/>
              </a:rPr>
            </a:br>
            <a:r>
              <a:rPr lang="hi-IN" sz="2800" cap="none" dirty="0">
                <a:latin typeface="+mn-lt"/>
              </a:rPr>
              <a:t/>
            </a:r>
            <a:br>
              <a:rPr lang="hi-IN" sz="2800" cap="none" dirty="0">
                <a:latin typeface="+mn-lt"/>
              </a:rPr>
            </a:br>
            <a:r>
              <a:rPr lang="en-US" sz="2400" dirty="0">
                <a:solidFill>
                  <a:schemeClr val="tx2"/>
                </a:solidFill>
                <a:latin typeface="+mn-lt"/>
              </a:rPr>
              <a:t>THE YOGA SUTRAS WERE COMPILED PRIOR TO 400 CE BY SAGE </a:t>
            </a:r>
            <a:r>
              <a:rPr lang="en-US" sz="2400" dirty="0" smtClean="0">
                <a:solidFill>
                  <a:schemeClr val="tx2"/>
                </a:solidFill>
                <a:latin typeface="+mn-lt"/>
              </a:rPr>
              <a:t>PATANJALI</a:t>
            </a:r>
            <a:endParaRPr lang="en-US" sz="2800" dirty="0">
              <a:latin typeface="+mn-l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300942" y="321197"/>
            <a:ext cx="10820400" cy="5943600"/>
          </a:xfrm>
        </p:spPr>
        <p:txBody>
          <a:bodyPr>
            <a:normAutofit fontScale="85000" lnSpcReduction="10000"/>
          </a:bodyPr>
          <a:lstStyle/>
          <a:p>
            <a:pPr marL="0" indent="0" algn="ctr">
              <a:buNone/>
            </a:pPr>
            <a:r>
              <a:rPr lang="en-US" sz="3800" b="1" dirty="0" smtClean="0">
                <a:solidFill>
                  <a:schemeClr val="accent1">
                    <a:lumMod val="75000"/>
                  </a:schemeClr>
                </a:solidFill>
              </a:rPr>
              <a:t>Benefits of yoga</a:t>
            </a:r>
          </a:p>
          <a:p>
            <a:pPr algn="ctr"/>
            <a:endParaRPr lang="en-US" dirty="0"/>
          </a:p>
          <a:p>
            <a:pPr algn="just">
              <a:buClr>
                <a:schemeClr val="accent1">
                  <a:lumMod val="75000"/>
                </a:schemeClr>
              </a:buClr>
              <a:buFont typeface="Wingdings" panose="05000000000000000000" pitchFamily="2" charset="2"/>
              <a:buChar char="§"/>
            </a:pPr>
            <a:r>
              <a:rPr lang="en-US" dirty="0"/>
              <a:t>Yoga tries to cure asthma by cleaning the lungs and making the patients internally strong, so that patient doesn’t react to stressful situation</a:t>
            </a:r>
          </a:p>
          <a:p>
            <a:pPr algn="just">
              <a:buClr>
                <a:schemeClr val="accent1">
                  <a:lumMod val="75000"/>
                </a:schemeClr>
              </a:buClr>
              <a:buFont typeface="Wingdings" panose="05000000000000000000" pitchFamily="2" charset="2"/>
              <a:buChar char="§"/>
            </a:pPr>
            <a:r>
              <a:rPr lang="en-US" dirty="0"/>
              <a:t>As the disease is primarily of the lungs and respiratory system, </a:t>
            </a:r>
            <a:r>
              <a:rPr lang="en-US" dirty="0" err="1"/>
              <a:t>pranayama</a:t>
            </a:r>
            <a:r>
              <a:rPr lang="en-US" dirty="0"/>
              <a:t> and </a:t>
            </a:r>
            <a:r>
              <a:rPr lang="en-US" dirty="0" err="1"/>
              <a:t>asanas</a:t>
            </a:r>
            <a:r>
              <a:rPr lang="en-US" dirty="0"/>
              <a:t> selected are to restore the health of the lungs and the respiratory system</a:t>
            </a:r>
          </a:p>
          <a:p>
            <a:pPr algn="just">
              <a:buClr>
                <a:schemeClr val="accent1">
                  <a:lumMod val="75000"/>
                </a:schemeClr>
              </a:buClr>
              <a:buFont typeface="Wingdings" panose="05000000000000000000" pitchFamily="2" charset="2"/>
              <a:buChar char="§"/>
            </a:pPr>
            <a:r>
              <a:rPr lang="en-US" dirty="0"/>
              <a:t>The postures prescribed drain out the mucous from the lungs and relax the lung muscles</a:t>
            </a:r>
          </a:p>
          <a:p>
            <a:pPr algn="just">
              <a:buClr>
                <a:schemeClr val="accent1">
                  <a:lumMod val="75000"/>
                </a:schemeClr>
              </a:buClr>
              <a:buFont typeface="Wingdings" panose="05000000000000000000" pitchFamily="2" charset="2"/>
              <a:buChar char="§"/>
            </a:pPr>
            <a:r>
              <a:rPr lang="en-US" dirty="0"/>
              <a:t>Yoga also teaches to breath correctly</a:t>
            </a:r>
          </a:p>
          <a:p>
            <a:pPr algn="just">
              <a:buClr>
                <a:schemeClr val="accent1">
                  <a:lumMod val="75000"/>
                </a:schemeClr>
              </a:buClr>
              <a:buFont typeface="Wingdings" panose="05000000000000000000" pitchFamily="2" charset="2"/>
              <a:buChar char="§"/>
            </a:pPr>
            <a:r>
              <a:rPr lang="en-US" dirty="0"/>
              <a:t>Yoga not only clears the lungs but also gives the will power to give up smoking through meditation</a:t>
            </a:r>
          </a:p>
          <a:p>
            <a:pPr algn="just">
              <a:buClr>
                <a:schemeClr val="accent1">
                  <a:lumMod val="75000"/>
                </a:schemeClr>
              </a:buClr>
              <a:buFont typeface="Wingdings" panose="05000000000000000000" pitchFamily="2" charset="2"/>
              <a:buChar char="§"/>
            </a:pPr>
            <a:r>
              <a:rPr lang="en-US" dirty="0"/>
              <a:t>The breathing exercises originate and increase their flexibility</a:t>
            </a:r>
          </a:p>
          <a:p>
            <a:pPr algn="just">
              <a:buClr>
                <a:schemeClr val="accent1">
                  <a:lumMod val="75000"/>
                </a:schemeClr>
              </a:buClr>
              <a:buFont typeface="Wingdings" panose="05000000000000000000" pitchFamily="2" charset="2"/>
              <a:buChar char="§"/>
            </a:pPr>
            <a:r>
              <a:rPr lang="en-US" dirty="0"/>
              <a:t>By strengthening immune system, they also reduce dependency on medication</a:t>
            </a:r>
          </a:p>
          <a:p>
            <a:pPr algn="just">
              <a:buClr>
                <a:schemeClr val="accent1">
                  <a:lumMod val="75000"/>
                </a:schemeClr>
              </a:buClr>
              <a:buFont typeface="Wingdings" panose="05000000000000000000" pitchFamily="2" charset="2"/>
              <a:buChar char="§"/>
            </a:pPr>
            <a:r>
              <a:rPr lang="en-US" dirty="0"/>
              <a:t>Asthma symptom score can be improved with in a shorter period of time by the regular practice of yoga with standard medical treatment</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670560" y="457200"/>
            <a:ext cx="9987280" cy="6019800"/>
          </a:xfrm>
        </p:spPr>
        <p:txBody>
          <a:bodyPr/>
          <a:lstStyle/>
          <a:p>
            <a:r>
              <a:rPr lang="en-US" sz="2800" dirty="0">
                <a:solidFill>
                  <a:srgbClr val="002060"/>
                </a:solidFill>
              </a:rPr>
              <a:t>A Randomized Controlled Trial to Evaluate the Role of Yoga in the Management of Mild to Moderate Persistent Chronic Bronchial Asthma </a:t>
            </a:r>
            <a:endParaRPr lang="en-US" dirty="0">
              <a:solidFill>
                <a:srgbClr val="C00000"/>
              </a:solidFill>
            </a:endParaRPr>
          </a:p>
          <a:p>
            <a:endParaRPr lang="en-US" sz="1200" dirty="0">
              <a:solidFill>
                <a:srgbClr val="C00000"/>
              </a:solidFill>
            </a:endParaRPr>
          </a:p>
          <a:p>
            <a:r>
              <a:rPr lang="en-US" sz="2800" dirty="0">
                <a:solidFill>
                  <a:srgbClr val="C00000"/>
                </a:solidFill>
              </a:rPr>
              <a:t>Doctoral degree awarded by King George’s Medical University, U. P., </a:t>
            </a:r>
            <a:r>
              <a:rPr lang="en-US" sz="2800" dirty="0" err="1">
                <a:solidFill>
                  <a:srgbClr val="C00000"/>
                </a:solidFill>
              </a:rPr>
              <a:t>Lucknow</a:t>
            </a:r>
            <a:r>
              <a:rPr lang="en-US" sz="2800" dirty="0">
                <a:solidFill>
                  <a:srgbClr val="C00000"/>
                </a:solidFill>
              </a:rPr>
              <a:t> </a:t>
            </a:r>
          </a:p>
          <a:p>
            <a:endParaRPr lang="en-US" sz="1400" dirty="0">
              <a:solidFill>
                <a:srgbClr val="C00000"/>
              </a:solidFill>
            </a:endParaRPr>
          </a:p>
          <a:p>
            <a:r>
              <a:rPr lang="en-US" sz="2800" dirty="0">
                <a:solidFill>
                  <a:srgbClr val="002060"/>
                </a:solidFill>
              </a:rPr>
              <a:t>Enrollment No. KGPH- 090008</a:t>
            </a:r>
          </a:p>
          <a:p>
            <a:r>
              <a:rPr lang="en-US" sz="2800" dirty="0">
                <a:solidFill>
                  <a:srgbClr val="002060"/>
                </a:solidFill>
              </a:rPr>
              <a:t>to </a:t>
            </a:r>
          </a:p>
          <a:p>
            <a:r>
              <a:rPr lang="en-US" sz="2800" b="1" i="1" dirty="0">
                <a:solidFill>
                  <a:srgbClr val="C00000"/>
                </a:solidFill>
                <a:latin typeface="Andalus" pitchFamily="18" charset="-78"/>
                <a:cs typeface="Andalus" pitchFamily="18" charset="-78"/>
              </a:rPr>
              <a:t>Dr. </a:t>
            </a:r>
            <a:r>
              <a:rPr lang="en-US" sz="2800" b="1" i="1" dirty="0" err="1">
                <a:solidFill>
                  <a:srgbClr val="C00000"/>
                </a:solidFill>
                <a:latin typeface="Andalus" pitchFamily="18" charset="-78"/>
                <a:cs typeface="Andalus" pitchFamily="18" charset="-78"/>
              </a:rPr>
              <a:t>Shruti</a:t>
            </a:r>
            <a:r>
              <a:rPr lang="en-US" sz="2800" b="1" i="1" dirty="0">
                <a:solidFill>
                  <a:srgbClr val="C00000"/>
                </a:solidFill>
                <a:latin typeface="Andalus" pitchFamily="18" charset="-78"/>
                <a:cs typeface="Andalus" pitchFamily="18" charset="-78"/>
              </a:rPr>
              <a:t> </a:t>
            </a:r>
            <a:r>
              <a:rPr lang="en-US" sz="2800" b="1" i="1" dirty="0" err="1">
                <a:solidFill>
                  <a:srgbClr val="C00000"/>
                </a:solidFill>
                <a:latin typeface="Andalus" pitchFamily="18" charset="-78"/>
                <a:cs typeface="Andalus" pitchFamily="18" charset="-78"/>
              </a:rPr>
              <a:t>Agnihotri</a:t>
            </a:r>
            <a:endParaRPr lang="en-US" sz="800" b="1" i="1" dirty="0">
              <a:solidFill>
                <a:srgbClr val="C00000"/>
              </a:solidFill>
              <a:latin typeface="Andalus" pitchFamily="18" charset="-78"/>
              <a:cs typeface="Andalus" pitchFamily="18" charset="-78"/>
            </a:endParaRPr>
          </a:p>
          <a:p>
            <a:r>
              <a:rPr lang="en-US" sz="2800" dirty="0">
                <a:solidFill>
                  <a:srgbClr val="002060"/>
                </a:solidFill>
              </a:rPr>
              <a:t>Supervisor</a:t>
            </a:r>
          </a:p>
          <a:p>
            <a:r>
              <a:rPr lang="en-US" sz="2800" b="1" i="1" dirty="0">
                <a:solidFill>
                  <a:srgbClr val="C00000"/>
                </a:solidFill>
                <a:latin typeface="Andalus" pitchFamily="18" charset="-78"/>
                <a:cs typeface="Andalus" pitchFamily="18" charset="-78"/>
              </a:rPr>
              <a:t>Dr. Surya Kant</a:t>
            </a:r>
          </a:p>
          <a:p>
            <a:r>
              <a:rPr lang="en-US" sz="2800" dirty="0">
                <a:solidFill>
                  <a:srgbClr val="002060"/>
                </a:solidFill>
              </a:rPr>
              <a:t>Degree awarded in December 2014</a:t>
            </a:r>
          </a:p>
          <a:p>
            <a:endParaRPr lang="en-US" sz="2800" dirty="0">
              <a:solidFill>
                <a:srgbClr val="002060"/>
              </a:solidFill>
            </a:endParaRPr>
          </a:p>
          <a:p>
            <a:pPr algn="l"/>
            <a:endParaRPr lang="en-US" sz="2800" dirty="0">
              <a:solidFill>
                <a:srgbClr val="C00000"/>
              </a:solidFill>
            </a:endParaRPr>
          </a:p>
        </p:txBody>
      </p:sp>
    </p:spTree>
    <p:extLst>
      <p:ext uri="{BB962C8B-B14F-4D97-AF65-F5344CB8AC3E}">
        <p14:creationId xmlns:p14="http://schemas.microsoft.com/office/powerpoint/2010/main" val="5689560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Content Placeholder 2"/>
          <p:cNvSpPr>
            <a:spLocks noGrp="1"/>
          </p:cNvSpPr>
          <p:nvPr>
            <p:ph idx="4294967295"/>
          </p:nvPr>
        </p:nvSpPr>
        <p:spPr>
          <a:xfrm>
            <a:off x="172720" y="304800"/>
            <a:ext cx="11948160" cy="6553200"/>
          </a:xfrm>
        </p:spPr>
        <p:txBody>
          <a:bodyPr>
            <a:normAutofit fontScale="25000" lnSpcReduction="20000"/>
          </a:bodyPr>
          <a:lstStyle/>
          <a:p>
            <a:pPr algn="ctr">
              <a:lnSpc>
                <a:spcPct val="120000"/>
              </a:lnSpc>
              <a:buFontTx/>
              <a:buNone/>
            </a:pPr>
            <a:r>
              <a:rPr lang="en-US" sz="2000" dirty="0">
                <a:solidFill>
                  <a:schemeClr val="accent1">
                    <a:lumMod val="75000"/>
                  </a:schemeClr>
                </a:solidFill>
              </a:rPr>
              <a:t>	</a:t>
            </a:r>
            <a:r>
              <a:rPr lang="en-US" sz="9600" b="1" dirty="0">
                <a:solidFill>
                  <a:schemeClr val="accent1">
                    <a:lumMod val="75000"/>
                  </a:schemeClr>
                </a:solidFill>
              </a:rPr>
              <a:t>Randomized Controlled Trial (RCT) done in King George’s Medical </a:t>
            </a:r>
            <a:r>
              <a:rPr lang="en-US" sz="9600" b="1" dirty="0" smtClean="0">
                <a:solidFill>
                  <a:schemeClr val="accent1">
                    <a:lumMod val="75000"/>
                  </a:schemeClr>
                </a:solidFill>
              </a:rPr>
              <a:t>University</a:t>
            </a:r>
            <a:br>
              <a:rPr lang="en-US" sz="9600" b="1" dirty="0" smtClean="0">
                <a:solidFill>
                  <a:schemeClr val="accent1">
                    <a:lumMod val="75000"/>
                  </a:schemeClr>
                </a:solidFill>
              </a:rPr>
            </a:br>
            <a:r>
              <a:rPr lang="en-US" sz="9600" b="1" dirty="0" smtClean="0">
                <a:solidFill>
                  <a:schemeClr val="accent1">
                    <a:lumMod val="75000"/>
                  </a:schemeClr>
                </a:solidFill>
              </a:rPr>
              <a:t>with </a:t>
            </a:r>
            <a:r>
              <a:rPr lang="en-US" sz="9600" b="1" dirty="0">
                <a:solidFill>
                  <a:schemeClr val="accent1">
                    <a:lumMod val="75000"/>
                  </a:schemeClr>
                </a:solidFill>
              </a:rPr>
              <a:t>the collaboration of Lucknow University</a:t>
            </a:r>
          </a:p>
          <a:p>
            <a:pPr algn="ctr">
              <a:buFontTx/>
              <a:buNone/>
            </a:pPr>
            <a:endParaRPr lang="en-US" sz="6000" b="1" dirty="0">
              <a:solidFill>
                <a:srgbClr val="C00000"/>
              </a:solidFill>
            </a:endParaRPr>
          </a:p>
          <a:p>
            <a:pPr algn="ctr">
              <a:buFontTx/>
              <a:buNone/>
            </a:pPr>
            <a:r>
              <a:rPr lang="en-US" sz="9600" b="1" dirty="0">
                <a:solidFill>
                  <a:srgbClr val="C00000"/>
                </a:solidFill>
              </a:rPr>
              <a:t>Enrolled Patients (241)</a:t>
            </a:r>
          </a:p>
          <a:p>
            <a:pPr algn="ctr">
              <a:buFontTx/>
              <a:buNone/>
            </a:pPr>
            <a:r>
              <a:rPr lang="en-US" sz="9600" b="1" dirty="0">
                <a:solidFill>
                  <a:schemeClr val="tx1"/>
                </a:solidFill>
              </a:rPr>
              <a:t>Randomization</a:t>
            </a:r>
            <a:endParaRPr lang="en-US" sz="9600" dirty="0">
              <a:solidFill>
                <a:schemeClr val="tx1"/>
              </a:solidFill>
            </a:endParaRPr>
          </a:p>
          <a:p>
            <a:pPr algn="ctr">
              <a:buFontTx/>
              <a:buNone/>
            </a:pPr>
            <a:endParaRPr lang="en-US" sz="9600" dirty="0">
              <a:solidFill>
                <a:schemeClr val="tx1"/>
              </a:solidFill>
            </a:endParaRPr>
          </a:p>
          <a:p>
            <a:pPr algn="ctr">
              <a:buFontTx/>
              <a:buNone/>
            </a:pPr>
            <a:r>
              <a:rPr lang="en-US" sz="9600" dirty="0">
                <a:solidFill>
                  <a:srgbClr val="0000CC"/>
                </a:solidFill>
              </a:rPr>
              <a:t>Cases </a:t>
            </a:r>
            <a:r>
              <a:rPr lang="en-US" sz="9600" dirty="0"/>
              <a:t>		     </a:t>
            </a:r>
            <a:r>
              <a:rPr lang="en-US" sz="9600" dirty="0">
                <a:solidFill>
                  <a:srgbClr val="0000CC"/>
                </a:solidFill>
              </a:rPr>
              <a:t>Controls</a:t>
            </a:r>
          </a:p>
          <a:p>
            <a:pPr>
              <a:buFontTx/>
              <a:buNone/>
            </a:pPr>
            <a:r>
              <a:rPr lang="en-US" sz="6000" b="1" dirty="0">
                <a:solidFill>
                  <a:srgbClr val="660033"/>
                </a:solidFill>
              </a:rPr>
              <a:t>		</a:t>
            </a:r>
            <a:r>
              <a:rPr lang="en-US" sz="8000" b="1" dirty="0">
                <a:solidFill>
                  <a:srgbClr val="660033"/>
                </a:solidFill>
              </a:rPr>
              <a:t>          </a:t>
            </a:r>
            <a:r>
              <a:rPr lang="en-US" sz="8000" b="1" dirty="0" smtClean="0">
                <a:solidFill>
                  <a:srgbClr val="660033"/>
                </a:solidFill>
              </a:rPr>
              <a:t>			          </a:t>
            </a:r>
            <a:r>
              <a:rPr lang="en-US" sz="8000" b="1" dirty="0">
                <a:solidFill>
                  <a:srgbClr val="660033"/>
                </a:solidFill>
              </a:rPr>
              <a:t>(n= 121)  </a:t>
            </a:r>
            <a:r>
              <a:rPr lang="en-US" sz="8000" b="1" dirty="0" smtClean="0">
                <a:solidFill>
                  <a:srgbClr val="660033"/>
                </a:solidFill>
              </a:rPr>
              <a:t>      	   </a:t>
            </a:r>
            <a:r>
              <a:rPr lang="en-US" sz="8000" b="1" dirty="0">
                <a:solidFill>
                  <a:srgbClr val="660033"/>
                </a:solidFill>
              </a:rPr>
              <a:t>(n=120)</a:t>
            </a:r>
          </a:p>
          <a:p>
            <a:pPr>
              <a:buFontTx/>
              <a:buNone/>
            </a:pPr>
            <a:r>
              <a:rPr lang="en-US" sz="8000" b="1" dirty="0">
                <a:solidFill>
                  <a:srgbClr val="660033"/>
                </a:solidFill>
              </a:rPr>
              <a:t>        </a:t>
            </a:r>
            <a:r>
              <a:rPr lang="en-US" sz="8000" b="1" dirty="0" smtClean="0">
                <a:solidFill>
                  <a:srgbClr val="660033"/>
                </a:solidFill>
              </a:rPr>
              <a:t>			    </a:t>
            </a:r>
            <a:r>
              <a:rPr lang="en-US" sz="7200" b="1" dirty="0" smtClean="0">
                <a:solidFill>
                  <a:srgbClr val="660033"/>
                </a:solidFill>
              </a:rPr>
              <a:t>Standard </a:t>
            </a:r>
            <a:r>
              <a:rPr lang="en-US" sz="7200" b="1" dirty="0">
                <a:solidFill>
                  <a:srgbClr val="660033"/>
                </a:solidFill>
              </a:rPr>
              <a:t>Medical </a:t>
            </a:r>
            <a:r>
              <a:rPr lang="en-US" sz="7200" b="1" dirty="0" smtClean="0">
                <a:solidFill>
                  <a:srgbClr val="660033"/>
                </a:solidFill>
              </a:rPr>
              <a:t>Treatment	 Standard </a:t>
            </a:r>
            <a:r>
              <a:rPr lang="en-US" sz="7200" b="1" dirty="0">
                <a:solidFill>
                  <a:srgbClr val="660033"/>
                </a:solidFill>
              </a:rPr>
              <a:t>Medical </a:t>
            </a:r>
            <a:r>
              <a:rPr lang="en-US" sz="7200" b="1" dirty="0" smtClean="0">
                <a:solidFill>
                  <a:srgbClr val="660033"/>
                </a:solidFill>
              </a:rPr>
              <a:t>Treatment +</a:t>
            </a:r>
            <a:endParaRPr lang="en-US" sz="7200" b="1" dirty="0">
              <a:solidFill>
                <a:srgbClr val="CC0000"/>
              </a:solidFill>
            </a:endParaRPr>
          </a:p>
          <a:p>
            <a:pPr>
              <a:buFontTx/>
              <a:buNone/>
            </a:pPr>
            <a:r>
              <a:rPr lang="en-US" sz="7200" b="1" dirty="0">
                <a:solidFill>
                  <a:srgbClr val="660033"/>
                </a:solidFill>
              </a:rPr>
              <a:t>        </a:t>
            </a:r>
            <a:r>
              <a:rPr lang="en-US" sz="7200" b="1" dirty="0" smtClean="0">
                <a:solidFill>
                  <a:srgbClr val="660033"/>
                </a:solidFill>
              </a:rPr>
              <a:t>							  Yoga </a:t>
            </a:r>
            <a:r>
              <a:rPr lang="en-US" sz="7200" b="1" dirty="0">
                <a:solidFill>
                  <a:srgbClr val="660033"/>
                </a:solidFill>
              </a:rPr>
              <a:t>Intervention </a:t>
            </a:r>
          </a:p>
          <a:p>
            <a:pPr>
              <a:buFontTx/>
              <a:buNone/>
            </a:pPr>
            <a:r>
              <a:rPr lang="en-US" sz="7200" b="1" dirty="0">
                <a:solidFill>
                  <a:srgbClr val="660033"/>
                </a:solidFill>
              </a:rPr>
              <a:t>     </a:t>
            </a:r>
            <a:r>
              <a:rPr lang="en-US" sz="7200" b="1" dirty="0">
                <a:solidFill>
                  <a:srgbClr val="CC0000"/>
                </a:solidFill>
              </a:rPr>
              <a:t>(</a:t>
            </a:r>
            <a:r>
              <a:rPr lang="en-US" sz="7200" b="1" dirty="0">
                <a:solidFill>
                  <a:srgbClr val="C00000"/>
                </a:solidFill>
              </a:rPr>
              <a:t>30 min. for </a:t>
            </a:r>
            <a:r>
              <a:rPr lang="en-US" sz="7200" b="1" dirty="0">
                <a:solidFill>
                  <a:srgbClr val="CC0000"/>
                </a:solidFill>
              </a:rPr>
              <a:t>6 months)</a:t>
            </a:r>
            <a:endParaRPr lang="en-US" sz="7200" dirty="0">
              <a:solidFill>
                <a:schemeClr val="accent2"/>
              </a:solidFill>
            </a:endParaRPr>
          </a:p>
          <a:p>
            <a:pPr marL="0" indent="0" algn="just">
              <a:buNone/>
            </a:pPr>
            <a:r>
              <a:rPr lang="en-US" sz="8000" b="1" dirty="0" smtClean="0">
                <a:solidFill>
                  <a:srgbClr val="C00000"/>
                </a:solidFill>
              </a:rPr>
              <a:t>Patients </a:t>
            </a:r>
            <a:r>
              <a:rPr lang="en-US" sz="8000" b="1" dirty="0">
                <a:solidFill>
                  <a:srgbClr val="C00000"/>
                </a:solidFill>
              </a:rPr>
              <a:t>were assessed periodically at baseline, at 3</a:t>
            </a:r>
            <a:r>
              <a:rPr lang="en-US" sz="8000" b="1" baseline="30000" dirty="0">
                <a:solidFill>
                  <a:srgbClr val="C00000"/>
                </a:solidFill>
              </a:rPr>
              <a:t>rd</a:t>
            </a:r>
            <a:r>
              <a:rPr lang="en-US" sz="8000" b="1" dirty="0">
                <a:solidFill>
                  <a:srgbClr val="C00000"/>
                </a:solidFill>
              </a:rPr>
              <a:t> month and at 6</a:t>
            </a:r>
            <a:r>
              <a:rPr lang="en-US" sz="8000" b="1" baseline="30000" dirty="0">
                <a:solidFill>
                  <a:srgbClr val="C00000"/>
                </a:solidFill>
              </a:rPr>
              <a:t>th</a:t>
            </a:r>
            <a:r>
              <a:rPr lang="en-US" sz="8000" b="1" dirty="0">
                <a:solidFill>
                  <a:srgbClr val="C00000"/>
                </a:solidFill>
              </a:rPr>
              <a:t> month.</a:t>
            </a:r>
          </a:p>
          <a:p>
            <a:pPr lvl="0">
              <a:buFont typeface="Arial" pitchFamily="34" charset="0"/>
              <a:buChar char="•"/>
            </a:pPr>
            <a:r>
              <a:rPr lang="en-US" sz="7200" dirty="0" smtClean="0">
                <a:solidFill>
                  <a:srgbClr val="C00000"/>
                </a:solidFill>
              </a:rPr>
              <a:t>Assessment </a:t>
            </a:r>
            <a:r>
              <a:rPr lang="en-US" sz="7200" dirty="0">
                <a:solidFill>
                  <a:srgbClr val="C00000"/>
                </a:solidFill>
              </a:rPr>
              <a:t>of bio- chemical profile and antioxidant status</a:t>
            </a:r>
          </a:p>
          <a:p>
            <a:pPr lvl="0">
              <a:buFont typeface="Arial" pitchFamily="34" charset="0"/>
              <a:buChar char="•"/>
            </a:pPr>
            <a:r>
              <a:rPr lang="en-US" sz="7200" dirty="0">
                <a:solidFill>
                  <a:srgbClr val="C00000"/>
                </a:solidFill>
              </a:rPr>
              <a:t>Assessment of Symptom Scores</a:t>
            </a:r>
          </a:p>
          <a:p>
            <a:pPr>
              <a:buFont typeface="Arial" pitchFamily="34" charset="0"/>
              <a:buChar char="•"/>
            </a:pPr>
            <a:r>
              <a:rPr lang="en-US" sz="7200" dirty="0">
                <a:solidFill>
                  <a:srgbClr val="C00000"/>
                </a:solidFill>
              </a:rPr>
              <a:t>Assessment of </a:t>
            </a:r>
            <a:r>
              <a:rPr lang="en-US" sz="7200" dirty="0" err="1">
                <a:solidFill>
                  <a:srgbClr val="C00000"/>
                </a:solidFill>
              </a:rPr>
              <a:t>Spirometric</a:t>
            </a:r>
            <a:r>
              <a:rPr lang="en-US" sz="7200" dirty="0">
                <a:solidFill>
                  <a:srgbClr val="C00000"/>
                </a:solidFill>
              </a:rPr>
              <a:t> indices</a:t>
            </a:r>
          </a:p>
          <a:p>
            <a:pPr lvl="0">
              <a:buFont typeface="Arial" pitchFamily="34" charset="0"/>
              <a:buChar char="•"/>
            </a:pPr>
            <a:r>
              <a:rPr lang="en-US" sz="7200" dirty="0">
                <a:solidFill>
                  <a:srgbClr val="C00000"/>
                </a:solidFill>
              </a:rPr>
              <a:t>Assessment of Inhaled Medication</a:t>
            </a:r>
          </a:p>
          <a:p>
            <a:pPr>
              <a:buFont typeface="Arial" pitchFamily="34" charset="0"/>
              <a:buChar char="•"/>
            </a:pPr>
            <a:r>
              <a:rPr lang="en-US" sz="7200" dirty="0">
                <a:solidFill>
                  <a:srgbClr val="C00000"/>
                </a:solidFill>
              </a:rPr>
              <a:t>Assessment of Asthma Quality of life</a:t>
            </a:r>
          </a:p>
          <a:p>
            <a:pPr>
              <a:buFont typeface="Arial" pitchFamily="34" charset="0"/>
              <a:buChar char="•"/>
            </a:pPr>
            <a:endParaRPr lang="en-US" sz="5100" dirty="0"/>
          </a:p>
          <a:p>
            <a:pPr>
              <a:buFontTx/>
              <a:buNone/>
            </a:pPr>
            <a:endParaRPr lang="en-US" sz="2000" dirty="0">
              <a:solidFill>
                <a:srgbClr val="0000CC"/>
              </a:solidFill>
            </a:endParaRPr>
          </a:p>
          <a:p>
            <a:pPr algn="just">
              <a:buFontTx/>
              <a:buNone/>
            </a:pPr>
            <a:r>
              <a:rPr lang="en-US" sz="2400" dirty="0">
                <a:solidFill>
                  <a:srgbClr val="C00000"/>
                </a:solidFill>
              </a:rPr>
              <a:t>	</a:t>
            </a:r>
          </a:p>
          <a:p>
            <a:pPr>
              <a:buFontTx/>
              <a:buNone/>
            </a:pPr>
            <a:endParaRPr lang="en-US" sz="2000" dirty="0">
              <a:solidFill>
                <a:srgbClr val="C00000"/>
              </a:solidFill>
            </a:endParaRPr>
          </a:p>
        </p:txBody>
      </p:sp>
      <p:cxnSp>
        <p:nvCxnSpPr>
          <p:cNvPr id="7" name="Straight Arrow Connector 6"/>
          <p:cNvCxnSpPr/>
          <p:nvPr/>
        </p:nvCxnSpPr>
        <p:spPr>
          <a:xfrm flipH="1">
            <a:off x="4820920" y="2148400"/>
            <a:ext cx="1356768" cy="381001"/>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421120" y="2170398"/>
            <a:ext cx="1219200" cy="35900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083EBC-781B-4216-8706-011D782CC483}"/>
              </a:ext>
            </a:extLst>
          </p:cNvPr>
          <p:cNvPicPr>
            <a:picLocks noChangeAspect="1"/>
          </p:cNvPicPr>
          <p:nvPr/>
        </p:nvPicPr>
        <p:blipFill>
          <a:blip r:embed="rId3"/>
          <a:stretch>
            <a:fillRect/>
          </a:stretch>
        </p:blipFill>
        <p:spPr>
          <a:xfrm>
            <a:off x="309582" y="2428946"/>
            <a:ext cx="3948248" cy="2741839"/>
          </a:xfrm>
          <a:prstGeom prst="rect">
            <a:avLst/>
          </a:prstGeom>
        </p:spPr>
      </p:pic>
      <p:sp>
        <p:nvSpPr>
          <p:cNvPr id="8" name="Title 3">
            <a:extLst>
              <a:ext uri="{FF2B5EF4-FFF2-40B4-BE49-F238E27FC236}">
                <a16:creationId xmlns:a16="http://schemas.microsoft.com/office/drawing/2014/main" id="{320732BF-F581-9041-93CE-0B40D92E0355}"/>
              </a:ext>
            </a:extLst>
          </p:cNvPr>
          <p:cNvSpPr txBox="1">
            <a:spLocks/>
          </p:cNvSpPr>
          <p:nvPr/>
        </p:nvSpPr>
        <p:spPr>
          <a:xfrm>
            <a:off x="3444511" y="495751"/>
            <a:ext cx="4828745" cy="584775"/>
          </a:xfrm>
          <a:prstGeom prst="rect">
            <a:avLst/>
          </a:prstGeom>
          <a:noFill/>
        </p:spPr>
        <p:txBody>
          <a:bodyPr vert="horz" wrap="square" lIns="91440" tIns="45720" rIns="91440" bIns="45720" rtlCol="0" anchor="ctr">
            <a:spAutoFit/>
          </a:bodyPr>
          <a:lstStyle>
            <a:lvl1pPr algn="l" defTabSz="914400" rtl="0" eaLnBrk="1" latinLnBrk="0" hangingPunct="1">
              <a:lnSpc>
                <a:spcPct val="100000"/>
              </a:lnSpc>
              <a:spcBef>
                <a:spcPct val="0"/>
              </a:spcBef>
              <a:buNone/>
              <a:defRPr lang="en-IN" sz="3200" b="1" kern="1200" cap="all" baseline="0">
                <a:solidFill>
                  <a:srgbClr val="22418C"/>
                </a:solidFill>
                <a:latin typeface="Poppins Medium" panose="00000600000000000000" pitchFamily="50" charset="0"/>
                <a:ea typeface="+mn-ea"/>
                <a:cs typeface="Poppins Medium" panose="00000600000000000000" pitchFamily="50"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22418C"/>
                </a:solidFill>
                <a:effectLst/>
                <a:uLnTx/>
                <a:uFillTx/>
                <a:latin typeface="Bahnschrift" panose="020B0502040204020203" pitchFamily="34" charset="0"/>
              </a:rPr>
              <a:t>Definition</a:t>
            </a:r>
            <a:r>
              <a:rPr kumimoji="0" lang="en-US" sz="3200" b="1" i="0" u="none" strike="noStrike" kern="1200" cap="all" spc="0" normalizeH="0" baseline="0" noProof="0" dirty="0" smtClean="0">
                <a:ln>
                  <a:noFill/>
                </a:ln>
                <a:solidFill>
                  <a:srgbClr val="22418C"/>
                </a:solidFill>
                <a:effectLst/>
                <a:uLnTx/>
                <a:uFillTx/>
                <a:latin typeface="Bahnschrift" panose="020B0502040204020203" pitchFamily="34" charset="0"/>
              </a:rPr>
              <a:t>-GINA </a:t>
            </a:r>
            <a:r>
              <a:rPr kumimoji="0" lang="en-US" sz="3200" b="1" i="0" u="none" strike="noStrike" kern="1200" cap="all" spc="0" normalizeH="0" baseline="0" noProof="0" dirty="0">
                <a:ln>
                  <a:noFill/>
                </a:ln>
                <a:solidFill>
                  <a:srgbClr val="22418C"/>
                </a:solidFill>
                <a:effectLst/>
                <a:uLnTx/>
                <a:uFillTx/>
                <a:latin typeface="Bahnschrift" panose="020B0502040204020203" pitchFamily="34" charset="0"/>
              </a:rPr>
              <a:t>2023 </a:t>
            </a:r>
          </a:p>
        </p:txBody>
      </p:sp>
      <p:sp>
        <p:nvSpPr>
          <p:cNvPr id="5" name="Rectangle 4"/>
          <p:cNvSpPr/>
          <p:nvPr/>
        </p:nvSpPr>
        <p:spPr>
          <a:xfrm>
            <a:off x="4399280" y="2153920"/>
            <a:ext cx="7792720" cy="283464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Rectangle 1"/>
          <p:cNvSpPr/>
          <p:nvPr/>
        </p:nvSpPr>
        <p:spPr>
          <a:xfrm>
            <a:off x="4725190" y="2555577"/>
            <a:ext cx="7029930" cy="2031325"/>
          </a:xfrm>
          <a:prstGeom prst="rect">
            <a:avLst/>
          </a:prstGeom>
        </p:spPr>
        <p:txBody>
          <a:bodyPr wrap="square">
            <a:spAutoFit/>
          </a:bodyPr>
          <a:lstStyle/>
          <a:p>
            <a:pPr algn="just">
              <a:buNone/>
              <a:defRPr/>
            </a:pPr>
            <a:r>
              <a:rPr lang="en-IN" dirty="0">
                <a:latin typeface="Calibri" panose="020F0502020204030204" pitchFamily="34" charset="0"/>
                <a:cs typeface="Calibri" panose="020F0502020204030204" pitchFamily="34" charset="0"/>
              </a:rPr>
              <a:t>Asthma is a </a:t>
            </a:r>
            <a:r>
              <a:rPr lang="en-IN" b="1" u="sng" dirty="0">
                <a:latin typeface="Calibri" panose="020F0502020204030204" pitchFamily="34" charset="0"/>
                <a:cs typeface="Calibri" panose="020F0502020204030204" pitchFamily="34" charset="0"/>
              </a:rPr>
              <a:t>heterogeneous disease</a:t>
            </a:r>
            <a:r>
              <a:rPr lang="en-IN" dirty="0">
                <a:latin typeface="Calibri" panose="020F0502020204030204" pitchFamily="34" charset="0"/>
                <a:cs typeface="Calibri" panose="020F0502020204030204" pitchFamily="34" charset="0"/>
              </a:rPr>
              <a:t>, usually characterized by chronic airway inflammation. </a:t>
            </a:r>
          </a:p>
          <a:p>
            <a:pPr algn="just">
              <a:buNone/>
              <a:defRPr/>
            </a:pPr>
            <a:endParaRPr lang="en-IN" dirty="0">
              <a:latin typeface="Calibri" panose="020F0502020204030204" pitchFamily="34" charset="0"/>
              <a:cs typeface="Calibri" panose="020F0502020204030204" pitchFamily="34" charset="0"/>
            </a:endParaRPr>
          </a:p>
          <a:p>
            <a:pPr algn="just">
              <a:buNone/>
              <a:defRPr/>
            </a:pPr>
            <a:r>
              <a:rPr lang="en-IN" dirty="0">
                <a:latin typeface="Calibri" panose="020F0502020204030204" pitchFamily="34" charset="0"/>
                <a:cs typeface="Calibri" panose="020F0502020204030204" pitchFamily="34" charset="0"/>
              </a:rPr>
              <a:t>It is defined by the history of respiratory symptoms such as wheeze, shortness of breath, chest tightness and cough that </a:t>
            </a:r>
            <a:r>
              <a:rPr lang="en-IN" b="1" u="sng" dirty="0">
                <a:latin typeface="Calibri" panose="020F0502020204030204" pitchFamily="34" charset="0"/>
                <a:cs typeface="Calibri" panose="020F0502020204030204" pitchFamily="34" charset="0"/>
              </a:rPr>
              <a:t>vary over time, period, frequency and intensity</a:t>
            </a:r>
            <a:r>
              <a:rPr lang="en-IN" dirty="0">
                <a:latin typeface="Calibri" panose="020F0502020204030204" pitchFamily="34" charset="0"/>
                <a:cs typeface="Calibri" panose="020F0502020204030204" pitchFamily="34" charset="0"/>
              </a:rPr>
              <a:t>, together with </a:t>
            </a:r>
            <a:r>
              <a:rPr lang="en-IN" b="1" u="sng" dirty="0">
                <a:latin typeface="Calibri" panose="020F0502020204030204" pitchFamily="34" charset="0"/>
                <a:cs typeface="Calibri" panose="020F0502020204030204" pitchFamily="34" charset="0"/>
              </a:rPr>
              <a:t>variable expiratory airflow limitation</a:t>
            </a:r>
          </a:p>
        </p:txBody>
      </p:sp>
    </p:spTree>
    <p:extLst>
      <p:ext uri="{BB962C8B-B14F-4D97-AF65-F5344CB8AC3E}">
        <p14:creationId xmlns:p14="http://schemas.microsoft.com/office/powerpoint/2010/main" val="19971702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447040" y="508000"/>
            <a:ext cx="7620000" cy="5445760"/>
          </a:xfrm>
        </p:spPr>
        <p:txBody>
          <a:bodyPr>
            <a:normAutofit/>
          </a:bodyPr>
          <a:lstStyle/>
          <a:p>
            <a:r>
              <a:rPr lang="en-US" sz="2400" dirty="0">
                <a:solidFill>
                  <a:srgbClr val="002060"/>
                </a:solidFill>
              </a:rPr>
              <a:t>Role of Yoga in the Movement of Psychological Factors in the Patients of Bronchial Asthma </a:t>
            </a:r>
            <a:endParaRPr lang="en-US" sz="2400" dirty="0">
              <a:solidFill>
                <a:srgbClr val="C00000"/>
              </a:solidFill>
            </a:endParaRPr>
          </a:p>
          <a:p>
            <a:endParaRPr lang="en-US" sz="1100" dirty="0">
              <a:solidFill>
                <a:srgbClr val="C00000"/>
              </a:solidFill>
            </a:endParaRPr>
          </a:p>
          <a:p>
            <a:r>
              <a:rPr lang="en-US" sz="2400" dirty="0">
                <a:solidFill>
                  <a:srgbClr val="C00000"/>
                </a:solidFill>
              </a:rPr>
              <a:t>Post- doctoral fellowship awarded by Indian Council of Social Science Research, </a:t>
            </a:r>
          </a:p>
          <a:p>
            <a:r>
              <a:rPr lang="en-US" sz="2400" dirty="0">
                <a:solidFill>
                  <a:srgbClr val="C00000"/>
                </a:solidFill>
              </a:rPr>
              <a:t>New Delhi </a:t>
            </a:r>
          </a:p>
          <a:p>
            <a:endParaRPr lang="en-US" sz="1200" dirty="0">
              <a:solidFill>
                <a:srgbClr val="C00000"/>
              </a:solidFill>
            </a:endParaRPr>
          </a:p>
          <a:p>
            <a:r>
              <a:rPr lang="en-US" sz="2400" dirty="0">
                <a:solidFill>
                  <a:srgbClr val="002060"/>
                </a:solidFill>
              </a:rPr>
              <a:t>Sanctioned No. 3-150/17-18/ PDF/GEN</a:t>
            </a:r>
          </a:p>
          <a:p>
            <a:r>
              <a:rPr lang="en-US" sz="2400" dirty="0">
                <a:solidFill>
                  <a:srgbClr val="002060"/>
                </a:solidFill>
              </a:rPr>
              <a:t>to </a:t>
            </a:r>
          </a:p>
          <a:p>
            <a:r>
              <a:rPr lang="en-US" sz="2400" b="1" i="1" dirty="0">
                <a:solidFill>
                  <a:srgbClr val="C00000"/>
                </a:solidFill>
                <a:latin typeface="Andalus" pitchFamily="18" charset="-78"/>
                <a:cs typeface="Andalus" pitchFamily="18" charset="-78"/>
              </a:rPr>
              <a:t>Dr. </a:t>
            </a:r>
            <a:r>
              <a:rPr lang="en-US" sz="2400" b="1" i="1" dirty="0" err="1">
                <a:solidFill>
                  <a:srgbClr val="C00000"/>
                </a:solidFill>
                <a:latin typeface="Andalus" pitchFamily="18" charset="-78"/>
                <a:cs typeface="Andalus" pitchFamily="18" charset="-78"/>
              </a:rPr>
              <a:t>Shruti</a:t>
            </a:r>
            <a:r>
              <a:rPr lang="en-US" sz="2400" b="1" i="1" dirty="0">
                <a:solidFill>
                  <a:srgbClr val="C00000"/>
                </a:solidFill>
                <a:latin typeface="Andalus" pitchFamily="18" charset="-78"/>
                <a:cs typeface="Andalus" pitchFamily="18" charset="-78"/>
              </a:rPr>
              <a:t> </a:t>
            </a:r>
            <a:r>
              <a:rPr lang="en-US" sz="2400" b="1" i="1" dirty="0" err="1">
                <a:solidFill>
                  <a:srgbClr val="C00000"/>
                </a:solidFill>
                <a:latin typeface="Andalus" pitchFamily="18" charset="-78"/>
                <a:cs typeface="Andalus" pitchFamily="18" charset="-78"/>
              </a:rPr>
              <a:t>Agnihotri</a:t>
            </a:r>
            <a:endParaRPr lang="en-US" sz="700" b="1" i="1" dirty="0">
              <a:solidFill>
                <a:srgbClr val="C00000"/>
              </a:solidFill>
              <a:latin typeface="Andalus" pitchFamily="18" charset="-78"/>
              <a:cs typeface="Andalus" pitchFamily="18" charset="-78"/>
            </a:endParaRPr>
          </a:p>
          <a:p>
            <a:r>
              <a:rPr lang="en-US" sz="2400" dirty="0">
                <a:solidFill>
                  <a:srgbClr val="002060"/>
                </a:solidFill>
              </a:rPr>
              <a:t>Supervisor</a:t>
            </a:r>
          </a:p>
          <a:p>
            <a:r>
              <a:rPr lang="en-US" sz="2400" b="1" i="1" dirty="0">
                <a:solidFill>
                  <a:srgbClr val="C00000"/>
                </a:solidFill>
                <a:latin typeface="Andalus" pitchFamily="18" charset="-78"/>
                <a:cs typeface="Andalus" pitchFamily="18" charset="-78"/>
              </a:rPr>
              <a:t>Dr. Surya Kant</a:t>
            </a:r>
          </a:p>
          <a:p>
            <a:r>
              <a:rPr lang="en-US" sz="2400" dirty="0">
                <a:solidFill>
                  <a:srgbClr val="002060"/>
                </a:solidFill>
              </a:rPr>
              <a:t>Thesis Submitted in February </a:t>
            </a:r>
            <a:r>
              <a:rPr lang="en-US" sz="2400" dirty="0" smtClean="0">
                <a:solidFill>
                  <a:srgbClr val="002060"/>
                </a:solidFill>
              </a:rPr>
              <a:t>2022</a:t>
            </a:r>
            <a:endParaRPr lang="en-US" sz="2400" dirty="0">
              <a:solidFill>
                <a:srgbClr val="C00000"/>
              </a:solidFill>
            </a:endParaRPr>
          </a:p>
        </p:txBody>
      </p:sp>
    </p:spTree>
    <p:extLst>
      <p:ext uri="{BB962C8B-B14F-4D97-AF65-F5344CB8AC3E}">
        <p14:creationId xmlns:p14="http://schemas.microsoft.com/office/powerpoint/2010/main" val="980340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Gomukhasana"/>
          <p:cNvPicPr>
            <a:picLocks noChangeAspect="1" noChangeArrowheads="1"/>
          </p:cNvPicPr>
          <p:nvPr/>
        </p:nvPicPr>
        <p:blipFill>
          <a:blip r:embed="rId2"/>
          <a:srcRect/>
          <a:stretch>
            <a:fillRect/>
          </a:stretch>
        </p:blipFill>
        <p:spPr bwMode="auto">
          <a:xfrm>
            <a:off x="1981200" y="220720"/>
            <a:ext cx="3314700" cy="1720295"/>
          </a:xfrm>
          <a:prstGeom prst="rect">
            <a:avLst/>
          </a:prstGeom>
          <a:noFill/>
          <a:ln w="9525">
            <a:noFill/>
            <a:miter lim="800000"/>
            <a:headEnd/>
            <a:tailEnd/>
          </a:ln>
        </p:spPr>
      </p:pic>
      <p:pic>
        <p:nvPicPr>
          <p:cNvPr id="9219" name="Picture 2" descr="Ardha+Matsyendrasana"/>
          <p:cNvPicPr>
            <a:picLocks noChangeAspect="1" noChangeArrowheads="1"/>
          </p:cNvPicPr>
          <p:nvPr/>
        </p:nvPicPr>
        <p:blipFill>
          <a:blip r:embed="rId3"/>
          <a:srcRect/>
          <a:stretch>
            <a:fillRect/>
          </a:stretch>
        </p:blipFill>
        <p:spPr bwMode="auto">
          <a:xfrm>
            <a:off x="5334001" y="220719"/>
            <a:ext cx="2371725" cy="1729302"/>
          </a:xfrm>
          <a:prstGeom prst="rect">
            <a:avLst/>
          </a:prstGeom>
          <a:noFill/>
          <a:ln w="9525">
            <a:noFill/>
            <a:miter lim="800000"/>
            <a:headEnd/>
            <a:tailEnd/>
          </a:ln>
        </p:spPr>
      </p:pic>
      <p:pic>
        <p:nvPicPr>
          <p:cNvPr id="9220" name="Picture 3" descr="man yoga paschimottanasana pose Seated Forward Bend -"/>
          <p:cNvPicPr>
            <a:picLocks noChangeAspect="1" noChangeArrowheads="1"/>
          </p:cNvPicPr>
          <p:nvPr/>
        </p:nvPicPr>
        <p:blipFill>
          <a:blip r:embed="rId4">
            <a:grayscl/>
          </a:blip>
          <a:srcRect/>
          <a:stretch>
            <a:fillRect/>
          </a:stretch>
        </p:blipFill>
        <p:spPr bwMode="auto">
          <a:xfrm>
            <a:off x="2362200" y="2310292"/>
            <a:ext cx="2057400" cy="1729302"/>
          </a:xfrm>
          <a:prstGeom prst="rect">
            <a:avLst/>
          </a:prstGeom>
          <a:noFill/>
          <a:ln w="9525">
            <a:noFill/>
            <a:miter lim="800000"/>
            <a:headEnd/>
            <a:tailEnd/>
          </a:ln>
        </p:spPr>
      </p:pic>
      <p:pic>
        <p:nvPicPr>
          <p:cNvPr id="9221" name="Picture 4" descr="asana_bhujangasana"/>
          <p:cNvPicPr>
            <a:picLocks noChangeAspect="1" noChangeArrowheads="1"/>
          </p:cNvPicPr>
          <p:nvPr/>
        </p:nvPicPr>
        <p:blipFill>
          <a:blip r:embed="rId5">
            <a:grayscl/>
          </a:blip>
          <a:srcRect/>
          <a:stretch>
            <a:fillRect/>
          </a:stretch>
        </p:blipFill>
        <p:spPr bwMode="auto">
          <a:xfrm>
            <a:off x="7848600" y="220719"/>
            <a:ext cx="2476500" cy="1729302"/>
          </a:xfrm>
          <a:prstGeom prst="rect">
            <a:avLst/>
          </a:prstGeom>
          <a:noFill/>
          <a:ln w="9525">
            <a:noFill/>
            <a:miter lim="800000"/>
            <a:headEnd/>
            <a:tailEnd/>
          </a:ln>
        </p:spPr>
      </p:pic>
      <p:pic>
        <p:nvPicPr>
          <p:cNvPr id="9222" name="Picture 5" descr="dhanurasana"/>
          <p:cNvPicPr>
            <a:picLocks noChangeAspect="1" noChangeArrowheads="1"/>
          </p:cNvPicPr>
          <p:nvPr/>
        </p:nvPicPr>
        <p:blipFill>
          <a:blip r:embed="rId6">
            <a:grayscl/>
            <a:biLevel thresh="50000"/>
          </a:blip>
          <a:srcRect/>
          <a:stretch>
            <a:fillRect/>
          </a:stretch>
        </p:blipFill>
        <p:spPr bwMode="auto">
          <a:xfrm>
            <a:off x="4648201" y="2238238"/>
            <a:ext cx="3019425" cy="1729302"/>
          </a:xfrm>
          <a:prstGeom prst="rect">
            <a:avLst/>
          </a:prstGeom>
          <a:blipFill dpi="0" rotWithShape="1">
            <a:blip r:embed="rId7">
              <a:grayscl/>
              <a:biLevel thresh="50000"/>
            </a:blip>
            <a:srcRect/>
            <a:tile tx="0" ty="0" sx="100000" sy="100000" flip="none" algn="tl"/>
          </a:blipFill>
          <a:ln w="9525">
            <a:noFill/>
            <a:miter lim="800000"/>
            <a:headEnd/>
            <a:tailEnd/>
          </a:ln>
        </p:spPr>
      </p:pic>
      <p:pic>
        <p:nvPicPr>
          <p:cNvPr id="9223" name="bigthumb21110000" descr="Woman paripurna navasana boat pose yoga Stock Photo"/>
          <p:cNvPicPr>
            <a:picLocks noChangeAspect="1" noChangeArrowheads="1"/>
          </p:cNvPicPr>
          <p:nvPr/>
        </p:nvPicPr>
        <p:blipFill>
          <a:blip r:embed="rId8"/>
          <a:srcRect/>
          <a:stretch>
            <a:fillRect/>
          </a:stretch>
        </p:blipFill>
        <p:spPr bwMode="auto">
          <a:xfrm>
            <a:off x="2514600" y="4471920"/>
            <a:ext cx="2286000" cy="1801356"/>
          </a:xfrm>
          <a:prstGeom prst="rect">
            <a:avLst/>
          </a:prstGeom>
          <a:noFill/>
          <a:ln w="9525">
            <a:noFill/>
            <a:miter lim="800000"/>
            <a:headEnd/>
            <a:tailEnd/>
          </a:ln>
        </p:spPr>
      </p:pic>
      <p:pic>
        <p:nvPicPr>
          <p:cNvPr id="9224" name="tall" descr="Parvatasana (mountain)"/>
          <p:cNvPicPr>
            <a:picLocks noChangeAspect="1" noChangeArrowheads="1"/>
          </p:cNvPicPr>
          <p:nvPr/>
        </p:nvPicPr>
        <p:blipFill>
          <a:blip r:embed="rId9">
            <a:grayscl/>
          </a:blip>
          <a:srcRect/>
          <a:stretch>
            <a:fillRect/>
          </a:stretch>
        </p:blipFill>
        <p:spPr bwMode="auto">
          <a:xfrm>
            <a:off x="7858126" y="2238238"/>
            <a:ext cx="2276475" cy="1729302"/>
          </a:xfrm>
          <a:prstGeom prst="rect">
            <a:avLst/>
          </a:prstGeom>
          <a:noFill/>
          <a:ln w="9525">
            <a:noFill/>
            <a:miter lim="800000"/>
            <a:headEnd/>
            <a:tailEnd/>
          </a:ln>
        </p:spPr>
      </p:pic>
      <p:pic>
        <p:nvPicPr>
          <p:cNvPr id="9225" name="bigthumb21275437" descr="Woman yoga position mountain tadasana s Royalty Free Stock Photography"/>
          <p:cNvPicPr>
            <a:picLocks noChangeAspect="1" noChangeArrowheads="1"/>
          </p:cNvPicPr>
          <p:nvPr/>
        </p:nvPicPr>
        <p:blipFill>
          <a:blip r:embed="rId10"/>
          <a:srcRect/>
          <a:stretch>
            <a:fillRect/>
          </a:stretch>
        </p:blipFill>
        <p:spPr bwMode="auto">
          <a:xfrm>
            <a:off x="5295900" y="4444901"/>
            <a:ext cx="1409700" cy="1828377"/>
          </a:xfrm>
          <a:prstGeom prst="rect">
            <a:avLst/>
          </a:prstGeom>
          <a:noFill/>
          <a:ln w="9525">
            <a:noFill/>
            <a:miter lim="800000"/>
            <a:headEnd/>
            <a:tailEnd/>
          </a:ln>
        </p:spPr>
      </p:pic>
      <p:pic>
        <p:nvPicPr>
          <p:cNvPr id="9226" name="Picture 9" descr="savasana"/>
          <p:cNvPicPr>
            <a:picLocks noChangeAspect="1" noChangeArrowheads="1"/>
          </p:cNvPicPr>
          <p:nvPr/>
        </p:nvPicPr>
        <p:blipFill>
          <a:blip r:embed="rId11">
            <a:grayscl/>
          </a:blip>
          <a:srcRect/>
          <a:stretch>
            <a:fillRect/>
          </a:stretch>
        </p:blipFill>
        <p:spPr bwMode="auto">
          <a:xfrm>
            <a:off x="7200900" y="4471920"/>
            <a:ext cx="2857500" cy="1801356"/>
          </a:xfrm>
          <a:prstGeom prst="rect">
            <a:avLst/>
          </a:prstGeom>
          <a:noFill/>
          <a:ln w="9525">
            <a:noFill/>
            <a:miter lim="800000"/>
            <a:headEnd/>
            <a:tailEnd/>
          </a:ln>
        </p:spPr>
      </p:pic>
      <p:sp>
        <p:nvSpPr>
          <p:cNvPr id="18443" name="Rectangle 10"/>
          <p:cNvSpPr>
            <a:spLocks noChangeArrowheads="1"/>
          </p:cNvSpPr>
          <p:nvPr/>
        </p:nvSpPr>
        <p:spPr bwMode="auto">
          <a:xfrm>
            <a:off x="2590800" y="1837327"/>
            <a:ext cx="1676400" cy="360271"/>
          </a:xfrm>
          <a:prstGeom prst="rect">
            <a:avLst/>
          </a:prstGeom>
          <a:ln>
            <a:headEnd/>
            <a:tailEnd type="triangle" w="med" len="med"/>
          </a:ln>
        </p:spPr>
        <p:style>
          <a:lnRef idx="2">
            <a:schemeClr val="accent2"/>
          </a:lnRef>
          <a:fillRef idx="1">
            <a:schemeClr val="lt1"/>
          </a:fillRef>
          <a:effectRef idx="0">
            <a:schemeClr val="accent2"/>
          </a:effectRef>
          <a:fontRef idx="minor">
            <a:schemeClr val="dk1"/>
          </a:fontRef>
        </p:style>
        <p:txBody>
          <a:bodyPr wrap="none"/>
          <a:lstStyle/>
          <a:p>
            <a:pPr algn="ctr">
              <a:defRPr/>
            </a:pPr>
            <a:r>
              <a:rPr lang="en-US" dirty="0" err="1"/>
              <a:t>Gomukhasana</a:t>
            </a:r>
            <a:endParaRPr lang="en-US" dirty="0"/>
          </a:p>
        </p:txBody>
      </p:sp>
      <p:sp>
        <p:nvSpPr>
          <p:cNvPr id="18444" name="Rectangle 11"/>
          <p:cNvSpPr>
            <a:spLocks noChangeArrowheads="1"/>
          </p:cNvSpPr>
          <p:nvPr/>
        </p:nvSpPr>
        <p:spPr bwMode="auto">
          <a:xfrm>
            <a:off x="5562600" y="1837327"/>
            <a:ext cx="1905000" cy="288217"/>
          </a:xfrm>
          <a:prstGeom prst="rect">
            <a:avLst/>
          </a:prstGeom>
          <a:ln>
            <a:headEnd/>
            <a:tailEnd type="triangle" w="med" len="med"/>
          </a:ln>
        </p:spPr>
        <p:style>
          <a:lnRef idx="2">
            <a:schemeClr val="accent2"/>
          </a:lnRef>
          <a:fillRef idx="1">
            <a:schemeClr val="lt1"/>
          </a:fillRef>
          <a:effectRef idx="0">
            <a:schemeClr val="accent2"/>
          </a:effectRef>
          <a:fontRef idx="minor">
            <a:schemeClr val="dk1"/>
          </a:fontRef>
        </p:style>
        <p:txBody>
          <a:bodyPr wrap="none"/>
          <a:lstStyle/>
          <a:p>
            <a:pPr algn="ctr">
              <a:defRPr/>
            </a:pPr>
            <a:r>
              <a:rPr lang="en-US" sz="1400" dirty="0" err="1"/>
              <a:t>Ardhamatsyendrasana</a:t>
            </a:r>
            <a:endParaRPr lang="en-US" sz="1400" dirty="0"/>
          </a:p>
        </p:txBody>
      </p:sp>
      <p:sp>
        <p:nvSpPr>
          <p:cNvPr id="18445" name="Rectangle 13"/>
          <p:cNvSpPr>
            <a:spLocks noChangeArrowheads="1"/>
          </p:cNvSpPr>
          <p:nvPr/>
        </p:nvSpPr>
        <p:spPr bwMode="auto">
          <a:xfrm>
            <a:off x="8382000" y="1837327"/>
            <a:ext cx="1524000" cy="288217"/>
          </a:xfrm>
          <a:prstGeom prst="rect">
            <a:avLst/>
          </a:prstGeom>
          <a:ln>
            <a:headEnd/>
            <a:tailEnd type="triangle" w="med" len="med"/>
          </a:ln>
        </p:spPr>
        <p:style>
          <a:lnRef idx="2">
            <a:schemeClr val="accent2"/>
          </a:lnRef>
          <a:fillRef idx="1">
            <a:schemeClr val="lt1"/>
          </a:fillRef>
          <a:effectRef idx="0">
            <a:schemeClr val="accent2"/>
          </a:effectRef>
          <a:fontRef idx="minor">
            <a:schemeClr val="dk1"/>
          </a:fontRef>
        </p:style>
        <p:txBody>
          <a:bodyPr wrap="none"/>
          <a:lstStyle/>
          <a:p>
            <a:pPr algn="ctr">
              <a:defRPr/>
            </a:pPr>
            <a:r>
              <a:rPr lang="en-US" sz="1600" dirty="0" err="1"/>
              <a:t>Bhujangasana</a:t>
            </a:r>
            <a:endParaRPr lang="en-US" sz="1600" dirty="0"/>
          </a:p>
        </p:txBody>
      </p:sp>
      <p:sp>
        <p:nvSpPr>
          <p:cNvPr id="18446" name="Rectangle 14"/>
          <p:cNvSpPr>
            <a:spLocks noChangeArrowheads="1"/>
          </p:cNvSpPr>
          <p:nvPr/>
        </p:nvSpPr>
        <p:spPr bwMode="auto">
          <a:xfrm>
            <a:off x="2438400" y="4039594"/>
            <a:ext cx="1981200" cy="360271"/>
          </a:xfrm>
          <a:prstGeom prst="rect">
            <a:avLst/>
          </a:prstGeom>
          <a:ln>
            <a:headEnd/>
            <a:tailEnd type="triangle" w="med" len="med"/>
          </a:ln>
        </p:spPr>
        <p:style>
          <a:lnRef idx="2">
            <a:schemeClr val="accent2"/>
          </a:lnRef>
          <a:fillRef idx="1">
            <a:schemeClr val="lt1"/>
          </a:fillRef>
          <a:effectRef idx="0">
            <a:schemeClr val="accent2"/>
          </a:effectRef>
          <a:fontRef idx="minor">
            <a:schemeClr val="dk1"/>
          </a:fontRef>
        </p:style>
        <p:txBody>
          <a:bodyPr wrap="none"/>
          <a:lstStyle/>
          <a:p>
            <a:pPr algn="ctr">
              <a:defRPr/>
            </a:pPr>
            <a:r>
              <a:rPr lang="en-US" sz="1600" dirty="0" err="1"/>
              <a:t>Paschimmottanasana</a:t>
            </a:r>
            <a:endParaRPr lang="en-US" sz="1600" dirty="0"/>
          </a:p>
        </p:txBody>
      </p:sp>
      <p:sp>
        <p:nvSpPr>
          <p:cNvPr id="18447" name="Rectangle 15"/>
          <p:cNvSpPr>
            <a:spLocks noChangeArrowheads="1"/>
          </p:cNvSpPr>
          <p:nvPr/>
        </p:nvSpPr>
        <p:spPr bwMode="auto">
          <a:xfrm>
            <a:off x="5562600" y="3895486"/>
            <a:ext cx="1371600" cy="360271"/>
          </a:xfrm>
          <a:prstGeom prst="rect">
            <a:avLst/>
          </a:prstGeom>
          <a:ln>
            <a:headEnd/>
            <a:tailEnd type="triangle" w="med" len="med"/>
          </a:ln>
        </p:spPr>
        <p:style>
          <a:lnRef idx="2">
            <a:schemeClr val="accent2"/>
          </a:lnRef>
          <a:fillRef idx="1">
            <a:schemeClr val="lt1"/>
          </a:fillRef>
          <a:effectRef idx="0">
            <a:schemeClr val="accent2"/>
          </a:effectRef>
          <a:fontRef idx="minor">
            <a:schemeClr val="dk1"/>
          </a:fontRef>
        </p:style>
        <p:txBody>
          <a:bodyPr wrap="none"/>
          <a:lstStyle/>
          <a:p>
            <a:pPr algn="ctr">
              <a:defRPr/>
            </a:pPr>
            <a:r>
              <a:rPr lang="en-US" sz="1600"/>
              <a:t>Dhanurasana</a:t>
            </a:r>
          </a:p>
        </p:txBody>
      </p:sp>
      <p:sp>
        <p:nvSpPr>
          <p:cNvPr id="18448" name="Rectangle 16"/>
          <p:cNvSpPr>
            <a:spLocks noChangeArrowheads="1"/>
          </p:cNvSpPr>
          <p:nvPr/>
        </p:nvSpPr>
        <p:spPr bwMode="auto">
          <a:xfrm>
            <a:off x="8382000" y="3895486"/>
            <a:ext cx="1371600" cy="360271"/>
          </a:xfrm>
          <a:prstGeom prst="rect">
            <a:avLst/>
          </a:prstGeom>
          <a:ln>
            <a:headEnd/>
            <a:tailEnd type="triangle" w="med" len="med"/>
          </a:ln>
        </p:spPr>
        <p:style>
          <a:lnRef idx="2">
            <a:schemeClr val="accent2"/>
          </a:lnRef>
          <a:fillRef idx="1">
            <a:schemeClr val="lt1"/>
          </a:fillRef>
          <a:effectRef idx="0">
            <a:schemeClr val="accent2"/>
          </a:effectRef>
          <a:fontRef idx="minor">
            <a:schemeClr val="dk1"/>
          </a:fontRef>
        </p:style>
        <p:txBody>
          <a:bodyPr wrap="none"/>
          <a:lstStyle/>
          <a:p>
            <a:pPr algn="ctr">
              <a:defRPr/>
            </a:pPr>
            <a:r>
              <a:rPr lang="en-US" sz="1600"/>
              <a:t>Prvatasana</a:t>
            </a:r>
          </a:p>
        </p:txBody>
      </p:sp>
      <p:sp>
        <p:nvSpPr>
          <p:cNvPr id="18449" name="Rectangle 17"/>
          <p:cNvSpPr>
            <a:spLocks noChangeArrowheads="1"/>
          </p:cNvSpPr>
          <p:nvPr/>
        </p:nvSpPr>
        <p:spPr bwMode="auto">
          <a:xfrm>
            <a:off x="2895600" y="6201222"/>
            <a:ext cx="1524000" cy="288217"/>
          </a:xfrm>
          <a:prstGeom prst="rect">
            <a:avLst/>
          </a:prstGeom>
          <a:ln>
            <a:headEnd/>
            <a:tailEnd type="triangle" w="med" len="med"/>
          </a:ln>
        </p:spPr>
        <p:style>
          <a:lnRef idx="2">
            <a:schemeClr val="accent2"/>
          </a:lnRef>
          <a:fillRef idx="1">
            <a:schemeClr val="lt1"/>
          </a:fillRef>
          <a:effectRef idx="0">
            <a:schemeClr val="accent2"/>
          </a:effectRef>
          <a:fontRef idx="minor">
            <a:schemeClr val="dk1"/>
          </a:fontRef>
        </p:style>
        <p:txBody>
          <a:bodyPr wrap="none"/>
          <a:lstStyle/>
          <a:p>
            <a:pPr algn="ctr">
              <a:defRPr/>
            </a:pPr>
            <a:r>
              <a:rPr lang="en-US" sz="1600" dirty="0" err="1"/>
              <a:t>Naukasana</a:t>
            </a:r>
            <a:endParaRPr lang="en-US" sz="1600" dirty="0"/>
          </a:p>
        </p:txBody>
      </p:sp>
      <p:sp>
        <p:nvSpPr>
          <p:cNvPr id="18450" name="Rectangle 18"/>
          <p:cNvSpPr>
            <a:spLocks noChangeArrowheads="1"/>
          </p:cNvSpPr>
          <p:nvPr/>
        </p:nvSpPr>
        <p:spPr bwMode="auto">
          <a:xfrm>
            <a:off x="5410200" y="6201222"/>
            <a:ext cx="1219200" cy="288217"/>
          </a:xfrm>
          <a:prstGeom prst="rect">
            <a:avLst/>
          </a:prstGeom>
          <a:ln>
            <a:headEnd/>
            <a:tailEnd type="triangle" w="med" len="med"/>
          </a:ln>
        </p:spPr>
        <p:style>
          <a:lnRef idx="2">
            <a:schemeClr val="accent2"/>
          </a:lnRef>
          <a:fillRef idx="1">
            <a:schemeClr val="lt1"/>
          </a:fillRef>
          <a:effectRef idx="0">
            <a:schemeClr val="accent2"/>
          </a:effectRef>
          <a:fontRef idx="minor">
            <a:schemeClr val="dk1"/>
          </a:fontRef>
        </p:style>
        <p:txBody>
          <a:bodyPr wrap="none"/>
          <a:lstStyle/>
          <a:p>
            <a:pPr algn="ctr">
              <a:defRPr/>
            </a:pPr>
            <a:r>
              <a:rPr lang="en-US" sz="1600" dirty="0" err="1"/>
              <a:t>Tadasana</a:t>
            </a:r>
            <a:endParaRPr lang="en-US" sz="1600" dirty="0"/>
          </a:p>
        </p:txBody>
      </p:sp>
      <p:sp>
        <p:nvSpPr>
          <p:cNvPr id="18451" name="Rectangle 19"/>
          <p:cNvSpPr>
            <a:spLocks noChangeArrowheads="1"/>
          </p:cNvSpPr>
          <p:nvPr/>
        </p:nvSpPr>
        <p:spPr bwMode="auto">
          <a:xfrm>
            <a:off x="8001000" y="6201222"/>
            <a:ext cx="1447800" cy="288217"/>
          </a:xfrm>
          <a:prstGeom prst="rect">
            <a:avLst/>
          </a:prstGeom>
          <a:ln>
            <a:headEnd/>
            <a:tailEnd type="triangle" w="med" len="med"/>
          </a:ln>
        </p:spPr>
        <p:style>
          <a:lnRef idx="2">
            <a:schemeClr val="accent2"/>
          </a:lnRef>
          <a:fillRef idx="1">
            <a:schemeClr val="lt1"/>
          </a:fillRef>
          <a:effectRef idx="0">
            <a:schemeClr val="accent2"/>
          </a:effectRef>
          <a:fontRef idx="minor">
            <a:schemeClr val="dk1"/>
          </a:fontRef>
        </p:style>
        <p:txBody>
          <a:bodyPr wrap="none"/>
          <a:lstStyle/>
          <a:p>
            <a:pPr algn="ctr">
              <a:defRPr/>
            </a:pPr>
            <a:r>
              <a:rPr lang="en-US" sz="1600"/>
              <a:t>Shavasana</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0F3EC3-1362-423F-B0A3-D378F5CD1A43}"/>
              </a:ext>
            </a:extLst>
          </p:cNvPr>
          <p:cNvSpPr>
            <a:spLocks noGrp="1"/>
          </p:cNvSpPr>
          <p:nvPr>
            <p:ph type="title" idx="4294967295"/>
          </p:nvPr>
        </p:nvSpPr>
        <p:spPr>
          <a:xfrm>
            <a:off x="378024" y="352422"/>
            <a:ext cx="10515600" cy="786758"/>
          </a:xfrm>
        </p:spPr>
        <p:txBody>
          <a:bodyPr/>
          <a:lstStyle/>
          <a:p>
            <a:r>
              <a:rPr lang="en-US" sz="3600" b="1" dirty="0">
                <a:solidFill>
                  <a:schemeClr val="accent1">
                    <a:lumMod val="75000"/>
                  </a:schemeClr>
                </a:solidFill>
                <a:latin typeface="+mn-lt"/>
              </a:rPr>
              <a:t>Publications related to Yoga in Respiratory Practices :</a:t>
            </a:r>
            <a:endParaRPr lang="en-IN" sz="3600" b="1" dirty="0">
              <a:solidFill>
                <a:schemeClr val="accent1">
                  <a:lumMod val="75000"/>
                </a:schemeClr>
              </a:solidFill>
              <a:latin typeface="+mn-lt"/>
            </a:endParaRPr>
          </a:p>
        </p:txBody>
      </p:sp>
      <p:sp>
        <p:nvSpPr>
          <p:cNvPr id="3" name="Content Placeholder 2">
            <a:extLst>
              <a:ext uri="{FF2B5EF4-FFF2-40B4-BE49-F238E27FC236}">
                <a16:creationId xmlns:a16="http://schemas.microsoft.com/office/drawing/2014/main" id="{4DAC92DB-E6A6-D6DF-B3FB-D8311B693C05}"/>
              </a:ext>
            </a:extLst>
          </p:cNvPr>
          <p:cNvSpPr>
            <a:spLocks noGrp="1"/>
          </p:cNvSpPr>
          <p:nvPr>
            <p:ph idx="4294967295"/>
          </p:nvPr>
        </p:nvSpPr>
        <p:spPr>
          <a:xfrm>
            <a:off x="378024" y="1186636"/>
            <a:ext cx="11053824" cy="3813381"/>
          </a:xfrm>
        </p:spPr>
        <p:txBody>
          <a:bodyPr>
            <a:noAutofit/>
          </a:bodyPr>
          <a:lstStyle/>
          <a:p>
            <a:pPr marL="342900" lvl="0" indent="-342900" algn="just">
              <a:lnSpc>
                <a:spcPct val="100000"/>
              </a:lnSpc>
              <a:buFont typeface="+mj-lt"/>
              <a:buAutoNum type="arabicPeriod"/>
            </a:pPr>
            <a:r>
              <a:rPr lang="en-US" sz="1100" dirty="0">
                <a:solidFill>
                  <a:srgbClr val="000000"/>
                </a:solidFill>
                <a:effectLst/>
                <a:latin typeface="Times New Roman" panose="02020603050405020304" pitchFamily="18" charset="0"/>
                <a:ea typeface="Calibri" panose="020F0502020204030204" pitchFamily="34" charset="0"/>
              </a:rPr>
              <a:t>Agnihotri S, Kant S, Kumar S, Mishra RK, Mishra SK. Impact of yoga and Pranayama on Symptom Scores in Asthmatics. International Journal of Innovative Research and Studies. 2013; 2(9):64-74.</a:t>
            </a:r>
            <a:endParaRPr lang="en-IN" sz="1100" dirty="0">
              <a:solidFill>
                <a:srgbClr val="000000"/>
              </a:solidFill>
              <a:effectLst/>
              <a:latin typeface="Times New Roman" panose="02020603050405020304" pitchFamily="18" charset="0"/>
              <a:ea typeface="Calibri" panose="020F0502020204030204" pitchFamily="34" charset="0"/>
            </a:endParaRPr>
          </a:p>
          <a:p>
            <a:pPr marL="342900" lvl="0" indent="-342900" algn="just">
              <a:lnSpc>
                <a:spcPct val="100000"/>
              </a:lnSpc>
              <a:buFont typeface="+mj-lt"/>
              <a:buAutoNum type="arabicPeriod"/>
            </a:pPr>
            <a:r>
              <a:rPr lang="en-US" sz="1100" dirty="0">
                <a:solidFill>
                  <a:srgbClr val="000000"/>
                </a:solidFill>
                <a:effectLst/>
                <a:latin typeface="Times New Roman" panose="02020603050405020304" pitchFamily="18" charset="0"/>
                <a:ea typeface="Calibri" panose="020F0502020204030204" pitchFamily="34" charset="0"/>
              </a:rPr>
              <a:t>Agnihotri S, Kant S, Kumar S, Mishra RK, Mishra SK. Impact of Yoga on Biochemical Profile of Asthmatics: A Randomized Controlled Study. International Journal ofYoga.2014; 7:16-22. </a:t>
            </a:r>
            <a:endParaRPr lang="en-IN" sz="1100" dirty="0">
              <a:solidFill>
                <a:srgbClr val="000000"/>
              </a:solidFill>
              <a:effectLst/>
              <a:latin typeface="Times New Roman" panose="02020603050405020304" pitchFamily="18" charset="0"/>
              <a:ea typeface="Calibri" panose="020F0502020204030204" pitchFamily="34" charset="0"/>
            </a:endParaRPr>
          </a:p>
          <a:p>
            <a:pPr marL="342900" lvl="0" indent="-342900" algn="just">
              <a:lnSpc>
                <a:spcPct val="100000"/>
              </a:lnSpc>
              <a:buFont typeface="+mj-lt"/>
              <a:buAutoNum type="arabicPeriod"/>
            </a:pPr>
            <a:r>
              <a:rPr lang="en-US" sz="1100" dirty="0">
                <a:solidFill>
                  <a:srgbClr val="000000"/>
                </a:solidFill>
                <a:effectLst/>
                <a:latin typeface="Times New Roman" panose="02020603050405020304" pitchFamily="18" charset="0"/>
                <a:ea typeface="Calibri" panose="020F0502020204030204" pitchFamily="34" charset="0"/>
              </a:rPr>
              <a:t>Agnihotri S and Kant S. Assessment of Yoga and Antioxidant Status in Asthma Patient: A Randomized Controlled Study. </a:t>
            </a:r>
            <a:r>
              <a:rPr lang="en-US" sz="1100" dirty="0" err="1">
                <a:solidFill>
                  <a:srgbClr val="000000"/>
                </a:solidFill>
                <a:effectLst/>
                <a:latin typeface="Times New Roman" panose="02020603050405020304" pitchFamily="18" charset="0"/>
                <a:ea typeface="Calibri" panose="020F0502020204030204" pitchFamily="34" charset="0"/>
              </a:rPr>
              <a:t>ejpmr</a:t>
            </a:r>
            <a:r>
              <a:rPr lang="en-US" sz="1100" dirty="0">
                <a:solidFill>
                  <a:srgbClr val="000000"/>
                </a:solidFill>
                <a:effectLst/>
                <a:latin typeface="Times New Roman" panose="02020603050405020304" pitchFamily="18" charset="0"/>
                <a:ea typeface="Calibri" panose="020F0502020204030204" pitchFamily="34" charset="0"/>
              </a:rPr>
              <a:t>, 2019,6(3), 303-307</a:t>
            </a:r>
            <a:r>
              <a:rPr lang="en-US" sz="1100" b="1" dirty="0">
                <a:solidFill>
                  <a:srgbClr val="000000"/>
                </a:solidFill>
                <a:effectLst/>
                <a:latin typeface="Times New Roman" panose="02020603050405020304" pitchFamily="18" charset="0"/>
                <a:ea typeface="Calibri" panose="020F0502020204030204" pitchFamily="34" charset="0"/>
              </a:rPr>
              <a:t>.</a:t>
            </a:r>
            <a:endParaRPr lang="en-IN" sz="1100" dirty="0">
              <a:solidFill>
                <a:srgbClr val="000000"/>
              </a:solidFill>
              <a:effectLst/>
              <a:latin typeface="Times New Roman" panose="02020603050405020304" pitchFamily="18" charset="0"/>
              <a:ea typeface="Calibri" panose="020F0502020204030204" pitchFamily="34" charset="0"/>
            </a:endParaRPr>
          </a:p>
          <a:p>
            <a:pPr marL="342900" lvl="0" indent="-342900" algn="just">
              <a:lnSpc>
                <a:spcPct val="100000"/>
              </a:lnSpc>
              <a:buFont typeface="+mj-lt"/>
              <a:buAutoNum type="arabicPeriod"/>
            </a:pPr>
            <a:r>
              <a:rPr lang="en-US" sz="1100" dirty="0">
                <a:solidFill>
                  <a:srgbClr val="000000"/>
                </a:solidFill>
                <a:effectLst/>
                <a:latin typeface="Times New Roman" panose="02020603050405020304" pitchFamily="18" charset="0"/>
                <a:ea typeface="Calibri" panose="020F0502020204030204" pitchFamily="34" charset="0"/>
              </a:rPr>
              <a:t>Agnihotri S and Kant S. Yoga is a powerful weapon in defeating Asthma. World Journal of Advance Health Care Research. 2019,3(1), 43-45.</a:t>
            </a:r>
            <a:endParaRPr lang="en-IN" sz="1100" dirty="0">
              <a:solidFill>
                <a:srgbClr val="000000"/>
              </a:solidFill>
              <a:effectLst/>
              <a:latin typeface="Times New Roman" panose="02020603050405020304" pitchFamily="18" charset="0"/>
              <a:ea typeface="Calibri" panose="020F0502020204030204" pitchFamily="34" charset="0"/>
            </a:endParaRPr>
          </a:p>
          <a:p>
            <a:pPr marL="342900" lvl="0" indent="-342900" algn="just">
              <a:lnSpc>
                <a:spcPct val="100000"/>
              </a:lnSpc>
              <a:buFont typeface="+mj-lt"/>
              <a:buAutoNum type="arabicPeriod"/>
            </a:pPr>
            <a:r>
              <a:rPr lang="en-US" sz="1100" dirty="0">
                <a:solidFill>
                  <a:srgbClr val="000000"/>
                </a:solidFill>
                <a:effectLst/>
                <a:latin typeface="Times New Roman" panose="02020603050405020304" pitchFamily="18" charset="0"/>
                <a:ea typeface="Calibri" panose="020F0502020204030204" pitchFamily="34" charset="0"/>
              </a:rPr>
              <a:t>Agnihotri S, Gaur P, Bhattacharya S, Kant S, Pandey S. Benefits of Yoga in Respiratory Diseases. Indian J. Pharm. Biol. Res.2018; 6(4):10-13. </a:t>
            </a:r>
            <a:endParaRPr lang="en-IN" sz="1100" dirty="0">
              <a:solidFill>
                <a:srgbClr val="000000"/>
              </a:solidFill>
              <a:effectLst/>
              <a:latin typeface="Times New Roman" panose="02020603050405020304" pitchFamily="18" charset="0"/>
              <a:ea typeface="Calibri" panose="020F0502020204030204" pitchFamily="34" charset="0"/>
            </a:endParaRPr>
          </a:p>
          <a:p>
            <a:pPr marL="342900" lvl="0" indent="-342900" algn="just">
              <a:lnSpc>
                <a:spcPct val="100000"/>
              </a:lnSpc>
              <a:buFont typeface="+mj-lt"/>
              <a:buAutoNum type="arabicPeriod"/>
            </a:pPr>
            <a:r>
              <a:rPr lang="en-US" sz="1100" dirty="0">
                <a:solidFill>
                  <a:srgbClr val="000000"/>
                </a:solidFill>
                <a:effectLst/>
                <a:latin typeface="Times New Roman" panose="02020603050405020304" pitchFamily="18" charset="0"/>
                <a:ea typeface="Calibri" panose="020F0502020204030204" pitchFamily="34" charset="0"/>
              </a:rPr>
              <a:t>Agnihotri S, Kant S, Mishra SK, Verma A. The assessment of Effects of Yoga on quality of life in asthma Patient: A Randomized Controlled Study.AYU2017;38:28-32.</a:t>
            </a:r>
            <a:endParaRPr lang="en-IN" sz="1100" dirty="0">
              <a:solidFill>
                <a:srgbClr val="000000"/>
              </a:solidFill>
              <a:effectLst/>
              <a:latin typeface="Times New Roman" panose="02020603050405020304" pitchFamily="18" charset="0"/>
              <a:ea typeface="Calibri" panose="020F0502020204030204" pitchFamily="34" charset="0"/>
            </a:endParaRPr>
          </a:p>
          <a:p>
            <a:pPr marL="342900" lvl="0" indent="-342900" algn="just">
              <a:lnSpc>
                <a:spcPct val="100000"/>
              </a:lnSpc>
              <a:buFont typeface="+mj-lt"/>
              <a:buAutoNum type="arabicPeriod"/>
            </a:pPr>
            <a:r>
              <a:rPr lang="en-US" sz="1100" dirty="0">
                <a:solidFill>
                  <a:srgbClr val="000000"/>
                </a:solidFill>
                <a:effectLst/>
                <a:latin typeface="Times New Roman" panose="02020603050405020304" pitchFamily="18" charset="0"/>
                <a:ea typeface="Calibri" panose="020F0502020204030204" pitchFamily="34" charset="0"/>
              </a:rPr>
              <a:t>Agnihotri S, Kant S, Mishra SK, Gaur P. Impact of Yoga in Asthma Treatment. Asian J. Pharm.Hea.Sci.2017;7(2):</a:t>
            </a:r>
            <a:r>
              <a:rPr lang="en-US" sz="1100" dirty="0" smtClean="0">
                <a:solidFill>
                  <a:srgbClr val="000000"/>
                </a:solidFill>
                <a:effectLst/>
                <a:latin typeface="Times New Roman" panose="02020603050405020304" pitchFamily="18" charset="0"/>
                <a:ea typeface="Calibri" panose="020F0502020204030204" pitchFamily="34" charset="0"/>
              </a:rPr>
              <a:t>1705-1708.</a:t>
            </a:r>
          </a:p>
          <a:p>
            <a:pPr marL="342900" lvl="0" indent="-342900" algn="just">
              <a:lnSpc>
                <a:spcPct val="100000"/>
              </a:lnSpc>
              <a:buFont typeface="+mj-lt"/>
              <a:buAutoNum type="arabicPeriod"/>
            </a:pPr>
            <a:r>
              <a:rPr lang="en-US" sz="1100" dirty="0" err="1" smtClean="0">
                <a:solidFill>
                  <a:srgbClr val="000000"/>
                </a:solidFill>
                <a:effectLst/>
                <a:latin typeface="Times New Roman" panose="02020603050405020304" pitchFamily="18" charset="0"/>
                <a:ea typeface="Calibri" panose="020F0502020204030204" pitchFamily="34" charset="0"/>
              </a:rPr>
              <a:t>Agnihotri</a:t>
            </a:r>
            <a:r>
              <a:rPr lang="en-US" sz="1100" dirty="0" smtClean="0">
                <a:solidFill>
                  <a:srgbClr val="000000"/>
                </a:solidFill>
                <a:effectLst/>
                <a:latin typeface="Times New Roman" panose="02020603050405020304" pitchFamily="18" charset="0"/>
                <a:ea typeface="Calibri" panose="020F0502020204030204" pitchFamily="34" charset="0"/>
              </a:rPr>
              <a:t> </a:t>
            </a:r>
            <a:r>
              <a:rPr lang="en-US" sz="1100" dirty="0">
                <a:solidFill>
                  <a:srgbClr val="000000"/>
                </a:solidFill>
                <a:effectLst/>
                <a:latin typeface="Times New Roman" panose="02020603050405020304" pitchFamily="18" charset="0"/>
                <a:ea typeface="Calibri" panose="020F0502020204030204" pitchFamily="34" charset="0"/>
              </a:rPr>
              <a:t>S, Kant S, Mishra SK, Singh P. Role of Yoga in Childhood Asthma. Indian J TraditKnowle</a:t>
            </a:r>
            <a:r>
              <a:rPr lang="en-US" sz="1100" i="1" dirty="0">
                <a:solidFill>
                  <a:srgbClr val="000000"/>
                </a:solidFill>
                <a:effectLst/>
                <a:latin typeface="Times New Roman" panose="02020603050405020304" pitchFamily="18" charset="0"/>
                <a:ea typeface="Calibri" panose="020F0502020204030204" pitchFamily="34" charset="0"/>
              </a:rPr>
              <a:t>.</a:t>
            </a:r>
            <a:r>
              <a:rPr lang="en-US" sz="1100" dirty="0">
                <a:solidFill>
                  <a:srgbClr val="000000"/>
                </a:solidFill>
                <a:effectLst/>
                <a:latin typeface="Times New Roman" panose="02020603050405020304" pitchFamily="18" charset="0"/>
                <a:ea typeface="Calibri" panose="020F0502020204030204" pitchFamily="34" charset="0"/>
              </a:rPr>
              <a:t>2017; 16(3):S21- </a:t>
            </a:r>
            <a:r>
              <a:rPr lang="en-US" sz="1100" dirty="0" smtClean="0">
                <a:solidFill>
                  <a:srgbClr val="000000"/>
                </a:solidFill>
                <a:effectLst/>
                <a:latin typeface="Times New Roman" panose="02020603050405020304" pitchFamily="18" charset="0"/>
                <a:ea typeface="Calibri" panose="020F0502020204030204" pitchFamily="34" charset="0"/>
              </a:rPr>
              <a:t>S24.</a:t>
            </a:r>
            <a:endParaRPr lang="en-IN" sz="1100" dirty="0">
              <a:solidFill>
                <a:srgbClr val="000000"/>
              </a:solidFill>
              <a:latin typeface="Times New Roman" panose="02020603050405020304" pitchFamily="18" charset="0"/>
              <a:ea typeface="Calibri" panose="020F0502020204030204" pitchFamily="34" charset="0"/>
            </a:endParaRPr>
          </a:p>
          <a:p>
            <a:pPr marL="342900" lvl="0" indent="-342900" algn="just">
              <a:lnSpc>
                <a:spcPct val="100000"/>
              </a:lnSpc>
              <a:buFont typeface="+mj-lt"/>
              <a:buAutoNum type="arabicPeriod"/>
            </a:pPr>
            <a:r>
              <a:rPr lang="en-US" sz="1100" dirty="0" err="1" smtClean="0">
                <a:solidFill>
                  <a:srgbClr val="000000"/>
                </a:solidFill>
                <a:effectLst/>
                <a:latin typeface="Times New Roman" panose="02020603050405020304" pitchFamily="18" charset="0"/>
                <a:ea typeface="Calibri" panose="020F0502020204030204" pitchFamily="34" charset="0"/>
              </a:rPr>
              <a:t>Agnihotri</a:t>
            </a:r>
            <a:r>
              <a:rPr lang="en-US" sz="1100" dirty="0" smtClean="0">
                <a:solidFill>
                  <a:srgbClr val="000000"/>
                </a:solidFill>
                <a:effectLst/>
                <a:latin typeface="Times New Roman" panose="02020603050405020304" pitchFamily="18" charset="0"/>
                <a:ea typeface="Calibri" panose="020F0502020204030204" pitchFamily="34" charset="0"/>
              </a:rPr>
              <a:t> </a:t>
            </a:r>
            <a:r>
              <a:rPr lang="en-US" sz="1100" dirty="0">
                <a:solidFill>
                  <a:srgbClr val="000000"/>
                </a:solidFill>
                <a:effectLst/>
                <a:latin typeface="Times New Roman" panose="02020603050405020304" pitchFamily="18" charset="0"/>
                <a:ea typeface="Calibri" panose="020F0502020204030204" pitchFamily="34" charset="0"/>
              </a:rPr>
              <a:t>S, Kant S, Kumar S, Mishra RK, Mishra SK. The assessment of Effects of Yoga on Pulmonary Functions in asthmatic Patient: A Randomized Controlled Study. The Journal of Medical Society. 2016; 30: 98-102. </a:t>
            </a:r>
            <a:endParaRPr lang="en-IN" sz="1100" dirty="0">
              <a:solidFill>
                <a:srgbClr val="000000"/>
              </a:solidFill>
              <a:latin typeface="Times New Roman" panose="02020603050405020304" pitchFamily="18" charset="0"/>
              <a:ea typeface="Calibri" panose="020F0502020204030204" pitchFamily="34" charset="0"/>
            </a:endParaRPr>
          </a:p>
          <a:p>
            <a:pPr marL="342900" lvl="0" indent="-342900" algn="just">
              <a:lnSpc>
                <a:spcPct val="100000"/>
              </a:lnSpc>
              <a:buFont typeface="+mj-lt"/>
              <a:buAutoNum type="arabicPeriod"/>
            </a:pPr>
            <a:r>
              <a:rPr lang="en-US" sz="1100" dirty="0" err="1" smtClean="0">
                <a:solidFill>
                  <a:srgbClr val="000000"/>
                </a:solidFill>
                <a:effectLst/>
                <a:latin typeface="Times New Roman" panose="02020603050405020304" pitchFamily="18" charset="0"/>
                <a:ea typeface="Calibri" panose="020F0502020204030204" pitchFamily="34" charset="0"/>
              </a:rPr>
              <a:t>Agnihotri</a:t>
            </a:r>
            <a:r>
              <a:rPr lang="en-US" sz="1100" dirty="0" smtClean="0">
                <a:solidFill>
                  <a:srgbClr val="000000"/>
                </a:solidFill>
                <a:effectLst/>
                <a:latin typeface="Times New Roman" panose="02020603050405020304" pitchFamily="18" charset="0"/>
                <a:ea typeface="Calibri" panose="020F0502020204030204" pitchFamily="34" charset="0"/>
              </a:rPr>
              <a:t> </a:t>
            </a:r>
            <a:r>
              <a:rPr lang="en-US" sz="1100" dirty="0">
                <a:solidFill>
                  <a:srgbClr val="000000"/>
                </a:solidFill>
                <a:effectLst/>
                <a:latin typeface="Times New Roman" panose="02020603050405020304" pitchFamily="18" charset="0"/>
                <a:ea typeface="Calibri" panose="020F0502020204030204" pitchFamily="34" charset="0"/>
              </a:rPr>
              <a:t>S, Kant S, Mishra SK, Mishra RK. Efficacy of Yoga on requirement of rescue inhaled medication in asthma patients. Indian J </a:t>
            </a:r>
            <a:r>
              <a:rPr lang="en-US" sz="1100" dirty="0" err="1">
                <a:solidFill>
                  <a:srgbClr val="000000"/>
                </a:solidFill>
                <a:effectLst/>
                <a:latin typeface="Times New Roman" panose="02020603050405020304" pitchFamily="18" charset="0"/>
                <a:ea typeface="Calibri" panose="020F0502020204030204" pitchFamily="34" charset="0"/>
              </a:rPr>
              <a:t>TraditKnowle</a:t>
            </a:r>
            <a:r>
              <a:rPr lang="en-US" sz="1100" i="1" dirty="0">
                <a:solidFill>
                  <a:srgbClr val="000000"/>
                </a:solidFill>
                <a:effectLst/>
                <a:latin typeface="Times New Roman" panose="02020603050405020304" pitchFamily="18" charset="0"/>
                <a:ea typeface="Calibri" panose="020F0502020204030204" pitchFamily="34" charset="0"/>
              </a:rPr>
              <a:t>. </a:t>
            </a:r>
            <a:r>
              <a:rPr lang="en-US" sz="1100" dirty="0">
                <a:solidFill>
                  <a:srgbClr val="000000"/>
                </a:solidFill>
                <a:effectLst/>
                <a:latin typeface="Times New Roman" panose="02020603050405020304" pitchFamily="18" charset="0"/>
                <a:ea typeface="Calibri" panose="020F0502020204030204" pitchFamily="34" charset="0"/>
              </a:rPr>
              <a:t>2016; 15(4):</a:t>
            </a:r>
            <a:r>
              <a:rPr lang="en-US" sz="1100" dirty="0" smtClean="0">
                <a:solidFill>
                  <a:srgbClr val="000000"/>
                </a:solidFill>
                <a:effectLst/>
                <a:latin typeface="Times New Roman" panose="02020603050405020304" pitchFamily="18" charset="0"/>
                <a:ea typeface="Calibri" panose="020F0502020204030204" pitchFamily="34" charset="0"/>
              </a:rPr>
              <a:t>675-79.</a:t>
            </a:r>
            <a:endParaRPr lang="en-IN" sz="1100" dirty="0">
              <a:solidFill>
                <a:srgbClr val="000000"/>
              </a:solidFill>
              <a:latin typeface="Times New Roman" panose="02020603050405020304" pitchFamily="18" charset="0"/>
              <a:ea typeface="Calibri" panose="020F0502020204030204" pitchFamily="34" charset="0"/>
            </a:endParaRPr>
          </a:p>
          <a:p>
            <a:pPr marL="342900" lvl="0" indent="-342900" algn="just">
              <a:lnSpc>
                <a:spcPct val="100000"/>
              </a:lnSpc>
              <a:buFont typeface="+mj-lt"/>
              <a:buAutoNum type="arabicPeriod"/>
            </a:pPr>
            <a:r>
              <a:rPr lang="en-US" sz="1100" dirty="0" err="1" smtClean="0">
                <a:effectLst/>
                <a:latin typeface="Times New Roman" panose="02020603050405020304" pitchFamily="18" charset="0"/>
                <a:ea typeface="Calibri" panose="020F0502020204030204" pitchFamily="34" charset="0"/>
                <a:cs typeface="Mangal" panose="02040503050203030202" pitchFamily="18" charset="0"/>
              </a:rPr>
              <a:t>Agnihotri</a:t>
            </a:r>
            <a:r>
              <a:rPr lang="en-US" sz="1100" dirty="0" smtClean="0">
                <a:effectLst/>
                <a:latin typeface="Times New Roman" panose="02020603050405020304" pitchFamily="18" charset="0"/>
                <a:ea typeface="Calibri" panose="020F0502020204030204" pitchFamily="34" charset="0"/>
                <a:cs typeface="Mangal" panose="02040503050203030202" pitchFamily="18" charset="0"/>
              </a:rPr>
              <a:t> </a:t>
            </a:r>
            <a:r>
              <a:rPr lang="en-US" sz="1100" dirty="0">
                <a:effectLst/>
                <a:latin typeface="Times New Roman" panose="02020603050405020304" pitchFamily="18" charset="0"/>
                <a:ea typeface="Calibri" panose="020F0502020204030204" pitchFamily="34" charset="0"/>
                <a:cs typeface="Mangal" panose="02040503050203030202" pitchFamily="18" charset="0"/>
              </a:rPr>
              <a:t>S, Kant S, Verma VK, Mishra SK, Pandey S. Role of </a:t>
            </a:r>
            <a:r>
              <a:rPr lang="en-US" sz="1100" dirty="0" err="1">
                <a:effectLst/>
                <a:latin typeface="Times New Roman" panose="02020603050405020304" pitchFamily="18" charset="0"/>
                <a:ea typeface="Calibri" panose="020F0502020204030204" pitchFamily="34" charset="0"/>
                <a:cs typeface="Mangal" panose="02040503050203030202" pitchFamily="18" charset="0"/>
              </a:rPr>
              <a:t>jalaneti</a:t>
            </a:r>
            <a:r>
              <a:rPr lang="en-US" sz="1100" dirty="0">
                <a:effectLst/>
                <a:latin typeface="Times New Roman" panose="02020603050405020304" pitchFamily="18" charset="0"/>
                <a:ea typeface="Calibri" panose="020F0502020204030204" pitchFamily="34" charset="0"/>
                <a:cs typeface="Mangal" panose="02040503050203030202" pitchFamily="18" charset="0"/>
              </a:rPr>
              <a:t> and pranayama in allergic rhinitis with asthma. Int J Yoga - </a:t>
            </a:r>
            <a:r>
              <a:rPr lang="en-US" sz="1100" dirty="0" err="1">
                <a:effectLst/>
                <a:latin typeface="Times New Roman" panose="02020603050405020304" pitchFamily="18" charset="0"/>
                <a:ea typeface="Calibri" panose="020F0502020204030204" pitchFamily="34" charset="0"/>
                <a:cs typeface="Mangal" panose="02040503050203030202" pitchFamily="18" charset="0"/>
              </a:rPr>
              <a:t>Philosop</a:t>
            </a:r>
            <a:r>
              <a:rPr lang="en-US" sz="1100" dirty="0">
                <a:effectLst/>
                <a:latin typeface="Times New Roman" panose="02020603050405020304" pitchFamily="18" charset="0"/>
                <a:ea typeface="Calibri" panose="020F0502020204030204" pitchFamily="34" charset="0"/>
                <a:cs typeface="Mangal" panose="02040503050203030202" pitchFamily="18" charset="0"/>
              </a:rPr>
              <a:t> Psychol </a:t>
            </a:r>
            <a:r>
              <a:rPr lang="en-US" sz="1100" dirty="0" err="1">
                <a:effectLst/>
                <a:latin typeface="Times New Roman" panose="02020603050405020304" pitchFamily="18" charset="0"/>
                <a:ea typeface="Calibri" panose="020F0502020204030204" pitchFamily="34" charset="0"/>
                <a:cs typeface="Mangal" panose="02040503050203030202" pitchFamily="18" charset="0"/>
              </a:rPr>
              <a:t>Parapsychol</a:t>
            </a:r>
            <a:r>
              <a:rPr lang="en-US" sz="1100" dirty="0">
                <a:effectLst/>
                <a:latin typeface="Times New Roman" panose="02020603050405020304" pitchFamily="18" charset="0"/>
                <a:ea typeface="Calibri" panose="020F0502020204030204" pitchFamily="34" charset="0"/>
                <a:cs typeface="Mangal" panose="02040503050203030202" pitchFamily="18" charset="0"/>
              </a:rPr>
              <a:t> 2016;4:3-7</a:t>
            </a:r>
            <a:r>
              <a:rPr lang="en-US" sz="1100" dirty="0" smtClean="0">
                <a:effectLst/>
                <a:latin typeface="Times New Roman" panose="02020603050405020304" pitchFamily="18" charset="0"/>
                <a:ea typeface="Calibri" panose="020F0502020204030204" pitchFamily="34" charset="0"/>
                <a:cs typeface="Mangal" panose="02040503050203030202" pitchFamily="18" charset="0"/>
              </a:rPr>
              <a:t>.</a:t>
            </a:r>
            <a:endParaRPr lang="en-IN" sz="1100" dirty="0"/>
          </a:p>
        </p:txBody>
      </p:sp>
    </p:spTree>
    <p:extLst>
      <p:ext uri="{BB962C8B-B14F-4D97-AF65-F5344CB8AC3E}">
        <p14:creationId xmlns:p14="http://schemas.microsoft.com/office/powerpoint/2010/main" val="365807300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81BFBF-AEE5-0DF2-25A0-1041A3CF16AA}"/>
              </a:ext>
            </a:extLst>
          </p:cNvPr>
          <p:cNvSpPr>
            <a:spLocks noGrp="1"/>
          </p:cNvSpPr>
          <p:nvPr>
            <p:ph idx="4294967295"/>
          </p:nvPr>
        </p:nvSpPr>
        <p:spPr>
          <a:xfrm>
            <a:off x="378024" y="1012352"/>
            <a:ext cx="10999788" cy="4989513"/>
          </a:xfrm>
        </p:spPr>
        <p:txBody>
          <a:bodyPr>
            <a:normAutofit/>
          </a:bodyPr>
          <a:lstStyle/>
          <a:p>
            <a:pPr marL="0" lvl="0" indent="0">
              <a:lnSpc>
                <a:spcPct val="200000"/>
              </a:lnSpc>
              <a:buNone/>
            </a:pPr>
            <a:r>
              <a:rPr lang="en-US" sz="1100" dirty="0">
                <a:solidFill>
                  <a:srgbClr val="000000"/>
                </a:solidFill>
                <a:effectLst/>
                <a:latin typeface="Times New Roman" panose="02020603050405020304" pitchFamily="18" charset="0"/>
                <a:ea typeface="Calibri" panose="020F0502020204030204" pitchFamily="34" charset="0"/>
              </a:rPr>
              <a:t>13. Agnihotri S, Kant S, Mishra SK, Singh R.</a:t>
            </a:r>
            <a:r>
              <a:rPr lang="en-US" sz="1100" b="1" dirty="0">
                <a:solidFill>
                  <a:srgbClr val="000000"/>
                </a:solidFill>
                <a:effectLst/>
                <a:latin typeface="Times New Roman" panose="02020603050405020304" pitchFamily="18" charset="0"/>
                <a:ea typeface="Calibri" panose="020F0502020204030204" pitchFamily="34" charset="0"/>
              </a:rPr>
              <a:t> </a:t>
            </a:r>
            <a:r>
              <a:rPr lang="en-US" sz="1100" dirty="0">
                <a:solidFill>
                  <a:srgbClr val="000000"/>
                </a:solidFill>
                <a:effectLst/>
                <a:latin typeface="Times New Roman" panose="02020603050405020304" pitchFamily="18" charset="0"/>
                <a:ea typeface="Calibri" panose="020F0502020204030204" pitchFamily="34" charset="0"/>
              </a:rPr>
              <a:t>Efficacy of Yoga in Mild to Moderate Persistent Chronic Bronchial Asthma</a:t>
            </a:r>
            <a:r>
              <a:rPr lang="en-US" sz="1100" b="1" i="1" dirty="0">
                <a:solidFill>
                  <a:srgbClr val="000000"/>
                </a:solidFill>
                <a:effectLst/>
                <a:latin typeface="Times New Roman" panose="02020603050405020304" pitchFamily="18" charset="0"/>
                <a:ea typeface="Calibri" panose="020F0502020204030204" pitchFamily="34" charset="0"/>
              </a:rPr>
              <a:t>. </a:t>
            </a:r>
            <a:r>
              <a:rPr lang="en-US" sz="1100" dirty="0">
                <a:solidFill>
                  <a:srgbClr val="000000"/>
                </a:solidFill>
                <a:effectLst/>
                <a:latin typeface="Times New Roman" panose="02020603050405020304" pitchFamily="18" charset="0"/>
                <a:ea typeface="Calibri" panose="020F0502020204030204" pitchFamily="34" charset="0"/>
              </a:rPr>
              <a:t>Indian J TraditKnowle.2016;15(2):337-40.</a:t>
            </a:r>
            <a:r>
              <a:rPr lang="en-US" sz="1100" b="1" i="1" dirty="0">
                <a:solidFill>
                  <a:srgbClr val="000000"/>
                </a:solidFill>
                <a:effectLst/>
                <a:latin typeface="Times New Roman" panose="02020603050405020304" pitchFamily="18" charset="0"/>
                <a:ea typeface="Calibri" panose="020F0502020204030204" pitchFamily="34" charset="0"/>
              </a:rPr>
              <a:t> </a:t>
            </a:r>
            <a:endParaRPr lang="en-IN" sz="1100" dirty="0">
              <a:solidFill>
                <a:srgbClr val="000000"/>
              </a:solidFill>
              <a:effectLst/>
              <a:latin typeface="Times New Roman" panose="02020603050405020304" pitchFamily="18" charset="0"/>
              <a:ea typeface="Calibri" panose="020F0502020204030204" pitchFamily="34" charset="0"/>
            </a:endParaRPr>
          </a:p>
          <a:p>
            <a:pPr marL="0" lvl="0" indent="0">
              <a:lnSpc>
                <a:spcPct val="200000"/>
              </a:lnSpc>
              <a:buNone/>
            </a:pPr>
            <a:r>
              <a:rPr lang="en-US" sz="1100" dirty="0">
                <a:solidFill>
                  <a:srgbClr val="000000"/>
                </a:solidFill>
                <a:effectLst/>
                <a:latin typeface="Times New Roman" panose="02020603050405020304" pitchFamily="18" charset="0"/>
                <a:ea typeface="Calibri" panose="020F0502020204030204" pitchFamily="34" charset="0"/>
              </a:rPr>
              <a:t>14. Agnihotri S, Kant S, Singh R, Mishra SK, Kumar S, Verma A. Role of Yoga in Pregnancy with Asthma. International Journal of Pharma Research &amp; Review. 2015; 4(8):1-6.</a:t>
            </a:r>
            <a:endParaRPr lang="en-IN" sz="1100" dirty="0">
              <a:solidFill>
                <a:srgbClr val="000000"/>
              </a:solidFill>
              <a:effectLst/>
              <a:latin typeface="Times New Roman" panose="02020603050405020304" pitchFamily="18" charset="0"/>
              <a:ea typeface="Calibri" panose="020F0502020204030204" pitchFamily="34" charset="0"/>
            </a:endParaRPr>
          </a:p>
          <a:p>
            <a:pPr marL="0" lvl="0" indent="0">
              <a:lnSpc>
                <a:spcPct val="200000"/>
              </a:lnSpc>
              <a:buNone/>
            </a:pPr>
            <a:r>
              <a:rPr lang="en-US" sz="1100" dirty="0">
                <a:solidFill>
                  <a:srgbClr val="000000"/>
                </a:solidFill>
                <a:effectLst/>
                <a:latin typeface="Times New Roman" panose="02020603050405020304" pitchFamily="18" charset="0"/>
                <a:ea typeface="Calibri" panose="020F0502020204030204" pitchFamily="34" charset="0"/>
              </a:rPr>
              <a:t>15. Agnihotri S, Kant S, Mishra SK, Tripathi PM.</a:t>
            </a:r>
            <a:r>
              <a:rPr lang="en-US" sz="1100" b="1" dirty="0">
                <a:solidFill>
                  <a:srgbClr val="000000"/>
                </a:solidFill>
                <a:effectLst/>
                <a:latin typeface="Times New Roman" panose="02020603050405020304" pitchFamily="18" charset="0"/>
                <a:ea typeface="Calibri" panose="020F0502020204030204" pitchFamily="34" charset="0"/>
              </a:rPr>
              <a:t> </a:t>
            </a:r>
            <a:r>
              <a:rPr lang="en-US" sz="1100" dirty="0">
                <a:solidFill>
                  <a:srgbClr val="000000"/>
                </a:solidFill>
                <a:effectLst/>
                <a:latin typeface="Times New Roman" panose="02020603050405020304" pitchFamily="18" charset="0"/>
                <a:ea typeface="Calibri" panose="020F0502020204030204" pitchFamily="34" charset="0"/>
              </a:rPr>
              <a:t>Role of Yoga in Asthma Management</a:t>
            </a:r>
            <a:r>
              <a:rPr lang="en-US" sz="1100" b="1" i="1" dirty="0">
                <a:solidFill>
                  <a:srgbClr val="000000"/>
                </a:solidFill>
                <a:effectLst/>
                <a:latin typeface="Times New Roman" panose="02020603050405020304" pitchFamily="18" charset="0"/>
                <a:ea typeface="Calibri" panose="020F0502020204030204" pitchFamily="34" charset="0"/>
              </a:rPr>
              <a:t>.</a:t>
            </a:r>
            <a:r>
              <a:rPr lang="en-US" sz="1100" dirty="0">
                <a:solidFill>
                  <a:srgbClr val="000000"/>
                </a:solidFill>
                <a:effectLst/>
                <a:latin typeface="Times New Roman" panose="02020603050405020304" pitchFamily="18" charset="0"/>
                <a:ea typeface="Calibri" panose="020F0502020204030204" pitchFamily="34" charset="0"/>
              </a:rPr>
              <a:t> Dynamics of Human Health. 2015;2(1): </a:t>
            </a:r>
            <a:r>
              <a:rPr lang="en-US" sz="1100" u="sng" dirty="0">
                <a:solidFill>
                  <a:srgbClr val="0000FF"/>
                </a:solidFill>
                <a:effectLst/>
                <a:latin typeface="Times New Roman" panose="02020603050405020304" pitchFamily="18" charset="0"/>
                <a:ea typeface="Calibri" panose="020F0502020204030204" pitchFamily="34" charset="0"/>
              </a:rPr>
              <a:t>http:// journalofhealth.co.nz/? </a:t>
            </a:r>
            <a:r>
              <a:rPr lang="en-US" sz="1100" u="sng" dirty="0" err="1">
                <a:solidFill>
                  <a:srgbClr val="0000FF"/>
                </a:solidFill>
                <a:effectLst/>
                <a:latin typeface="Times New Roman" panose="02020603050405020304" pitchFamily="18" charset="0"/>
                <a:ea typeface="Calibri" panose="020F0502020204030204" pitchFamily="34" charset="0"/>
              </a:rPr>
              <a:t>page_id</a:t>
            </a:r>
            <a:r>
              <a:rPr lang="en-US" sz="1100" u="sng" dirty="0">
                <a:solidFill>
                  <a:srgbClr val="0000FF"/>
                </a:solidFill>
                <a:effectLst/>
                <a:latin typeface="Times New Roman" panose="02020603050405020304" pitchFamily="18" charset="0"/>
                <a:ea typeface="Calibri" panose="020F0502020204030204" pitchFamily="34" charset="0"/>
              </a:rPr>
              <a:t>= 768</a:t>
            </a:r>
            <a:r>
              <a:rPr lang="en-US" sz="1100" dirty="0">
                <a:solidFill>
                  <a:srgbClr val="000000"/>
                </a:solidFill>
                <a:effectLst/>
                <a:latin typeface="Times New Roman" panose="02020603050405020304" pitchFamily="18" charset="0"/>
                <a:ea typeface="Calibri" panose="020F0502020204030204" pitchFamily="34" charset="0"/>
              </a:rPr>
              <a:t>.</a:t>
            </a:r>
            <a:endParaRPr lang="en-IN" sz="1100" dirty="0">
              <a:solidFill>
                <a:srgbClr val="000000"/>
              </a:solidFill>
              <a:effectLst/>
              <a:latin typeface="Times New Roman" panose="02020603050405020304" pitchFamily="18" charset="0"/>
              <a:ea typeface="Calibri" panose="020F0502020204030204" pitchFamily="34" charset="0"/>
            </a:endParaRPr>
          </a:p>
          <a:p>
            <a:pPr marL="0" lvl="0" indent="0">
              <a:lnSpc>
                <a:spcPct val="200000"/>
              </a:lnSpc>
              <a:buNone/>
            </a:pPr>
            <a:r>
              <a:rPr lang="en-US" sz="1100" dirty="0">
                <a:solidFill>
                  <a:srgbClr val="000000"/>
                </a:solidFill>
                <a:effectLst/>
                <a:latin typeface="Times New Roman" panose="02020603050405020304" pitchFamily="18" charset="0"/>
                <a:ea typeface="Calibri" panose="020F0502020204030204" pitchFamily="34" charset="0"/>
              </a:rPr>
              <a:t>16.</a:t>
            </a:r>
            <a:r>
              <a:rPr lang="en-US" sz="1100" dirty="0">
                <a:solidFill>
                  <a:srgbClr val="000000"/>
                </a:solidFill>
                <a:latin typeface="Times New Roman" panose="02020603050405020304" pitchFamily="18" charset="0"/>
                <a:ea typeface="Calibri" panose="020F0502020204030204" pitchFamily="34" charset="0"/>
              </a:rPr>
              <a:t> </a:t>
            </a:r>
            <a:r>
              <a:rPr lang="en-US" sz="1100" dirty="0">
                <a:solidFill>
                  <a:srgbClr val="000000"/>
                </a:solidFill>
                <a:effectLst/>
                <a:latin typeface="Times New Roman" panose="02020603050405020304" pitchFamily="18" charset="0"/>
                <a:ea typeface="Calibri" panose="020F0502020204030204" pitchFamily="34" charset="0"/>
              </a:rPr>
              <a:t>Agnihotri S, Kant S, Mishra SK, Tripathi PM. Prevalence of Asthma and its Treatments: A Resource.</a:t>
            </a:r>
            <a:r>
              <a:rPr lang="en-US" sz="1100" b="1" i="1" dirty="0">
                <a:solidFill>
                  <a:srgbClr val="000000"/>
                </a:solidFill>
                <a:effectLst/>
                <a:latin typeface="Times New Roman" panose="02020603050405020304" pitchFamily="18" charset="0"/>
                <a:ea typeface="Calibri" panose="020F0502020204030204" pitchFamily="34" charset="0"/>
              </a:rPr>
              <a:t> </a:t>
            </a:r>
            <a:r>
              <a:rPr lang="en-US" sz="1100" dirty="0">
                <a:solidFill>
                  <a:srgbClr val="000000"/>
                </a:solidFill>
                <a:effectLst/>
                <a:latin typeface="Times New Roman" panose="02020603050405020304" pitchFamily="18" charset="0"/>
                <a:ea typeface="Calibri" panose="020F0502020204030204" pitchFamily="34" charset="0"/>
              </a:rPr>
              <a:t>Dynamics of Human Health.2015;2(1): </a:t>
            </a:r>
            <a:r>
              <a:rPr lang="en-US" sz="1100" u="sng" dirty="0">
                <a:solidFill>
                  <a:srgbClr val="0000FF"/>
                </a:solidFill>
                <a:effectLst/>
                <a:latin typeface="Times New Roman" panose="02020603050405020304" pitchFamily="18" charset="0"/>
                <a:ea typeface="Calibri" panose="020F0502020204030204" pitchFamily="34" charset="0"/>
              </a:rPr>
              <a:t>http:// </a:t>
            </a:r>
            <a:r>
              <a:rPr lang="en-US" sz="1100" u="sng" dirty="0" err="1">
                <a:solidFill>
                  <a:srgbClr val="0000FF"/>
                </a:solidFill>
                <a:effectLst/>
                <a:latin typeface="Times New Roman" panose="02020603050405020304" pitchFamily="18" charset="0"/>
                <a:ea typeface="Calibri" panose="020F0502020204030204" pitchFamily="34" charset="0"/>
              </a:rPr>
              <a:t>journalofhealth</a:t>
            </a:r>
            <a:r>
              <a:rPr lang="en-US" sz="1100" u="sng" dirty="0">
                <a:solidFill>
                  <a:srgbClr val="0000FF"/>
                </a:solidFill>
                <a:effectLst/>
                <a:latin typeface="Times New Roman" panose="02020603050405020304" pitchFamily="18" charset="0"/>
                <a:ea typeface="Calibri" panose="020F0502020204030204" pitchFamily="34" charset="0"/>
              </a:rPr>
              <a:t>. co.nz/? </a:t>
            </a:r>
            <a:r>
              <a:rPr lang="en-US" sz="1100" u="sng" dirty="0" err="1">
                <a:solidFill>
                  <a:srgbClr val="0000FF"/>
                </a:solidFill>
                <a:effectLst/>
                <a:latin typeface="Times New Roman" panose="02020603050405020304" pitchFamily="18" charset="0"/>
                <a:ea typeface="Calibri" panose="020F0502020204030204" pitchFamily="34" charset="0"/>
              </a:rPr>
              <a:t>page_id</a:t>
            </a:r>
            <a:r>
              <a:rPr lang="en-US" sz="1100" u="sng" dirty="0">
                <a:solidFill>
                  <a:srgbClr val="0000FF"/>
                </a:solidFill>
                <a:effectLst/>
                <a:latin typeface="Times New Roman" panose="02020603050405020304" pitchFamily="18" charset="0"/>
                <a:ea typeface="Calibri" panose="020F0502020204030204" pitchFamily="34" charset="0"/>
              </a:rPr>
              <a:t> =772</a:t>
            </a:r>
            <a:r>
              <a:rPr lang="en-US" sz="1100" dirty="0">
                <a:solidFill>
                  <a:srgbClr val="000000"/>
                </a:solidFill>
                <a:effectLst/>
                <a:latin typeface="Times New Roman" panose="02020603050405020304" pitchFamily="18" charset="0"/>
                <a:ea typeface="Calibri" panose="020F0502020204030204" pitchFamily="34" charset="0"/>
              </a:rPr>
              <a:t>.</a:t>
            </a:r>
          </a:p>
          <a:p>
            <a:pPr marL="0" lvl="0" indent="0" algn="just">
              <a:lnSpc>
                <a:spcPct val="150000"/>
              </a:lnSpc>
              <a:buNone/>
            </a:pPr>
            <a:r>
              <a:rPr lang="en-US" sz="1100" dirty="0">
                <a:solidFill>
                  <a:srgbClr val="000000"/>
                </a:solidFill>
                <a:effectLst/>
                <a:latin typeface="Times New Roman" panose="02020603050405020304" pitchFamily="18" charset="0"/>
                <a:ea typeface="Calibri" panose="020F0502020204030204" pitchFamily="34" charset="0"/>
              </a:rPr>
              <a:t>17. Agnihotri, Shruti. and Kant, Surya. (2020). To Evaluate the Impact of Pranayama and Meditation on Psychological Disorders in Patients with Bronchial Asthma. DHH, 7(2):</a:t>
            </a:r>
            <a:r>
              <a:rPr lang="en-US" sz="1100" u="sng" dirty="0">
                <a:solidFill>
                  <a:srgbClr val="000000"/>
                </a:solidFill>
                <a:effectLst/>
                <a:latin typeface="Times New Roman" panose="02020603050405020304" pitchFamily="18" charset="0"/>
                <a:ea typeface="Calibri" panose="020F0502020204030204" pitchFamily="34" charset="0"/>
                <a:hlinkClick r:id="rId2"/>
              </a:rPr>
              <a:t>https://journalofhealth.co.nz/?</a:t>
            </a:r>
            <a:r>
              <a:rPr lang="en-US" sz="1100" u="sng" dirty="0" err="1">
                <a:solidFill>
                  <a:srgbClr val="000000"/>
                </a:solidFill>
                <a:effectLst/>
                <a:latin typeface="Times New Roman" panose="02020603050405020304" pitchFamily="18" charset="0"/>
                <a:ea typeface="Calibri" panose="020F0502020204030204" pitchFamily="34" charset="0"/>
                <a:hlinkClick r:id="rId2"/>
              </a:rPr>
              <a:t>page_id</a:t>
            </a:r>
            <a:r>
              <a:rPr lang="en-US" sz="1100" u="sng" dirty="0">
                <a:solidFill>
                  <a:srgbClr val="000000"/>
                </a:solidFill>
                <a:effectLst/>
                <a:latin typeface="Times New Roman" panose="02020603050405020304" pitchFamily="18" charset="0"/>
                <a:ea typeface="Calibri" panose="020F0502020204030204" pitchFamily="34" charset="0"/>
                <a:hlinkClick r:id="rId2"/>
              </a:rPr>
              <a:t>=2158</a:t>
            </a:r>
            <a:r>
              <a:rPr lang="en-US" sz="1100" dirty="0">
                <a:solidFill>
                  <a:srgbClr val="000000"/>
                </a:solidFill>
                <a:effectLst/>
                <a:latin typeface="Times New Roman" panose="02020603050405020304" pitchFamily="18" charset="0"/>
                <a:ea typeface="Calibri" panose="020F0502020204030204" pitchFamily="34" charset="0"/>
              </a:rPr>
              <a:t>].</a:t>
            </a:r>
            <a:endParaRPr lang="en-IN" sz="1100" dirty="0">
              <a:solidFill>
                <a:srgbClr val="000000"/>
              </a:solidFill>
              <a:effectLst/>
              <a:latin typeface="Times New Roman" panose="02020603050405020304" pitchFamily="18" charset="0"/>
              <a:ea typeface="Calibri" panose="020F0502020204030204" pitchFamily="34" charset="0"/>
            </a:endParaRPr>
          </a:p>
          <a:p>
            <a:pPr marL="0" lvl="0" indent="0">
              <a:lnSpc>
                <a:spcPct val="150000"/>
              </a:lnSpc>
              <a:buNone/>
            </a:pPr>
            <a:r>
              <a:rPr lang="en-US" sz="1100" dirty="0">
                <a:solidFill>
                  <a:srgbClr val="000000"/>
                </a:solidFill>
                <a:effectLst/>
                <a:latin typeface="Times New Roman" panose="02020603050405020304" pitchFamily="18" charset="0"/>
                <a:ea typeface="Calibri" panose="020F0502020204030204" pitchFamily="34" charset="0"/>
              </a:rPr>
              <a:t>18. Agnihotri S, Kant S. Pranayama and Meditation impact on </a:t>
            </a:r>
            <a:r>
              <a:rPr lang="en-US" sz="1100" dirty="0" err="1">
                <a:solidFill>
                  <a:srgbClr val="000000"/>
                </a:solidFill>
                <a:effectLst/>
                <a:latin typeface="Times New Roman" panose="02020603050405020304" pitchFamily="18" charset="0"/>
                <a:ea typeface="Calibri" panose="020F0502020204030204" pitchFamily="34" charset="0"/>
              </a:rPr>
              <a:t>spirometric</a:t>
            </a:r>
            <a:r>
              <a:rPr lang="en-US" sz="1100" dirty="0">
                <a:solidFill>
                  <a:srgbClr val="000000"/>
                </a:solidFill>
                <a:effectLst/>
                <a:latin typeface="Times New Roman" panose="02020603050405020304" pitchFamily="18" charset="0"/>
                <a:ea typeface="Calibri" panose="020F0502020204030204" pitchFamily="34" charset="0"/>
              </a:rPr>
              <a:t> indices in asthma patients. </a:t>
            </a:r>
            <a:r>
              <a:rPr lang="en-US" sz="1100" dirty="0">
                <a:solidFill>
                  <a:srgbClr val="000000"/>
                </a:solidFill>
                <a:effectLst/>
                <a:latin typeface="Century Schoolbook" panose="02040604050505020304" pitchFamily="18" charset="0"/>
                <a:ea typeface="Calibri" panose="020F0502020204030204" pitchFamily="34" charset="0"/>
                <a:cs typeface="Century Schoolbook" panose="02040604050505020304" pitchFamily="18" charset="0"/>
              </a:rPr>
              <a:t> </a:t>
            </a:r>
            <a:r>
              <a:rPr lang="en-US" sz="1100" dirty="0">
                <a:solidFill>
                  <a:srgbClr val="000000"/>
                </a:solidFill>
                <a:effectLst/>
                <a:latin typeface="Times New Roman" panose="02020603050405020304" pitchFamily="18" charset="0"/>
                <a:ea typeface="Calibri" panose="020F0502020204030204" pitchFamily="34" charset="0"/>
              </a:rPr>
              <a:t> </a:t>
            </a:r>
            <a:r>
              <a:rPr lang="en-US" sz="1100" i="1" dirty="0" err="1">
                <a:solidFill>
                  <a:srgbClr val="000000"/>
                </a:solidFill>
                <a:effectLst/>
                <a:latin typeface="Times New Roman" panose="02020603050405020304" pitchFamily="18" charset="0"/>
                <a:ea typeface="Calibri" panose="020F0502020204030204" pitchFamily="34" charset="0"/>
              </a:rPr>
              <a:t>Ejpmr</a:t>
            </a:r>
            <a:r>
              <a:rPr lang="en-US" sz="1100" i="1" dirty="0">
                <a:solidFill>
                  <a:srgbClr val="000000"/>
                </a:solidFill>
                <a:effectLst/>
                <a:latin typeface="Times New Roman" panose="02020603050405020304" pitchFamily="18" charset="0"/>
                <a:ea typeface="Calibri" panose="020F0502020204030204" pitchFamily="34" charset="0"/>
              </a:rPr>
              <a:t>. 2019;6(12): 352-356.</a:t>
            </a:r>
          </a:p>
          <a:p>
            <a:pPr marL="0" lvl="0" indent="0">
              <a:lnSpc>
                <a:spcPct val="150000"/>
              </a:lnSpc>
              <a:buNone/>
            </a:pPr>
            <a:r>
              <a:rPr lang="en-US" sz="1100" dirty="0">
                <a:solidFill>
                  <a:srgbClr val="000000"/>
                </a:solidFill>
                <a:effectLst/>
                <a:latin typeface="Times New Roman" panose="02020603050405020304" pitchFamily="18" charset="0"/>
                <a:ea typeface="Calibri" panose="020F0502020204030204" pitchFamily="34" charset="0"/>
              </a:rPr>
              <a:t>19.. Agnihotri S, Kant S. Asthma and Psychiatric disorders. International Journal of Scientific Research.</a:t>
            </a:r>
            <a:r>
              <a:rPr lang="en-US" sz="1100" i="1" dirty="0">
                <a:solidFill>
                  <a:srgbClr val="000000"/>
                </a:solidFill>
                <a:effectLst/>
                <a:latin typeface="Times New Roman" panose="02020603050405020304" pitchFamily="18" charset="0"/>
                <a:ea typeface="Calibri" panose="020F0502020204030204" pitchFamily="34" charset="0"/>
              </a:rPr>
              <a:t> 2019;8(12): 1-2.</a:t>
            </a:r>
            <a:r>
              <a:rPr lang="en-US" sz="1100" b="1" dirty="0">
                <a:solidFill>
                  <a:srgbClr val="08083A"/>
                </a:solidFill>
                <a:effectLst/>
                <a:latin typeface="TimesNewRomanPS-BoldMT"/>
                <a:ea typeface="Calibri" panose="020F0502020204030204" pitchFamily="34" charset="0"/>
                <a:cs typeface="TimesNewRomanPS-BoldMT"/>
              </a:rPr>
              <a:t> </a:t>
            </a:r>
            <a:r>
              <a:rPr lang="en-US" sz="1100" dirty="0">
                <a:solidFill>
                  <a:srgbClr val="08083A"/>
                </a:solidFill>
                <a:effectLst/>
                <a:latin typeface="Times New Roman" panose="02020603050405020304" pitchFamily="18" charset="0"/>
                <a:ea typeface="Calibri" panose="020F0502020204030204" pitchFamily="34" charset="0"/>
              </a:rPr>
              <a:t>DOI : 10.36106/</a:t>
            </a:r>
            <a:r>
              <a:rPr lang="en-US" sz="1100" dirty="0" err="1">
                <a:solidFill>
                  <a:srgbClr val="08083A"/>
                </a:solidFill>
                <a:effectLst/>
                <a:latin typeface="Times New Roman" panose="02020603050405020304" pitchFamily="18" charset="0"/>
                <a:ea typeface="Calibri" panose="020F0502020204030204" pitchFamily="34" charset="0"/>
              </a:rPr>
              <a:t>ijsr</a:t>
            </a:r>
            <a:r>
              <a:rPr lang="en-US" sz="1100" dirty="0">
                <a:solidFill>
                  <a:srgbClr val="08083A"/>
                </a:solidFill>
                <a:effectLst/>
                <a:latin typeface="Times New Roman" panose="02020603050405020304" pitchFamily="18" charset="0"/>
                <a:ea typeface="Calibri" panose="020F0502020204030204" pitchFamily="34" charset="0"/>
              </a:rPr>
              <a:t>.</a:t>
            </a:r>
            <a:endParaRPr lang="en-IN" sz="1100" dirty="0">
              <a:solidFill>
                <a:srgbClr val="000000"/>
              </a:solidFill>
              <a:effectLst/>
              <a:latin typeface="Times New Roman" panose="02020603050405020304" pitchFamily="18" charset="0"/>
              <a:ea typeface="Calibri" panose="020F0502020204030204" pitchFamily="34" charset="0"/>
            </a:endParaRPr>
          </a:p>
          <a:p>
            <a:pPr marL="0" lvl="0" indent="0" algn="just">
              <a:lnSpc>
                <a:spcPct val="150000"/>
              </a:lnSpc>
              <a:buNone/>
            </a:pPr>
            <a:r>
              <a:rPr lang="en-US" sz="1100" dirty="0">
                <a:solidFill>
                  <a:srgbClr val="000000"/>
                </a:solidFill>
                <a:effectLst/>
                <a:latin typeface="Times New Roman" panose="02020603050405020304" pitchFamily="18" charset="0"/>
                <a:ea typeface="Calibri" panose="020F0502020204030204" pitchFamily="34" charset="0"/>
              </a:rPr>
              <a:t>20. Agnihotri S and Kant S. Yoga is a powerful weapon in defeating Asthma. World Journal of Advance Health Care Research. 2019,3(1), 43-45.</a:t>
            </a:r>
            <a:endParaRPr lang="en-IN" sz="1100" dirty="0">
              <a:solidFill>
                <a:srgbClr val="000000"/>
              </a:solidFill>
              <a:effectLst/>
              <a:latin typeface="Times New Roman" panose="02020603050405020304" pitchFamily="18" charset="0"/>
              <a:ea typeface="Calibri" panose="020F0502020204030204" pitchFamily="34" charset="0"/>
            </a:endParaRPr>
          </a:p>
          <a:p>
            <a:pPr marL="0" lvl="0" indent="0" algn="just">
              <a:lnSpc>
                <a:spcPct val="150000"/>
              </a:lnSpc>
              <a:buNone/>
            </a:pPr>
            <a:r>
              <a:rPr lang="en-US" sz="1100" dirty="0">
                <a:solidFill>
                  <a:srgbClr val="000000"/>
                </a:solidFill>
                <a:effectLst/>
                <a:latin typeface="Times New Roman" panose="02020603050405020304" pitchFamily="18" charset="0"/>
                <a:ea typeface="Calibri" panose="020F0502020204030204" pitchFamily="34" charset="0"/>
              </a:rPr>
              <a:t>21. Agnihotri S, Gaur P, Bhattacharya S,  Kant S. Pandey S. </a:t>
            </a:r>
            <a:r>
              <a:rPr lang="en-US" sz="1100" dirty="0" err="1">
                <a:solidFill>
                  <a:srgbClr val="000000"/>
                </a:solidFill>
                <a:effectLst/>
                <a:latin typeface="Times New Roman" panose="02020603050405020304" pitchFamily="18" charset="0"/>
                <a:ea typeface="Calibri" panose="020F0502020204030204" pitchFamily="34" charset="0"/>
              </a:rPr>
              <a:t>Benfits</a:t>
            </a:r>
            <a:r>
              <a:rPr lang="en-US" sz="1100" dirty="0">
                <a:solidFill>
                  <a:srgbClr val="000000"/>
                </a:solidFill>
                <a:effectLst/>
                <a:latin typeface="Times New Roman" panose="02020603050405020304" pitchFamily="18" charset="0"/>
                <a:ea typeface="Calibri" panose="020F0502020204030204" pitchFamily="34" charset="0"/>
              </a:rPr>
              <a:t> of yoga in respiratory diseases. Indian j.pharm.biol.res. 2018; 6(4):10-13.</a:t>
            </a:r>
          </a:p>
          <a:p>
            <a:pPr marL="0" indent="0">
              <a:lnSpc>
                <a:spcPct val="150000"/>
              </a:lnSpc>
              <a:buNone/>
            </a:pPr>
            <a:endParaRPr lang="en-IN" sz="1100" dirty="0"/>
          </a:p>
          <a:p>
            <a:pPr marL="0" lvl="0" indent="0">
              <a:lnSpc>
                <a:spcPct val="200000"/>
              </a:lnSpc>
              <a:buNone/>
            </a:pPr>
            <a:endParaRPr lang="en-IN" sz="1100" dirty="0">
              <a:solidFill>
                <a:srgbClr val="000000"/>
              </a:solidFill>
              <a:latin typeface="Times New Roman" panose="02020603050405020304" pitchFamily="18" charset="0"/>
              <a:ea typeface="Calibri" panose="020F0502020204030204" pitchFamily="34" charset="0"/>
            </a:endParaRPr>
          </a:p>
        </p:txBody>
      </p:sp>
      <p:sp>
        <p:nvSpPr>
          <p:cNvPr id="5" name="Title 3">
            <a:extLst>
              <a:ext uri="{FF2B5EF4-FFF2-40B4-BE49-F238E27FC236}">
                <a16:creationId xmlns:a16="http://schemas.microsoft.com/office/drawing/2014/main" id="{4F0F3EC3-1362-423F-B0A3-D378F5CD1A43}"/>
              </a:ext>
            </a:extLst>
          </p:cNvPr>
          <p:cNvSpPr txBox="1">
            <a:spLocks/>
          </p:cNvSpPr>
          <p:nvPr/>
        </p:nvSpPr>
        <p:spPr>
          <a:xfrm>
            <a:off x="378024" y="352422"/>
            <a:ext cx="10515600" cy="7867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smtClean="0">
                <a:solidFill>
                  <a:schemeClr val="accent1">
                    <a:lumMod val="75000"/>
                  </a:schemeClr>
                </a:solidFill>
                <a:latin typeface="+mn-lt"/>
              </a:rPr>
              <a:t>Publications related to Yoga in Respiratory Practices :</a:t>
            </a:r>
            <a:endParaRPr lang="en-IN" sz="3600" b="1" dirty="0">
              <a:solidFill>
                <a:schemeClr val="accent1">
                  <a:lumMod val="75000"/>
                </a:schemeClr>
              </a:solidFill>
              <a:latin typeface="+mn-lt"/>
            </a:endParaRPr>
          </a:p>
        </p:txBody>
      </p:sp>
    </p:spTree>
    <p:extLst>
      <p:ext uri="{BB962C8B-B14F-4D97-AF65-F5344CB8AC3E}">
        <p14:creationId xmlns:p14="http://schemas.microsoft.com/office/powerpoint/2010/main" val="39549153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E:\yoga photo\IMG-20180430-WA0003.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a:stretch>
            <a:fillRect/>
          </a:stretch>
        </p:blipFill>
        <p:spPr bwMode="auto">
          <a:xfrm>
            <a:off x="2133600" y="613639"/>
            <a:ext cx="7234136" cy="42395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Rectangle 1"/>
          <p:cNvSpPr/>
          <p:nvPr/>
        </p:nvSpPr>
        <p:spPr>
          <a:xfrm>
            <a:off x="1112194" y="5379794"/>
            <a:ext cx="9860605" cy="369332"/>
          </a:xfrm>
          <a:prstGeom prst="rect">
            <a:avLst/>
          </a:prstGeom>
        </p:spPr>
        <p:txBody>
          <a:bodyPr wrap="square">
            <a:spAutoFit/>
          </a:bodyPr>
          <a:lstStyle/>
          <a:p>
            <a:r>
              <a:rPr lang="en-IN" dirty="0"/>
              <a:t>Patients performing yoga in the Yoga Room, Department of Respiratory Medicine</a:t>
            </a:r>
            <a:r>
              <a:rPr lang="en-IN" dirty="0" smtClean="0"/>
              <a:t>, </a:t>
            </a:r>
            <a:r>
              <a:rPr lang="en-IN" dirty="0"/>
              <a:t>KGMU, U.P., Lucknow</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4"/>
          <p:cNvGrpSpPr>
            <a:grpSpLocks/>
          </p:cNvGrpSpPr>
          <p:nvPr/>
        </p:nvGrpSpPr>
        <p:grpSpPr bwMode="auto">
          <a:xfrm>
            <a:off x="516835" y="1295401"/>
            <a:ext cx="7222435" cy="4829175"/>
            <a:chOff x="0" y="558"/>
            <a:chExt cx="3672" cy="3042"/>
          </a:xfrm>
        </p:grpSpPr>
        <p:sp>
          <p:nvSpPr>
            <p:cNvPr id="33798" name="Text Box 15"/>
            <p:cNvSpPr txBox="1">
              <a:spLocks noChangeArrowheads="1"/>
            </p:cNvSpPr>
            <p:nvPr/>
          </p:nvSpPr>
          <p:spPr bwMode="auto">
            <a:xfrm>
              <a:off x="1406" y="3408"/>
              <a:ext cx="102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400">
                  <a:solidFill>
                    <a:srgbClr val="333399"/>
                  </a:solidFill>
                </a:rPr>
                <a:t>Airway obstruction</a:t>
              </a:r>
            </a:p>
          </p:txBody>
        </p:sp>
        <p:grpSp>
          <p:nvGrpSpPr>
            <p:cNvPr id="33799" name="Group 20"/>
            <p:cNvGrpSpPr>
              <a:grpSpLocks/>
            </p:cNvGrpSpPr>
            <p:nvPr/>
          </p:nvGrpSpPr>
          <p:grpSpPr bwMode="auto">
            <a:xfrm>
              <a:off x="0" y="558"/>
              <a:ext cx="3672" cy="2784"/>
              <a:chOff x="2400" y="1747"/>
              <a:chExt cx="3324" cy="2499"/>
            </a:xfrm>
          </p:grpSpPr>
          <p:grpSp>
            <p:nvGrpSpPr>
              <p:cNvPr id="33800" name="Group 10"/>
              <p:cNvGrpSpPr>
                <a:grpSpLocks/>
              </p:cNvGrpSpPr>
              <p:nvPr/>
            </p:nvGrpSpPr>
            <p:grpSpPr bwMode="auto">
              <a:xfrm>
                <a:off x="2496" y="1968"/>
                <a:ext cx="1728" cy="2278"/>
                <a:chOff x="2496" y="2016"/>
                <a:chExt cx="1728" cy="2278"/>
              </a:xfrm>
            </p:grpSpPr>
            <p:sp>
              <p:nvSpPr>
                <p:cNvPr id="33811" name="Oval 5"/>
                <p:cNvSpPr>
                  <a:spLocks noChangeArrowheads="1"/>
                </p:cNvSpPr>
                <p:nvPr/>
              </p:nvSpPr>
              <p:spPr bwMode="auto">
                <a:xfrm>
                  <a:off x="2496" y="2016"/>
                  <a:ext cx="1728" cy="2208"/>
                </a:xfrm>
                <a:prstGeom prst="ellipse">
                  <a:avLst/>
                </a:prstGeom>
                <a:gradFill rotWithShape="1">
                  <a:gsLst>
                    <a:gs pos="0">
                      <a:srgbClr val="FF9900">
                        <a:alpha val="49001"/>
                      </a:srgbClr>
                    </a:gs>
                    <a:gs pos="100000">
                      <a:srgbClr val="FFFFFF"/>
                    </a:gs>
                  </a:gsLst>
                  <a:lin ang="5400000" scaled="1"/>
                </a:gradFill>
                <a:ln w="9525">
                  <a:solidFill>
                    <a:srgbClr val="FFFF00"/>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l-GR" altLang="en-US" sz="1200">
                    <a:solidFill>
                      <a:srgbClr val="FF3300"/>
                    </a:solidFill>
                    <a:cs typeface="Arial" panose="020B0604020202020204" pitchFamily="34" charset="0"/>
                  </a:endParaRPr>
                </a:p>
              </p:txBody>
            </p:sp>
            <p:sp>
              <p:nvSpPr>
                <p:cNvPr id="33812" name="Text Box 6"/>
                <p:cNvSpPr txBox="1">
                  <a:spLocks noChangeArrowheads="1"/>
                </p:cNvSpPr>
                <p:nvPr/>
              </p:nvSpPr>
              <p:spPr bwMode="auto">
                <a:xfrm>
                  <a:off x="2947" y="2292"/>
                  <a:ext cx="1082" cy="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400" dirty="0">
                      <a:solidFill>
                        <a:srgbClr val="000000"/>
                      </a:solidFill>
                    </a:rPr>
                    <a:t>Airways affected:</a:t>
                  </a:r>
                </a:p>
                <a:p>
                  <a:pPr fontAlgn="base">
                    <a:spcBef>
                      <a:spcPct val="0"/>
                    </a:spcBef>
                    <a:spcAft>
                      <a:spcPct val="0"/>
                    </a:spcAft>
                    <a:buFontTx/>
                    <a:buNone/>
                  </a:pPr>
                  <a:r>
                    <a:rPr lang="en-US" altLang="en-US" sz="1400" dirty="0">
                      <a:solidFill>
                        <a:srgbClr val="000000"/>
                      </a:solidFill>
                    </a:rPr>
                    <a:t>   Alveolar destruction</a:t>
                  </a:r>
                </a:p>
                <a:p>
                  <a:pPr fontAlgn="base">
                    <a:spcBef>
                      <a:spcPct val="0"/>
                    </a:spcBef>
                    <a:spcAft>
                      <a:spcPct val="0"/>
                    </a:spcAft>
                    <a:buFontTx/>
                    <a:buNone/>
                  </a:pPr>
                  <a:r>
                    <a:rPr lang="en-US" altLang="en-US" sz="1400" dirty="0">
                      <a:solidFill>
                        <a:srgbClr val="000000"/>
                      </a:solidFill>
                    </a:rPr>
                    <a:t>   (emphysema)</a:t>
                  </a:r>
                </a:p>
                <a:p>
                  <a:pPr fontAlgn="base">
                    <a:spcBef>
                      <a:spcPct val="0"/>
                    </a:spcBef>
                    <a:spcAft>
                      <a:spcPct val="0"/>
                    </a:spcAft>
                    <a:buFontTx/>
                    <a:buNone/>
                  </a:pPr>
                  <a:r>
                    <a:rPr lang="en-US" altLang="en-US" sz="1400" dirty="0">
                      <a:solidFill>
                        <a:srgbClr val="000000"/>
                      </a:solidFill>
                    </a:rPr>
                    <a:t>   </a:t>
                  </a:r>
                  <a:r>
                    <a:rPr lang="en-US" altLang="en-US" sz="1400" dirty="0" err="1">
                      <a:solidFill>
                        <a:srgbClr val="000000"/>
                      </a:solidFill>
                    </a:rPr>
                    <a:t>Bronchioloitis</a:t>
                  </a:r>
                  <a:endParaRPr lang="en-US" altLang="en-US" sz="1400" dirty="0">
                    <a:solidFill>
                      <a:srgbClr val="000000"/>
                    </a:solidFill>
                  </a:endParaRPr>
                </a:p>
                <a:p>
                  <a:pPr fontAlgn="base">
                    <a:spcBef>
                      <a:spcPct val="0"/>
                    </a:spcBef>
                    <a:spcAft>
                      <a:spcPct val="0"/>
                    </a:spcAft>
                    <a:buFontTx/>
                    <a:buNone/>
                  </a:pPr>
                  <a:r>
                    <a:rPr lang="en-US" altLang="en-US" sz="1400" dirty="0">
                      <a:solidFill>
                        <a:srgbClr val="000000"/>
                      </a:solidFill>
                    </a:rPr>
                    <a:t>   Fibrosis</a:t>
                  </a:r>
                </a:p>
                <a:p>
                  <a:pPr fontAlgn="base">
                    <a:spcBef>
                      <a:spcPct val="0"/>
                    </a:spcBef>
                    <a:spcAft>
                      <a:spcPct val="0"/>
                    </a:spcAft>
                    <a:buFontTx/>
                    <a:buNone/>
                  </a:pPr>
                  <a:r>
                    <a:rPr lang="en-US" altLang="en-US" sz="1400" dirty="0">
                      <a:solidFill>
                        <a:srgbClr val="000000"/>
                      </a:solidFill>
                    </a:rPr>
                    <a:t>   BHR ?</a:t>
                  </a:r>
                </a:p>
                <a:p>
                  <a:pPr fontAlgn="base">
                    <a:spcBef>
                      <a:spcPct val="0"/>
                    </a:spcBef>
                    <a:spcAft>
                      <a:spcPct val="0"/>
                    </a:spcAft>
                    <a:buFontTx/>
                    <a:buNone/>
                  </a:pPr>
                  <a:endParaRPr lang="en-US" altLang="en-US" sz="1400" dirty="0">
                    <a:solidFill>
                      <a:srgbClr val="000000"/>
                    </a:solidFill>
                  </a:endParaRPr>
                </a:p>
                <a:p>
                  <a:pPr fontAlgn="base">
                    <a:spcBef>
                      <a:spcPct val="0"/>
                    </a:spcBef>
                    <a:spcAft>
                      <a:spcPct val="0"/>
                    </a:spcAft>
                    <a:buFontTx/>
                    <a:buNone/>
                  </a:pPr>
                  <a:r>
                    <a:rPr lang="en-US" altLang="en-US" sz="1400" dirty="0">
                      <a:solidFill>
                        <a:srgbClr val="000000"/>
                      </a:solidFill>
                    </a:rPr>
                    <a:t>Inflammatory cells:</a:t>
                  </a:r>
                </a:p>
                <a:p>
                  <a:pPr fontAlgn="base">
                    <a:spcBef>
                      <a:spcPct val="0"/>
                    </a:spcBef>
                    <a:spcAft>
                      <a:spcPct val="0"/>
                    </a:spcAft>
                    <a:buFontTx/>
                    <a:buNone/>
                  </a:pPr>
                  <a:r>
                    <a:rPr lang="en-US" altLang="en-US" sz="1400" dirty="0">
                      <a:solidFill>
                        <a:srgbClr val="000000"/>
                      </a:solidFill>
                    </a:rPr>
                    <a:t>   Neutrophils</a:t>
                  </a:r>
                </a:p>
                <a:p>
                  <a:pPr fontAlgn="base">
                    <a:spcBef>
                      <a:spcPct val="0"/>
                    </a:spcBef>
                    <a:spcAft>
                      <a:spcPct val="0"/>
                    </a:spcAft>
                    <a:buFontTx/>
                    <a:buNone/>
                  </a:pPr>
                  <a:r>
                    <a:rPr lang="en-US" altLang="en-US" sz="1400" dirty="0">
                      <a:solidFill>
                        <a:srgbClr val="000000"/>
                      </a:solidFill>
                    </a:rPr>
                    <a:t>   Macrophages</a:t>
                  </a:r>
                </a:p>
                <a:p>
                  <a:pPr fontAlgn="base">
                    <a:spcBef>
                      <a:spcPct val="0"/>
                    </a:spcBef>
                    <a:spcAft>
                      <a:spcPct val="0"/>
                    </a:spcAft>
                    <a:buFontTx/>
                    <a:buNone/>
                  </a:pPr>
                  <a:r>
                    <a:rPr lang="en-US" altLang="en-US" sz="1400" dirty="0">
                      <a:solidFill>
                        <a:srgbClr val="000000"/>
                      </a:solidFill>
                    </a:rPr>
                    <a:t>   CD8+ T cells</a:t>
                  </a:r>
                </a:p>
                <a:p>
                  <a:pPr fontAlgn="base">
                    <a:spcBef>
                      <a:spcPct val="0"/>
                    </a:spcBef>
                    <a:spcAft>
                      <a:spcPct val="0"/>
                    </a:spcAft>
                    <a:buFontTx/>
                    <a:buNone/>
                  </a:pPr>
                  <a:endParaRPr lang="en-US" altLang="en-US" sz="1400" dirty="0">
                    <a:solidFill>
                      <a:srgbClr val="000000"/>
                    </a:solidFill>
                  </a:endParaRPr>
                </a:p>
                <a:p>
                  <a:pPr fontAlgn="base">
                    <a:spcBef>
                      <a:spcPct val="0"/>
                    </a:spcBef>
                    <a:spcAft>
                      <a:spcPct val="0"/>
                    </a:spcAft>
                    <a:buFontTx/>
                    <a:buNone/>
                  </a:pPr>
                  <a:r>
                    <a:rPr lang="en-US" altLang="en-US" sz="1400" dirty="0">
                      <a:solidFill>
                        <a:srgbClr val="000000"/>
                      </a:solidFill>
                    </a:rPr>
                    <a:t>Mediators:</a:t>
                  </a:r>
                </a:p>
                <a:p>
                  <a:pPr fontAlgn="base">
                    <a:spcBef>
                      <a:spcPct val="0"/>
                    </a:spcBef>
                    <a:spcAft>
                      <a:spcPct val="0"/>
                    </a:spcAft>
                    <a:buFontTx/>
                    <a:buNone/>
                  </a:pPr>
                  <a:r>
                    <a:rPr lang="en-US" altLang="en-US" sz="1400" dirty="0">
                      <a:solidFill>
                        <a:srgbClr val="000000"/>
                      </a:solidFill>
                    </a:rPr>
                    <a:t>   IL-8, TNF</a:t>
                  </a:r>
                  <a:r>
                    <a:rPr lang="el-GR" altLang="en-US" sz="1400" dirty="0">
                      <a:solidFill>
                        <a:srgbClr val="000000"/>
                      </a:solidFill>
                    </a:rPr>
                    <a:t>α</a:t>
                  </a:r>
                  <a:r>
                    <a:rPr lang="en-US" altLang="en-US" sz="1400" dirty="0">
                      <a:solidFill>
                        <a:srgbClr val="000000"/>
                      </a:solidFill>
                    </a:rPr>
                    <a:t>, LTB4</a:t>
                  </a:r>
                </a:p>
                <a:p>
                  <a:pPr fontAlgn="base">
                    <a:spcBef>
                      <a:spcPct val="0"/>
                    </a:spcBef>
                    <a:spcAft>
                      <a:spcPct val="0"/>
                    </a:spcAft>
                    <a:buFontTx/>
                    <a:buNone/>
                  </a:pPr>
                  <a:r>
                    <a:rPr lang="en-US" altLang="en-US" sz="1400" dirty="0">
                      <a:solidFill>
                        <a:srgbClr val="000000"/>
                      </a:solidFill>
                    </a:rPr>
                    <a:t>   ROS</a:t>
                  </a:r>
                  <a:endParaRPr lang="el-GR" altLang="en-US" sz="1400" dirty="0">
                    <a:solidFill>
                      <a:srgbClr val="000000"/>
                    </a:solidFill>
                  </a:endParaRPr>
                </a:p>
                <a:p>
                  <a:pPr fontAlgn="base">
                    <a:spcBef>
                      <a:spcPct val="0"/>
                    </a:spcBef>
                    <a:spcAft>
                      <a:spcPct val="0"/>
                    </a:spcAft>
                    <a:buFontTx/>
                    <a:buNone/>
                  </a:pPr>
                  <a:endParaRPr lang="en-US" altLang="en-US" sz="1400" dirty="0">
                    <a:solidFill>
                      <a:srgbClr val="000000"/>
                    </a:solidFill>
                  </a:endParaRPr>
                </a:p>
              </p:txBody>
            </p:sp>
          </p:grpSp>
          <p:grpSp>
            <p:nvGrpSpPr>
              <p:cNvPr id="33801" name="Group 9"/>
              <p:cNvGrpSpPr>
                <a:grpSpLocks/>
              </p:cNvGrpSpPr>
              <p:nvPr/>
            </p:nvGrpSpPr>
            <p:grpSpPr bwMode="auto">
              <a:xfrm>
                <a:off x="3888" y="1968"/>
                <a:ext cx="1728" cy="2228"/>
                <a:chOff x="3264" y="1728"/>
                <a:chExt cx="1728" cy="2228"/>
              </a:xfrm>
            </p:grpSpPr>
            <p:sp>
              <p:nvSpPr>
                <p:cNvPr id="33809" name="Oval 7"/>
                <p:cNvSpPr>
                  <a:spLocks noChangeArrowheads="1"/>
                </p:cNvSpPr>
                <p:nvPr/>
              </p:nvSpPr>
              <p:spPr bwMode="auto">
                <a:xfrm>
                  <a:off x="3264" y="1728"/>
                  <a:ext cx="1728" cy="2208"/>
                </a:xfrm>
                <a:prstGeom prst="ellipse">
                  <a:avLst/>
                </a:prstGeom>
                <a:gradFill rotWithShape="1">
                  <a:gsLst>
                    <a:gs pos="0">
                      <a:schemeClr val="folHlink">
                        <a:alpha val="49001"/>
                      </a:schemeClr>
                    </a:gs>
                    <a:gs pos="100000">
                      <a:schemeClr val="bg1">
                        <a:alpha val="49001"/>
                      </a:schemeClr>
                    </a:gs>
                  </a:gsLst>
                  <a:lin ang="5400000" scaled="1"/>
                </a:gradFill>
                <a:ln w="9525">
                  <a:solidFill>
                    <a:schemeClr val="folHlink"/>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el-GR" altLang="en-US" sz="1200">
                    <a:solidFill>
                      <a:srgbClr val="000000"/>
                    </a:solidFill>
                    <a:cs typeface="Arial" panose="020B0604020202020204" pitchFamily="34" charset="0"/>
                  </a:endParaRPr>
                </a:p>
              </p:txBody>
            </p:sp>
            <p:sp>
              <p:nvSpPr>
                <p:cNvPr id="33810" name="Text Box 8"/>
                <p:cNvSpPr txBox="1">
                  <a:spLocks noChangeArrowheads="1"/>
                </p:cNvSpPr>
                <p:nvPr/>
              </p:nvSpPr>
              <p:spPr bwMode="auto">
                <a:xfrm>
                  <a:off x="3648" y="1955"/>
                  <a:ext cx="959" cy="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400" dirty="0">
                      <a:solidFill>
                        <a:srgbClr val="000000"/>
                      </a:solidFill>
                    </a:rPr>
                    <a:t>Airways affected:</a:t>
                  </a:r>
                </a:p>
                <a:p>
                  <a:pPr fontAlgn="base">
                    <a:spcBef>
                      <a:spcPct val="0"/>
                    </a:spcBef>
                    <a:spcAft>
                      <a:spcPct val="0"/>
                    </a:spcAft>
                    <a:buFontTx/>
                    <a:buNone/>
                  </a:pPr>
                  <a:r>
                    <a:rPr lang="en-US" altLang="en-US" sz="1400" dirty="0">
                      <a:solidFill>
                        <a:srgbClr val="000000"/>
                      </a:solidFill>
                    </a:rPr>
                    <a:t>   Large and small</a:t>
                  </a:r>
                </a:p>
                <a:p>
                  <a:pPr fontAlgn="base">
                    <a:spcBef>
                      <a:spcPct val="0"/>
                    </a:spcBef>
                    <a:spcAft>
                      <a:spcPct val="0"/>
                    </a:spcAft>
                    <a:buFontTx/>
                    <a:buNone/>
                  </a:pPr>
                  <a:r>
                    <a:rPr lang="en-US" altLang="en-US" sz="1400" dirty="0">
                      <a:solidFill>
                        <a:srgbClr val="000000"/>
                      </a:solidFill>
                    </a:rPr>
                    <a:t>   No emphysema</a:t>
                  </a:r>
                </a:p>
                <a:p>
                  <a:pPr fontAlgn="base">
                    <a:spcBef>
                      <a:spcPct val="0"/>
                    </a:spcBef>
                    <a:spcAft>
                      <a:spcPct val="0"/>
                    </a:spcAft>
                    <a:buFontTx/>
                    <a:buNone/>
                  </a:pPr>
                  <a:r>
                    <a:rPr lang="en-US" altLang="en-US" sz="1400" dirty="0">
                      <a:solidFill>
                        <a:srgbClr val="000000"/>
                      </a:solidFill>
                    </a:rPr>
                    <a:t>   Mucus plugs</a:t>
                  </a:r>
                </a:p>
                <a:p>
                  <a:pPr fontAlgn="base">
                    <a:spcBef>
                      <a:spcPct val="0"/>
                    </a:spcBef>
                    <a:spcAft>
                      <a:spcPct val="0"/>
                    </a:spcAft>
                    <a:buFontTx/>
                    <a:buNone/>
                  </a:pPr>
                  <a:r>
                    <a:rPr lang="en-US" altLang="en-US" sz="1400" dirty="0">
                      <a:solidFill>
                        <a:srgbClr val="000000"/>
                      </a:solidFill>
                    </a:rPr>
                    <a:t>   Fibrosis ?</a:t>
                  </a:r>
                </a:p>
                <a:p>
                  <a:pPr fontAlgn="base">
                    <a:spcBef>
                      <a:spcPct val="0"/>
                    </a:spcBef>
                    <a:spcAft>
                      <a:spcPct val="0"/>
                    </a:spcAft>
                    <a:buFontTx/>
                    <a:buNone/>
                  </a:pPr>
                  <a:r>
                    <a:rPr lang="en-US" altLang="en-US" sz="1400" dirty="0">
                      <a:solidFill>
                        <a:srgbClr val="000000"/>
                      </a:solidFill>
                    </a:rPr>
                    <a:t>   BHR </a:t>
                  </a:r>
                </a:p>
                <a:p>
                  <a:pPr fontAlgn="base">
                    <a:spcBef>
                      <a:spcPct val="0"/>
                    </a:spcBef>
                    <a:spcAft>
                      <a:spcPct val="0"/>
                    </a:spcAft>
                    <a:buFontTx/>
                    <a:buNone/>
                  </a:pPr>
                  <a:endParaRPr lang="en-US" altLang="en-US" sz="1400" dirty="0">
                    <a:solidFill>
                      <a:srgbClr val="000000"/>
                    </a:solidFill>
                  </a:endParaRPr>
                </a:p>
                <a:p>
                  <a:pPr fontAlgn="base">
                    <a:spcBef>
                      <a:spcPct val="0"/>
                    </a:spcBef>
                    <a:spcAft>
                      <a:spcPct val="0"/>
                    </a:spcAft>
                    <a:buFontTx/>
                    <a:buNone/>
                  </a:pPr>
                  <a:r>
                    <a:rPr lang="en-US" altLang="en-US" sz="1400" dirty="0">
                      <a:solidFill>
                        <a:srgbClr val="000000"/>
                      </a:solidFill>
                    </a:rPr>
                    <a:t>Inflammatory cells:</a:t>
                  </a:r>
                </a:p>
                <a:p>
                  <a:pPr fontAlgn="base">
                    <a:spcBef>
                      <a:spcPct val="0"/>
                    </a:spcBef>
                    <a:spcAft>
                      <a:spcPct val="0"/>
                    </a:spcAft>
                    <a:buFontTx/>
                    <a:buNone/>
                  </a:pPr>
                  <a:r>
                    <a:rPr lang="en-US" altLang="en-US" sz="1400" dirty="0">
                      <a:solidFill>
                        <a:srgbClr val="000000"/>
                      </a:solidFill>
                    </a:rPr>
                    <a:t>   </a:t>
                  </a:r>
                  <a:r>
                    <a:rPr lang="en-US" altLang="en-US" sz="1400" dirty="0" err="1">
                      <a:solidFill>
                        <a:srgbClr val="000000"/>
                      </a:solidFill>
                    </a:rPr>
                    <a:t>Eosinophils</a:t>
                  </a:r>
                  <a:endParaRPr lang="en-US" altLang="en-US" sz="1400" dirty="0">
                    <a:solidFill>
                      <a:srgbClr val="000000"/>
                    </a:solidFill>
                  </a:endParaRPr>
                </a:p>
                <a:p>
                  <a:pPr fontAlgn="base">
                    <a:spcBef>
                      <a:spcPct val="0"/>
                    </a:spcBef>
                    <a:spcAft>
                      <a:spcPct val="0"/>
                    </a:spcAft>
                    <a:buFontTx/>
                    <a:buNone/>
                  </a:pPr>
                  <a:r>
                    <a:rPr lang="en-US" altLang="en-US" sz="1400" dirty="0">
                      <a:solidFill>
                        <a:srgbClr val="000000"/>
                      </a:solidFill>
                    </a:rPr>
                    <a:t>   Mast cells</a:t>
                  </a:r>
                </a:p>
                <a:p>
                  <a:pPr fontAlgn="base">
                    <a:spcBef>
                      <a:spcPct val="0"/>
                    </a:spcBef>
                    <a:spcAft>
                      <a:spcPct val="0"/>
                    </a:spcAft>
                    <a:buFontTx/>
                    <a:buNone/>
                  </a:pPr>
                  <a:r>
                    <a:rPr lang="en-US" altLang="en-US" sz="1400" dirty="0">
                      <a:solidFill>
                        <a:srgbClr val="000000"/>
                      </a:solidFill>
                    </a:rPr>
                    <a:t>   CD4+ T cells</a:t>
                  </a:r>
                </a:p>
                <a:p>
                  <a:pPr fontAlgn="base">
                    <a:spcBef>
                      <a:spcPct val="0"/>
                    </a:spcBef>
                    <a:spcAft>
                      <a:spcPct val="0"/>
                    </a:spcAft>
                    <a:buFontTx/>
                    <a:buNone/>
                  </a:pPr>
                  <a:endParaRPr lang="en-US" altLang="en-US" sz="1400" dirty="0">
                    <a:solidFill>
                      <a:srgbClr val="000000"/>
                    </a:solidFill>
                  </a:endParaRPr>
                </a:p>
                <a:p>
                  <a:pPr fontAlgn="base">
                    <a:spcBef>
                      <a:spcPct val="0"/>
                    </a:spcBef>
                    <a:spcAft>
                      <a:spcPct val="0"/>
                    </a:spcAft>
                    <a:buFontTx/>
                    <a:buNone/>
                  </a:pPr>
                  <a:r>
                    <a:rPr lang="en-US" altLang="en-US" sz="1400" dirty="0">
                      <a:solidFill>
                        <a:srgbClr val="000000"/>
                      </a:solidFill>
                    </a:rPr>
                    <a:t>Mediators:</a:t>
                  </a:r>
                </a:p>
                <a:p>
                  <a:pPr fontAlgn="base">
                    <a:spcBef>
                      <a:spcPct val="0"/>
                    </a:spcBef>
                    <a:spcAft>
                      <a:spcPct val="0"/>
                    </a:spcAft>
                    <a:buFontTx/>
                    <a:buNone/>
                  </a:pPr>
                  <a:r>
                    <a:rPr lang="en-US" altLang="en-US" sz="1400" dirty="0">
                      <a:solidFill>
                        <a:srgbClr val="000000"/>
                      </a:solidFill>
                    </a:rPr>
                    <a:t>   IL-4, IL-5, </a:t>
                  </a:r>
                  <a:r>
                    <a:rPr lang="en-US" altLang="en-US" sz="1400" dirty="0" err="1">
                      <a:solidFill>
                        <a:srgbClr val="000000"/>
                      </a:solidFill>
                    </a:rPr>
                    <a:t>cysLTs</a:t>
                  </a:r>
                  <a:endParaRPr lang="en-US" altLang="en-US" sz="1400" dirty="0">
                    <a:solidFill>
                      <a:srgbClr val="000000"/>
                    </a:solidFill>
                  </a:endParaRPr>
                </a:p>
                <a:p>
                  <a:pPr fontAlgn="base">
                    <a:spcBef>
                      <a:spcPct val="0"/>
                    </a:spcBef>
                    <a:spcAft>
                      <a:spcPct val="0"/>
                    </a:spcAft>
                    <a:buFontTx/>
                    <a:buNone/>
                  </a:pPr>
                  <a:r>
                    <a:rPr lang="en-US" altLang="en-US" sz="1400" dirty="0">
                      <a:solidFill>
                        <a:srgbClr val="000000"/>
                      </a:solidFill>
                    </a:rPr>
                    <a:t>   Histamine</a:t>
                  </a:r>
                  <a:endParaRPr lang="el-GR" altLang="en-US" sz="1400" dirty="0">
                    <a:solidFill>
                      <a:srgbClr val="000000"/>
                    </a:solidFill>
                  </a:endParaRPr>
                </a:p>
                <a:p>
                  <a:pPr fontAlgn="base">
                    <a:spcBef>
                      <a:spcPct val="0"/>
                    </a:spcBef>
                    <a:spcAft>
                      <a:spcPct val="0"/>
                    </a:spcAft>
                    <a:buFontTx/>
                    <a:buNone/>
                  </a:pPr>
                  <a:endParaRPr lang="en-US" altLang="en-US" sz="1400" dirty="0">
                    <a:solidFill>
                      <a:srgbClr val="000000"/>
                    </a:solidFill>
                  </a:endParaRPr>
                </a:p>
              </p:txBody>
            </p:sp>
          </p:grpSp>
          <p:sp>
            <p:nvSpPr>
              <p:cNvPr id="33802" name="Line 11"/>
              <p:cNvSpPr>
                <a:spLocks noChangeShapeType="1"/>
              </p:cNvSpPr>
              <p:nvPr/>
            </p:nvSpPr>
            <p:spPr bwMode="auto">
              <a:xfrm>
                <a:off x="2496" y="4224"/>
                <a:ext cx="3168" cy="0"/>
              </a:xfrm>
              <a:prstGeom prst="line">
                <a:avLst/>
              </a:prstGeom>
              <a:noFill/>
              <a:ln w="28575">
                <a:solidFill>
                  <a:schemeClr val="accent2"/>
                </a:solidFill>
                <a:prstDash val="sysDot"/>
                <a:round/>
                <a:headEnd type="triangle"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IN" b="1">
                  <a:solidFill>
                    <a:srgbClr val="000000"/>
                  </a:solidFill>
                </a:endParaRPr>
              </a:p>
            </p:txBody>
          </p:sp>
          <p:sp>
            <p:nvSpPr>
              <p:cNvPr id="33803" name="Text Box 13"/>
              <p:cNvSpPr txBox="1">
                <a:spLocks noChangeArrowheads="1"/>
              </p:cNvSpPr>
              <p:nvPr/>
            </p:nvSpPr>
            <p:spPr bwMode="auto">
              <a:xfrm>
                <a:off x="2400" y="4046"/>
                <a:ext cx="60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400">
                    <a:solidFill>
                      <a:srgbClr val="333399"/>
                    </a:solidFill>
                  </a:rPr>
                  <a:t>Irreversible</a:t>
                </a:r>
              </a:p>
            </p:txBody>
          </p:sp>
          <p:sp>
            <p:nvSpPr>
              <p:cNvPr id="33804" name="Text Box 14"/>
              <p:cNvSpPr txBox="1">
                <a:spLocks noChangeArrowheads="1"/>
              </p:cNvSpPr>
              <p:nvPr/>
            </p:nvSpPr>
            <p:spPr bwMode="auto">
              <a:xfrm>
                <a:off x="5136" y="4044"/>
                <a:ext cx="588"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400">
                    <a:solidFill>
                      <a:srgbClr val="333399"/>
                    </a:solidFill>
                  </a:rPr>
                  <a:t>Reversible</a:t>
                </a:r>
              </a:p>
            </p:txBody>
          </p:sp>
          <p:sp>
            <p:nvSpPr>
              <p:cNvPr id="33805" name="Text Box 16"/>
              <p:cNvSpPr txBox="1">
                <a:spLocks noChangeArrowheads="1"/>
              </p:cNvSpPr>
              <p:nvPr/>
            </p:nvSpPr>
            <p:spPr bwMode="auto">
              <a:xfrm>
                <a:off x="3758" y="1872"/>
                <a:ext cx="552"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200">
                    <a:solidFill>
                      <a:srgbClr val="333399"/>
                    </a:solidFill>
                  </a:rPr>
                  <a:t>‘Wheezy</a:t>
                </a:r>
              </a:p>
              <a:p>
                <a:pPr fontAlgn="base">
                  <a:spcBef>
                    <a:spcPct val="0"/>
                  </a:spcBef>
                  <a:spcAft>
                    <a:spcPct val="0"/>
                  </a:spcAft>
                  <a:buFontTx/>
                  <a:buNone/>
                </a:pPr>
                <a:r>
                  <a:rPr lang="en-US" altLang="en-US" sz="1200">
                    <a:solidFill>
                      <a:srgbClr val="333399"/>
                    </a:solidFill>
                  </a:rPr>
                  <a:t>Bronchitis’?</a:t>
                </a:r>
              </a:p>
            </p:txBody>
          </p:sp>
          <p:sp>
            <p:nvSpPr>
              <p:cNvPr id="33806" name="Line 17"/>
              <p:cNvSpPr>
                <a:spLocks noChangeShapeType="1"/>
              </p:cNvSpPr>
              <p:nvPr/>
            </p:nvSpPr>
            <p:spPr bwMode="auto">
              <a:xfrm>
                <a:off x="4056" y="2112"/>
                <a:ext cx="0" cy="672"/>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IN" b="1">
                  <a:solidFill>
                    <a:srgbClr val="000000"/>
                  </a:solidFill>
                </a:endParaRPr>
              </a:p>
            </p:txBody>
          </p:sp>
          <p:sp>
            <p:nvSpPr>
              <p:cNvPr id="33807" name="Text Box 18"/>
              <p:cNvSpPr txBox="1">
                <a:spLocks noChangeArrowheads="1"/>
              </p:cNvSpPr>
              <p:nvPr/>
            </p:nvSpPr>
            <p:spPr bwMode="auto">
              <a:xfrm>
                <a:off x="3168" y="1747"/>
                <a:ext cx="481"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b="1" dirty="0">
                    <a:solidFill>
                      <a:srgbClr val="333399"/>
                    </a:solidFill>
                  </a:rPr>
                  <a:t>COPD</a:t>
                </a:r>
              </a:p>
            </p:txBody>
          </p:sp>
          <p:sp>
            <p:nvSpPr>
              <p:cNvPr id="33808" name="Text Box 19"/>
              <p:cNvSpPr txBox="1">
                <a:spLocks noChangeArrowheads="1"/>
              </p:cNvSpPr>
              <p:nvPr/>
            </p:nvSpPr>
            <p:spPr bwMode="auto">
              <a:xfrm>
                <a:off x="4464" y="1747"/>
                <a:ext cx="583"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en-US" altLang="en-US" sz="1800" b="1">
                    <a:solidFill>
                      <a:srgbClr val="333399"/>
                    </a:solidFill>
                  </a:rPr>
                  <a:t>Asthma</a:t>
                </a:r>
              </a:p>
            </p:txBody>
          </p:sp>
        </p:grpSp>
      </p:grpSp>
      <p:sp>
        <p:nvSpPr>
          <p:cNvPr id="33795" name="Content Placeholder 2"/>
          <p:cNvSpPr>
            <a:spLocks/>
          </p:cNvSpPr>
          <p:nvPr/>
        </p:nvSpPr>
        <p:spPr bwMode="auto">
          <a:xfrm>
            <a:off x="8057323" y="2535153"/>
            <a:ext cx="329979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Aft>
                <a:spcPct val="0"/>
              </a:spcAft>
              <a:buFontTx/>
              <a:buNone/>
            </a:pPr>
            <a:r>
              <a:rPr lang="en-US" altLang="en-US" sz="2400" dirty="0">
                <a:solidFill>
                  <a:prstClr val="black"/>
                </a:solidFill>
                <a:latin typeface="Calibri" panose="020F0502020204030204" pitchFamily="34" charset="0"/>
                <a:cs typeface="Calibri" panose="020F0502020204030204" pitchFamily="34" charset="0"/>
              </a:rPr>
              <a:t>Overlap of two conditions</a:t>
            </a:r>
            <a:r>
              <a:rPr lang="en-US" altLang="en-US" sz="2400" baseline="30000" dirty="0">
                <a:solidFill>
                  <a:prstClr val="black"/>
                </a:solidFill>
                <a:latin typeface="Calibri" panose="020F0502020204030204" pitchFamily="34" charset="0"/>
                <a:cs typeface="Calibri" panose="020F0502020204030204" pitchFamily="34" charset="0"/>
              </a:rPr>
              <a:t>1</a:t>
            </a:r>
          </a:p>
          <a:p>
            <a:pPr fontAlgn="base">
              <a:spcAft>
                <a:spcPct val="0"/>
              </a:spcAft>
              <a:buFontTx/>
              <a:buNone/>
            </a:pPr>
            <a:r>
              <a:rPr lang="en-US" altLang="en-US" sz="2400" b="1" dirty="0">
                <a:solidFill>
                  <a:prstClr val="black"/>
                </a:solidFill>
                <a:latin typeface="Calibri" panose="020F0502020204030204" pitchFamily="34" charset="0"/>
                <a:cs typeface="Calibri" panose="020F0502020204030204" pitchFamily="34" charset="0"/>
              </a:rPr>
              <a:t>30% of COPD cases overlap with asthma</a:t>
            </a:r>
          </a:p>
        </p:txBody>
      </p:sp>
      <p:sp>
        <p:nvSpPr>
          <p:cNvPr id="33796" name="Rectangle 4"/>
          <p:cNvSpPr>
            <a:spLocks noChangeArrowheads="1"/>
          </p:cNvSpPr>
          <p:nvPr/>
        </p:nvSpPr>
        <p:spPr bwMode="auto">
          <a:xfrm>
            <a:off x="3577202" y="6237803"/>
            <a:ext cx="8534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fontAlgn="base">
              <a:spcBef>
                <a:spcPct val="0"/>
              </a:spcBef>
              <a:spcAft>
                <a:spcPct val="0"/>
              </a:spcAft>
              <a:buFontTx/>
              <a:buNone/>
            </a:pPr>
            <a:r>
              <a:rPr lang="en-US" altLang="en-US" sz="1000" dirty="0">
                <a:solidFill>
                  <a:prstClr val="black"/>
                </a:solidFill>
                <a:latin typeface="Gill Sans MT"/>
              </a:rPr>
              <a:t>1 Soriano JB, Davis KJ, Coleman B, et al. Chest 2003; 124: 474–81</a:t>
            </a:r>
          </a:p>
          <a:p>
            <a:pPr algn="r" fontAlgn="base">
              <a:spcBef>
                <a:spcPct val="0"/>
              </a:spcBef>
              <a:spcAft>
                <a:spcPct val="0"/>
              </a:spcAft>
              <a:buFontTx/>
              <a:buNone/>
            </a:pPr>
            <a:r>
              <a:rPr lang="en-US" altLang="en-US" sz="1000" dirty="0">
                <a:solidFill>
                  <a:prstClr val="black"/>
                </a:solidFill>
                <a:latin typeface="Gill Sans MT"/>
              </a:rPr>
              <a:t>2Lange P, </a:t>
            </a:r>
            <a:r>
              <a:rPr lang="en-US" altLang="en-US" sz="1000" dirty="0" err="1">
                <a:solidFill>
                  <a:prstClr val="black"/>
                </a:solidFill>
                <a:latin typeface="Gill Sans MT"/>
              </a:rPr>
              <a:t>Parner</a:t>
            </a:r>
            <a:r>
              <a:rPr lang="en-US" altLang="en-US" sz="1000" dirty="0">
                <a:solidFill>
                  <a:prstClr val="black"/>
                </a:solidFill>
                <a:latin typeface="Gill Sans MT"/>
              </a:rPr>
              <a:t> J, </a:t>
            </a:r>
            <a:r>
              <a:rPr lang="en-US" altLang="en-US" sz="1000" dirty="0" err="1">
                <a:solidFill>
                  <a:prstClr val="black"/>
                </a:solidFill>
                <a:latin typeface="Gill Sans MT"/>
              </a:rPr>
              <a:t>Vestbo</a:t>
            </a:r>
            <a:r>
              <a:rPr lang="en-US" altLang="en-US" sz="1000" dirty="0">
                <a:solidFill>
                  <a:prstClr val="black"/>
                </a:solidFill>
                <a:latin typeface="Gill Sans MT"/>
              </a:rPr>
              <a:t> J, et al. N </a:t>
            </a:r>
            <a:r>
              <a:rPr lang="en-US" altLang="en-US" sz="1000" dirty="0" err="1">
                <a:solidFill>
                  <a:prstClr val="black"/>
                </a:solidFill>
                <a:latin typeface="Gill Sans MT"/>
              </a:rPr>
              <a:t>Engl</a:t>
            </a:r>
            <a:r>
              <a:rPr lang="en-US" altLang="en-US" sz="1000" dirty="0">
                <a:solidFill>
                  <a:prstClr val="black"/>
                </a:solidFill>
                <a:latin typeface="Gill Sans MT"/>
              </a:rPr>
              <a:t> J Med 1998; 339: 1194–1200</a:t>
            </a:r>
          </a:p>
        </p:txBody>
      </p:sp>
      <p:sp>
        <p:nvSpPr>
          <p:cNvPr id="33797" name="Title 1"/>
          <p:cNvSpPr>
            <a:spLocks/>
          </p:cNvSpPr>
          <p:nvPr/>
        </p:nvSpPr>
        <p:spPr bwMode="auto">
          <a:xfrm>
            <a:off x="469544" y="117129"/>
            <a:ext cx="82296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3568" fontAlgn="base">
              <a:spcBef>
                <a:spcPct val="0"/>
              </a:spcBef>
              <a:spcAft>
                <a:spcPct val="0"/>
              </a:spcAft>
              <a:buNone/>
              <a:defRPr/>
            </a:pPr>
            <a:r>
              <a:rPr lang="en-US" altLang="en-US" sz="2800" b="1" dirty="0">
                <a:solidFill>
                  <a:schemeClr val="accent1">
                    <a:lumMod val="75000"/>
                  </a:schemeClr>
                </a:solidFill>
                <a:latin typeface="Calibri" panose="020F0502020204030204" pitchFamily="34" charset="0"/>
                <a:ea typeface="+mj-ea"/>
                <a:cs typeface="Calibri" panose="020F0502020204030204" pitchFamily="34" charset="0"/>
              </a:rPr>
              <a:t>Overlap: Asthma &amp; COPD </a:t>
            </a:r>
          </a:p>
        </p:txBody>
      </p:sp>
    </p:spTree>
    <p:extLst>
      <p:ext uri="{BB962C8B-B14F-4D97-AF65-F5344CB8AC3E}">
        <p14:creationId xmlns:p14="http://schemas.microsoft.com/office/powerpoint/2010/main" val="34517160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037806" y="1696621"/>
            <a:ext cx="8116388" cy="2274251"/>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u="sng" dirty="0"/>
              <a:t>GOLD 2024</a:t>
            </a:r>
          </a:p>
          <a:p>
            <a:pPr algn="ctr"/>
            <a:r>
              <a:rPr lang="en-IN" sz="2000" b="1" dirty="0"/>
              <a:t>Chronic Obstructive Pulmonary Disease is </a:t>
            </a:r>
            <a:r>
              <a:rPr lang="en-IN" sz="2000" b="1" dirty="0" err="1"/>
              <a:t>heterogenous</a:t>
            </a:r>
            <a:r>
              <a:rPr lang="en-IN" sz="2000" b="1" dirty="0"/>
              <a:t> lung condition characterized by chronic respiratory symptoms ( </a:t>
            </a:r>
            <a:r>
              <a:rPr lang="en-IN" sz="2000" b="1" dirty="0" err="1"/>
              <a:t>dyspnea</a:t>
            </a:r>
            <a:r>
              <a:rPr lang="en-IN" sz="2000" b="1" dirty="0"/>
              <a:t>, cough,  sputum production exacerbations) due to abnormalities of airways ( Bronchitis &amp; bronchiolitis) and/or alveoli (emphysema) that cause persistent, often progressive, airflow obstruction.</a:t>
            </a:r>
            <a:endParaRPr lang="en-US" sz="2000" b="1" dirty="0"/>
          </a:p>
        </p:txBody>
      </p:sp>
      <p:sp>
        <p:nvSpPr>
          <p:cNvPr id="9" name="Rectangle 8"/>
          <p:cNvSpPr/>
          <p:nvPr/>
        </p:nvSpPr>
        <p:spPr>
          <a:xfrm>
            <a:off x="2588717" y="540438"/>
            <a:ext cx="7014567" cy="707886"/>
          </a:xfrm>
          <a:prstGeom prst="rect">
            <a:avLst/>
          </a:prstGeom>
        </p:spPr>
        <p:txBody>
          <a:bodyPr wrap="square">
            <a:spAutoFit/>
          </a:bodyPr>
          <a:lstStyle/>
          <a:p>
            <a:pPr algn="ctr"/>
            <a:r>
              <a:rPr lang="en-IN" sz="2800" b="1" dirty="0">
                <a:solidFill>
                  <a:schemeClr val="accent1">
                    <a:lumMod val="75000"/>
                  </a:schemeClr>
                </a:solidFill>
              </a:rPr>
              <a:t>     </a:t>
            </a:r>
            <a:r>
              <a:rPr lang="en-IN" sz="4000" b="1" dirty="0">
                <a:solidFill>
                  <a:schemeClr val="accent1">
                    <a:lumMod val="75000"/>
                  </a:schemeClr>
                </a:solidFill>
              </a:rPr>
              <a:t>Definition of COPD</a:t>
            </a:r>
            <a:endParaRPr lang="en-US" sz="2800" b="1" dirty="0">
              <a:solidFill>
                <a:schemeClr val="accent1">
                  <a:lumMod val="75000"/>
                </a:schemeClr>
              </a:solidFill>
            </a:endParaRPr>
          </a:p>
        </p:txBody>
      </p:sp>
      <p:sp>
        <p:nvSpPr>
          <p:cNvPr id="2" name="TextBox 1">
            <a:extLst>
              <a:ext uri="{FF2B5EF4-FFF2-40B4-BE49-F238E27FC236}">
                <a16:creationId xmlns:a16="http://schemas.microsoft.com/office/drawing/2014/main" id="{52492D44-324B-47D0-91BE-7265D94023FD}"/>
              </a:ext>
            </a:extLst>
          </p:cNvPr>
          <p:cNvSpPr txBox="1"/>
          <p:nvPr/>
        </p:nvSpPr>
        <p:spPr>
          <a:xfrm>
            <a:off x="1288330" y="4419170"/>
            <a:ext cx="9615340" cy="523220"/>
          </a:xfrm>
          <a:prstGeom prst="rect">
            <a:avLst/>
          </a:prstGeom>
          <a:noFill/>
        </p:spPr>
        <p:txBody>
          <a:bodyPr wrap="square" rtlCol="0">
            <a:spAutoFit/>
          </a:bodyPr>
          <a:lstStyle/>
          <a:p>
            <a:pPr algn="ctr"/>
            <a:r>
              <a:rPr lang="en-US" sz="2800" b="1" dirty="0"/>
              <a:t>GOLD – Global initiative for Obstructive Lung </a:t>
            </a:r>
            <a:r>
              <a:rPr lang="en-US" sz="2800" b="1" dirty="0" err="1"/>
              <a:t>diasese</a:t>
            </a:r>
            <a:r>
              <a:rPr lang="en-US" dirty="0"/>
              <a:t>.</a:t>
            </a:r>
            <a:endParaRPr lang="en-IN" dirty="0"/>
          </a:p>
        </p:txBody>
      </p:sp>
    </p:spTree>
    <p:extLst>
      <p:ext uri="{BB962C8B-B14F-4D97-AF65-F5344CB8AC3E}">
        <p14:creationId xmlns:p14="http://schemas.microsoft.com/office/powerpoint/2010/main" val="345793170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695113" y="25400"/>
            <a:ext cx="496887" cy="365125"/>
          </a:xfrm>
        </p:spPr>
        <p:txBody>
          <a:bodyPr/>
          <a:lstStyle/>
          <a:p>
            <a:fld id="{4ED12FC8-CD04-FD41-BD20-CE2B09F63E33}" type="slidenum">
              <a:rPr lang="en-US" smtClean="0"/>
              <a:pPr/>
              <a:t>67</a:t>
            </a:fld>
            <a:endParaRPr lang="en-US"/>
          </a:p>
        </p:txBody>
      </p:sp>
      <p:graphicFrame>
        <p:nvGraphicFramePr>
          <p:cNvPr id="6" name="Table 5"/>
          <p:cNvGraphicFramePr>
            <a:graphicFrameLocks noGrp="1"/>
          </p:cNvGraphicFramePr>
          <p:nvPr/>
        </p:nvGraphicFramePr>
        <p:xfrm>
          <a:off x="2627742" y="932566"/>
          <a:ext cx="5008301" cy="2047927"/>
        </p:xfrm>
        <a:graphic>
          <a:graphicData uri="http://schemas.openxmlformats.org/drawingml/2006/table">
            <a:tbl>
              <a:tblPr firstRow="1" bandRow="1">
                <a:tableStyleId>{5940675A-B579-460E-94D1-54222C63F5DA}</a:tableStyleId>
              </a:tblPr>
              <a:tblGrid>
                <a:gridCol w="1556616">
                  <a:extLst>
                    <a:ext uri="{9D8B030D-6E8A-4147-A177-3AD203B41FA5}">
                      <a16:colId xmlns:a16="http://schemas.microsoft.com/office/drawing/2014/main" val="381838473"/>
                    </a:ext>
                  </a:extLst>
                </a:gridCol>
                <a:gridCol w="3451685">
                  <a:extLst>
                    <a:ext uri="{9D8B030D-6E8A-4147-A177-3AD203B41FA5}">
                      <a16:colId xmlns:a16="http://schemas.microsoft.com/office/drawing/2014/main" val="314603709"/>
                    </a:ext>
                  </a:extLst>
                </a:gridCol>
              </a:tblGrid>
              <a:tr h="465728">
                <a:tc>
                  <a:txBody>
                    <a:bodyPr/>
                    <a:lstStyle/>
                    <a:p>
                      <a:pPr algn="ctr"/>
                      <a:r>
                        <a:rPr lang="en-US" sz="1900" b="1" dirty="0">
                          <a:solidFill>
                            <a:schemeClr val="tx1"/>
                          </a:solidFill>
                          <a:latin typeface="Calibri" panose="020F0502020204030204" pitchFamily="34" charset="0"/>
                        </a:rPr>
                        <a:t>GLOBAL</a:t>
                      </a:r>
                    </a:p>
                  </a:txBody>
                  <a:tcPr marL="121920" marR="121920" marT="60960" marB="60960" anchor="ctr"/>
                </a:tc>
                <a:tc>
                  <a:txBody>
                    <a:bodyPr/>
                    <a:lstStyle/>
                    <a:p>
                      <a:pPr algn="ctr"/>
                      <a:r>
                        <a:rPr lang="en-US" sz="1900" b="1" dirty="0">
                          <a:solidFill>
                            <a:schemeClr val="tx1"/>
                          </a:solidFill>
                          <a:latin typeface="Calibri" panose="020F0502020204030204" pitchFamily="34" charset="0"/>
                        </a:rPr>
                        <a:t>Data</a:t>
                      </a:r>
                    </a:p>
                  </a:txBody>
                  <a:tcPr marL="121920" marR="121920" marT="60960" marB="60960" anchor="ctr"/>
                </a:tc>
                <a:extLst>
                  <a:ext uri="{0D108BD9-81ED-4DB2-BD59-A6C34878D82A}">
                    <a16:rowId xmlns:a16="http://schemas.microsoft.com/office/drawing/2014/main" val="1838121485"/>
                  </a:ext>
                </a:extLst>
              </a:tr>
              <a:tr h="465728">
                <a:tc>
                  <a:txBody>
                    <a:bodyPr/>
                    <a:lstStyle/>
                    <a:p>
                      <a:pPr algn="ctr"/>
                      <a:r>
                        <a:rPr lang="en-US" sz="1900" b="1" dirty="0">
                          <a:solidFill>
                            <a:schemeClr val="tx1"/>
                          </a:solidFill>
                          <a:latin typeface="Calibri" panose="020F0502020204030204" pitchFamily="34" charset="0"/>
                        </a:rPr>
                        <a:t>Prevalence</a:t>
                      </a:r>
                    </a:p>
                  </a:txBody>
                  <a:tcPr marL="121920" marR="121920" marT="60960" marB="60960" anchor="ctr"/>
                </a:tc>
                <a:tc>
                  <a:txBody>
                    <a:bodyPr/>
                    <a:lstStyle/>
                    <a:p>
                      <a:pPr algn="ctr"/>
                      <a:r>
                        <a:rPr lang="en-US" sz="2000" b="1" dirty="0">
                          <a:solidFill>
                            <a:schemeClr val="tx1"/>
                          </a:solidFill>
                          <a:latin typeface="Calibri" panose="020F0502020204030204" pitchFamily="34" charset="0"/>
                          <a:cs typeface="Times New Roman" panose="02020603050405020304" pitchFamily="18" charset="0"/>
                        </a:rPr>
                        <a:t>391 Million </a:t>
                      </a:r>
                      <a:r>
                        <a:rPr lang="en-US" sz="1200" b="1" dirty="0">
                          <a:solidFill>
                            <a:schemeClr val="tx1"/>
                          </a:solidFill>
                          <a:latin typeface="Calibri" panose="020F0502020204030204" pitchFamily="34" charset="0"/>
                          <a:cs typeface="Times New Roman" panose="02020603050405020304" pitchFamily="18" charset="0"/>
                        </a:rPr>
                        <a:t>(Yr. 2019)</a:t>
                      </a:r>
                      <a:endParaRPr lang="en-US" sz="1900" dirty="0">
                        <a:solidFill>
                          <a:schemeClr val="tx1"/>
                        </a:solidFill>
                        <a:latin typeface="Calibri" panose="020F0502020204030204" pitchFamily="34" charset="0"/>
                      </a:endParaRPr>
                    </a:p>
                  </a:txBody>
                  <a:tcPr marL="121920" marR="121920" marT="60960" marB="60960" anchor="ctr"/>
                </a:tc>
                <a:extLst>
                  <a:ext uri="{0D108BD9-81ED-4DB2-BD59-A6C34878D82A}">
                    <a16:rowId xmlns:a16="http://schemas.microsoft.com/office/drawing/2014/main" val="2732330041"/>
                  </a:ext>
                </a:extLst>
              </a:tr>
              <a:tr h="650743">
                <a:tc>
                  <a:txBody>
                    <a:bodyPr/>
                    <a:lstStyle/>
                    <a:p>
                      <a:pPr algn="ctr"/>
                      <a:r>
                        <a:rPr lang="en-US" sz="1900" b="1" dirty="0">
                          <a:solidFill>
                            <a:schemeClr val="tx1"/>
                          </a:solidFill>
                          <a:latin typeface="Calibri" panose="020F0502020204030204" pitchFamily="34" charset="0"/>
                        </a:rPr>
                        <a:t>DALY</a:t>
                      </a:r>
                    </a:p>
                  </a:txBody>
                  <a:tcPr marL="121920" marR="121920" marT="60960" marB="60960" anchor="ctr"/>
                </a:tc>
                <a:tc>
                  <a:txBody>
                    <a:bodyPr/>
                    <a:lstStyle/>
                    <a:p>
                      <a:pPr algn="ctr"/>
                      <a:r>
                        <a:rPr lang="fr-FR" sz="1900" dirty="0">
                          <a:solidFill>
                            <a:schemeClr val="tx1"/>
                          </a:solidFill>
                          <a:latin typeface="Calibri" panose="020F0502020204030204" pitchFamily="34" charset="0"/>
                        </a:rPr>
                        <a:t>63.85 M - 2015</a:t>
                      </a:r>
                    </a:p>
                  </a:txBody>
                  <a:tcPr marL="121920" marR="121920" marT="60960" marB="60960" anchor="ctr"/>
                </a:tc>
                <a:extLst>
                  <a:ext uri="{0D108BD9-81ED-4DB2-BD59-A6C34878D82A}">
                    <a16:rowId xmlns:a16="http://schemas.microsoft.com/office/drawing/2014/main" val="3716681442"/>
                  </a:ext>
                </a:extLst>
              </a:tr>
              <a:tr h="465728">
                <a:tc>
                  <a:txBody>
                    <a:bodyPr/>
                    <a:lstStyle/>
                    <a:p>
                      <a:pPr algn="ctr"/>
                      <a:r>
                        <a:rPr lang="en-US" sz="1900" b="1" dirty="0">
                          <a:solidFill>
                            <a:schemeClr val="tx1"/>
                          </a:solidFill>
                          <a:latin typeface="Calibri" panose="020F0502020204030204" pitchFamily="34" charset="0"/>
                        </a:rPr>
                        <a:t>Deaths</a:t>
                      </a:r>
                    </a:p>
                  </a:txBody>
                  <a:tcPr marL="121920" marR="121920" marT="60960" marB="60960" anchor="ctr"/>
                </a:tc>
                <a:tc>
                  <a:txBody>
                    <a:bodyPr/>
                    <a:lstStyle/>
                    <a:p>
                      <a:pPr algn="ctr"/>
                      <a:r>
                        <a:rPr lang="en-US" sz="1900" dirty="0">
                          <a:solidFill>
                            <a:schemeClr val="tx1"/>
                          </a:solidFill>
                          <a:latin typeface="Calibri" panose="020F0502020204030204" pitchFamily="34" charset="0"/>
                        </a:rPr>
                        <a:t>3.2 Million; Yr.</a:t>
                      </a:r>
                      <a:r>
                        <a:rPr lang="en-US" sz="1900" baseline="0" dirty="0">
                          <a:solidFill>
                            <a:schemeClr val="tx1"/>
                          </a:solidFill>
                          <a:latin typeface="Calibri" panose="020F0502020204030204" pitchFamily="34" charset="0"/>
                        </a:rPr>
                        <a:t> 2015</a:t>
                      </a:r>
                      <a:endParaRPr lang="en-US" sz="1900" dirty="0">
                        <a:solidFill>
                          <a:schemeClr val="tx1"/>
                        </a:solidFill>
                        <a:latin typeface="Calibri" panose="020F0502020204030204" pitchFamily="34" charset="0"/>
                      </a:endParaRPr>
                    </a:p>
                  </a:txBody>
                  <a:tcPr marL="121920" marR="121920" marT="60960" marB="60960" anchor="ctr"/>
                </a:tc>
                <a:extLst>
                  <a:ext uri="{0D108BD9-81ED-4DB2-BD59-A6C34878D82A}">
                    <a16:rowId xmlns:a16="http://schemas.microsoft.com/office/drawing/2014/main" val="2882378778"/>
                  </a:ext>
                </a:extLst>
              </a:tr>
            </a:tbl>
          </a:graphicData>
        </a:graphic>
      </p:graphicFrame>
      <p:graphicFrame>
        <p:nvGraphicFramePr>
          <p:cNvPr id="7" name="Table 6"/>
          <p:cNvGraphicFramePr>
            <a:graphicFrameLocks noGrp="1"/>
          </p:cNvGraphicFramePr>
          <p:nvPr/>
        </p:nvGraphicFramePr>
        <p:xfrm>
          <a:off x="6209460" y="3906017"/>
          <a:ext cx="5215801" cy="1937262"/>
        </p:xfrm>
        <a:graphic>
          <a:graphicData uri="http://schemas.openxmlformats.org/drawingml/2006/table">
            <a:tbl>
              <a:tblPr firstRow="1" bandRow="1">
                <a:tableStyleId>{5940675A-B579-460E-94D1-54222C63F5DA}</a:tableStyleId>
              </a:tblPr>
              <a:tblGrid>
                <a:gridCol w="1621109">
                  <a:extLst>
                    <a:ext uri="{9D8B030D-6E8A-4147-A177-3AD203B41FA5}">
                      <a16:colId xmlns:a16="http://schemas.microsoft.com/office/drawing/2014/main" val="381838473"/>
                    </a:ext>
                  </a:extLst>
                </a:gridCol>
                <a:gridCol w="3594692">
                  <a:extLst>
                    <a:ext uri="{9D8B030D-6E8A-4147-A177-3AD203B41FA5}">
                      <a16:colId xmlns:a16="http://schemas.microsoft.com/office/drawing/2014/main" val="314603709"/>
                    </a:ext>
                  </a:extLst>
                </a:gridCol>
              </a:tblGrid>
              <a:tr h="440561">
                <a:tc>
                  <a:txBody>
                    <a:bodyPr/>
                    <a:lstStyle/>
                    <a:p>
                      <a:pPr algn="ctr"/>
                      <a:r>
                        <a:rPr lang="en-US" sz="1900" b="1" dirty="0">
                          <a:solidFill>
                            <a:schemeClr val="tx1"/>
                          </a:solidFill>
                          <a:latin typeface="Calibri" panose="020F0502020204030204" pitchFamily="34" charset="0"/>
                        </a:rPr>
                        <a:t>INDIA</a:t>
                      </a:r>
                    </a:p>
                  </a:txBody>
                  <a:tcPr marL="121920" marR="121920" marT="60960" marB="60960" anchor="ctr"/>
                </a:tc>
                <a:tc>
                  <a:txBody>
                    <a:bodyPr/>
                    <a:lstStyle/>
                    <a:p>
                      <a:pPr marL="0" algn="ctr" defTabSz="914400" rtl="0" eaLnBrk="1" latinLnBrk="0" hangingPunct="1"/>
                      <a:r>
                        <a:rPr lang="en-US" sz="1900" b="1" kern="1200" dirty="0">
                          <a:solidFill>
                            <a:schemeClr val="tx1"/>
                          </a:solidFill>
                          <a:latin typeface="Calibri" panose="020F0502020204030204" pitchFamily="34" charset="0"/>
                          <a:ea typeface="+mn-ea"/>
                          <a:cs typeface="+mn-cs"/>
                        </a:rPr>
                        <a:t>Data</a:t>
                      </a:r>
                    </a:p>
                  </a:txBody>
                  <a:tcPr marL="121920" marR="121920" marT="60960" marB="60960" anchor="ctr"/>
                </a:tc>
                <a:extLst>
                  <a:ext uri="{0D108BD9-81ED-4DB2-BD59-A6C34878D82A}">
                    <a16:rowId xmlns:a16="http://schemas.microsoft.com/office/drawing/2014/main" val="1838121485"/>
                  </a:ext>
                </a:extLst>
              </a:tr>
              <a:tr h="440561">
                <a:tc>
                  <a:txBody>
                    <a:bodyPr/>
                    <a:lstStyle/>
                    <a:p>
                      <a:pPr algn="ctr"/>
                      <a:r>
                        <a:rPr lang="en-US" sz="1900" b="1" dirty="0">
                          <a:solidFill>
                            <a:schemeClr val="tx1"/>
                          </a:solidFill>
                          <a:latin typeface="Calibri" panose="020F0502020204030204" pitchFamily="34" charset="0"/>
                        </a:rPr>
                        <a:t>Prevalence</a:t>
                      </a:r>
                    </a:p>
                  </a:txBody>
                  <a:tcPr marL="121920" marR="121920" marT="60960" marB="60960" anchor="ctr"/>
                </a:tc>
                <a:tc>
                  <a:txBody>
                    <a:bodyPr/>
                    <a:lstStyle/>
                    <a:p>
                      <a:pPr algn="ctr"/>
                      <a:r>
                        <a:rPr lang="en-US" sz="1900" dirty="0">
                          <a:solidFill>
                            <a:schemeClr val="tx1"/>
                          </a:solidFill>
                          <a:latin typeface="Calibri" panose="020F0502020204030204" pitchFamily="34" charset="0"/>
                        </a:rPr>
                        <a:t>55.3 Million</a:t>
                      </a:r>
                    </a:p>
                  </a:txBody>
                  <a:tcPr marL="121920" marR="121920" marT="60960" marB="60960" anchor="ctr"/>
                </a:tc>
                <a:extLst>
                  <a:ext uri="{0D108BD9-81ED-4DB2-BD59-A6C34878D82A}">
                    <a16:rowId xmlns:a16="http://schemas.microsoft.com/office/drawing/2014/main" val="2732330041"/>
                  </a:ext>
                </a:extLst>
              </a:tr>
              <a:tr h="615579">
                <a:tc>
                  <a:txBody>
                    <a:bodyPr/>
                    <a:lstStyle/>
                    <a:p>
                      <a:pPr algn="ctr"/>
                      <a:r>
                        <a:rPr lang="en-US" sz="1900" b="1" dirty="0">
                          <a:solidFill>
                            <a:schemeClr val="tx1"/>
                          </a:solidFill>
                          <a:latin typeface="Calibri" panose="020F0502020204030204" pitchFamily="34" charset="0"/>
                        </a:rPr>
                        <a:t>DALY</a:t>
                      </a:r>
                    </a:p>
                  </a:txBody>
                  <a:tcPr marL="121920" marR="121920" marT="60960" marB="60960" anchor="ctr"/>
                </a:tc>
                <a:tc>
                  <a:txBody>
                    <a:bodyPr/>
                    <a:lstStyle/>
                    <a:p>
                      <a:pPr algn="ctr"/>
                      <a:r>
                        <a:rPr lang="fr-FR" sz="1900" dirty="0">
                          <a:solidFill>
                            <a:schemeClr val="tx1"/>
                          </a:solidFill>
                          <a:latin typeface="Calibri" panose="020F0502020204030204" pitchFamily="34" charset="0"/>
                        </a:rPr>
                        <a:t>22.37 M - 2016</a:t>
                      </a:r>
                    </a:p>
                  </a:txBody>
                  <a:tcPr marL="121920" marR="121920" marT="60960" marB="60960" anchor="ctr"/>
                </a:tc>
                <a:extLst>
                  <a:ext uri="{0D108BD9-81ED-4DB2-BD59-A6C34878D82A}">
                    <a16:rowId xmlns:a16="http://schemas.microsoft.com/office/drawing/2014/main" val="3716681442"/>
                  </a:ext>
                </a:extLst>
              </a:tr>
              <a:tr h="440561">
                <a:tc>
                  <a:txBody>
                    <a:bodyPr/>
                    <a:lstStyle/>
                    <a:p>
                      <a:pPr algn="ctr"/>
                      <a:r>
                        <a:rPr lang="en-US" sz="1900" b="1" dirty="0">
                          <a:solidFill>
                            <a:schemeClr val="tx1"/>
                          </a:solidFill>
                          <a:latin typeface="Calibri" panose="020F0502020204030204" pitchFamily="34" charset="0"/>
                        </a:rPr>
                        <a:t>Deaths</a:t>
                      </a:r>
                    </a:p>
                  </a:txBody>
                  <a:tcPr marL="121920" marR="121920" marT="60960" marB="60960" anchor="ctr"/>
                </a:tc>
                <a:tc>
                  <a:txBody>
                    <a:bodyPr/>
                    <a:lstStyle/>
                    <a:p>
                      <a:pPr algn="ctr"/>
                      <a:r>
                        <a:rPr lang="en-US" sz="1900" dirty="0">
                          <a:solidFill>
                            <a:schemeClr val="tx1"/>
                          </a:solidFill>
                          <a:latin typeface="Calibri" panose="020F0502020204030204" pitchFamily="34" charset="0"/>
                        </a:rPr>
                        <a:t>0.848</a:t>
                      </a:r>
                      <a:r>
                        <a:rPr lang="en-US" sz="1900" baseline="0" dirty="0">
                          <a:solidFill>
                            <a:schemeClr val="tx1"/>
                          </a:solidFill>
                          <a:latin typeface="Calibri" panose="020F0502020204030204" pitchFamily="34" charset="0"/>
                        </a:rPr>
                        <a:t> Million; Yr.</a:t>
                      </a:r>
                      <a:r>
                        <a:rPr lang="en-US" sz="1900" dirty="0">
                          <a:solidFill>
                            <a:schemeClr val="tx1"/>
                          </a:solidFill>
                          <a:latin typeface="Calibri" panose="020F0502020204030204" pitchFamily="34" charset="0"/>
                        </a:rPr>
                        <a:t> 2016</a:t>
                      </a:r>
                    </a:p>
                  </a:txBody>
                  <a:tcPr marL="121920" marR="121920" marT="60960" marB="60960" anchor="ctr"/>
                </a:tc>
                <a:extLst>
                  <a:ext uri="{0D108BD9-81ED-4DB2-BD59-A6C34878D82A}">
                    <a16:rowId xmlns:a16="http://schemas.microsoft.com/office/drawing/2014/main" val="2882378778"/>
                  </a:ext>
                </a:extLst>
              </a:tr>
            </a:tbl>
          </a:graphicData>
        </a:graphic>
      </p:graphicFrame>
      <p:pic>
        <p:nvPicPr>
          <p:cNvPr id="10" name="Picture 9"/>
          <p:cNvPicPr>
            <a:picLocks noChangeAspect="1"/>
          </p:cNvPicPr>
          <p:nvPr/>
        </p:nvPicPr>
        <p:blipFill>
          <a:blip r:embed="rId3"/>
          <a:stretch>
            <a:fillRect/>
          </a:stretch>
        </p:blipFill>
        <p:spPr>
          <a:xfrm>
            <a:off x="9590033" y="1470674"/>
            <a:ext cx="1835228" cy="1798423"/>
          </a:xfrm>
          <a:prstGeom prst="rect">
            <a:avLst/>
          </a:prstGeom>
        </p:spPr>
      </p:pic>
      <p:sp>
        <p:nvSpPr>
          <p:cNvPr id="12" name="Rectangle 11"/>
          <p:cNvSpPr/>
          <p:nvPr/>
        </p:nvSpPr>
        <p:spPr>
          <a:xfrm>
            <a:off x="222351" y="5674239"/>
            <a:ext cx="5987109" cy="830997"/>
          </a:xfrm>
          <a:prstGeom prst="rect">
            <a:avLst/>
          </a:prstGeom>
        </p:spPr>
        <p:txBody>
          <a:bodyPr wrap="square">
            <a:spAutoFit/>
          </a:bodyPr>
          <a:lstStyle/>
          <a:p>
            <a:r>
              <a:rPr lang="en-US" sz="1200" dirty="0">
                <a:latin typeface="Calibri" panose="020F0502020204030204" pitchFamily="34" charset="0"/>
              </a:rPr>
              <a:t>GOLD 2020, WHO-2015; J Glob Health. 2015 Dec;5(2):020415;</a:t>
            </a:r>
          </a:p>
          <a:p>
            <a:r>
              <a:rPr lang="en-US" sz="1200" dirty="0">
                <a:latin typeface="Calibri" panose="020F0502020204030204" pitchFamily="34" charset="0"/>
              </a:rPr>
              <a:t>Lancet </a:t>
            </a:r>
            <a:r>
              <a:rPr lang="en-US" sz="1200" dirty="0" err="1">
                <a:latin typeface="Calibri" panose="020F0502020204030204" pitchFamily="34" charset="0"/>
              </a:rPr>
              <a:t>Respir</a:t>
            </a:r>
            <a:r>
              <a:rPr lang="en-US" sz="1200" dirty="0">
                <a:latin typeface="Calibri" panose="020F0502020204030204" pitchFamily="34" charset="0"/>
              </a:rPr>
              <a:t> Med. 2017 Sep; 5(9): 691–706</a:t>
            </a:r>
          </a:p>
          <a:p>
            <a:r>
              <a:rPr lang="en-US" sz="1200" dirty="0">
                <a:latin typeface="Calibri" panose="020F0502020204030204" pitchFamily="34" charset="0"/>
              </a:rPr>
              <a:t>Respirology 2018;  </a:t>
            </a:r>
            <a:r>
              <a:rPr lang="en-US" sz="1200" dirty="0">
                <a:latin typeface="Calibri" panose="020F0502020204030204" pitchFamily="34" charset="0"/>
                <a:hlinkClick r:id="rId4"/>
              </a:rPr>
              <a:t>http://www.healthdata.org/india</a:t>
            </a:r>
            <a:endParaRPr lang="en-US" sz="1200" dirty="0">
              <a:latin typeface="Calibri" panose="020F0502020204030204" pitchFamily="34" charset="0"/>
            </a:endParaRPr>
          </a:p>
          <a:p>
            <a:r>
              <a:rPr lang="en-US" sz="1200" b="1" dirty="0"/>
              <a:t>Lancet Respir Med. 2022 May; 10(5): 447–458</a:t>
            </a:r>
          </a:p>
        </p:txBody>
      </p:sp>
      <p:pic>
        <p:nvPicPr>
          <p:cNvPr id="15" name="Picture 2" descr="Image result for globe,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628" y="839212"/>
            <a:ext cx="2006265" cy="200626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814901" y="317013"/>
            <a:ext cx="1153073" cy="584775"/>
          </a:xfrm>
          <a:prstGeom prst="rect">
            <a:avLst/>
          </a:prstGeom>
        </p:spPr>
        <p:txBody>
          <a:bodyPr wrap="none">
            <a:spAutoFit/>
          </a:bodyPr>
          <a:lstStyle/>
          <a:p>
            <a:r>
              <a:rPr lang="en-US" sz="3200" b="1" dirty="0">
                <a:latin typeface="Calibri" panose="020F0502020204030204" pitchFamily="34" charset="0"/>
              </a:rPr>
              <a:t>COPD</a:t>
            </a:r>
          </a:p>
        </p:txBody>
      </p:sp>
      <p:sp>
        <p:nvSpPr>
          <p:cNvPr id="13" name="Rectangle 12"/>
          <p:cNvSpPr/>
          <p:nvPr/>
        </p:nvSpPr>
        <p:spPr>
          <a:xfrm>
            <a:off x="9899787" y="3241058"/>
            <a:ext cx="1153073" cy="584775"/>
          </a:xfrm>
          <a:prstGeom prst="rect">
            <a:avLst/>
          </a:prstGeom>
        </p:spPr>
        <p:txBody>
          <a:bodyPr wrap="none">
            <a:spAutoFit/>
          </a:bodyPr>
          <a:lstStyle/>
          <a:p>
            <a:r>
              <a:rPr lang="en-US" sz="3200" b="1" dirty="0">
                <a:latin typeface="Calibri" panose="020F0502020204030204" pitchFamily="34" charset="0"/>
              </a:rPr>
              <a:t>COPD</a:t>
            </a:r>
          </a:p>
        </p:txBody>
      </p:sp>
    </p:spTree>
    <p:extLst>
      <p:ext uri="{BB962C8B-B14F-4D97-AF65-F5344CB8AC3E}">
        <p14:creationId xmlns:p14="http://schemas.microsoft.com/office/powerpoint/2010/main" val="37021287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A24C8-394A-8E23-0C93-082CB01BB622}"/>
              </a:ext>
            </a:extLst>
          </p:cNvPr>
          <p:cNvSpPr>
            <a:spLocks noGrp="1"/>
          </p:cNvSpPr>
          <p:nvPr>
            <p:ph type="title" idx="4294967295"/>
          </p:nvPr>
        </p:nvSpPr>
        <p:spPr>
          <a:xfrm>
            <a:off x="204281" y="160846"/>
            <a:ext cx="10515600" cy="743828"/>
          </a:xfrm>
        </p:spPr>
        <p:txBody>
          <a:bodyPr>
            <a:normAutofit/>
          </a:bodyPr>
          <a:lstStyle/>
          <a:p>
            <a:r>
              <a:rPr lang="en-US" sz="4000" b="1" dirty="0">
                <a:solidFill>
                  <a:schemeClr val="accent1">
                    <a:lumMod val="75000"/>
                  </a:schemeClr>
                </a:solidFill>
                <a:effectLst/>
                <a:latin typeface="Bahnschrift" panose="020B0502040204020203" pitchFamily="34" charset="0"/>
                <a:ea typeface="Arial" panose="020B0604020202020204" pitchFamily="34" charset="0"/>
              </a:rPr>
              <a:t>Burden</a:t>
            </a:r>
            <a:r>
              <a:rPr lang="en-US" sz="4000" b="1" spc="-110" dirty="0">
                <a:solidFill>
                  <a:schemeClr val="accent1">
                    <a:lumMod val="75000"/>
                  </a:schemeClr>
                </a:solidFill>
                <a:effectLst/>
                <a:latin typeface="Bahnschrift" panose="020B0502040204020203" pitchFamily="34" charset="0"/>
                <a:ea typeface="Arial" panose="020B0604020202020204" pitchFamily="34" charset="0"/>
              </a:rPr>
              <a:t> </a:t>
            </a:r>
            <a:r>
              <a:rPr lang="en-US" sz="4000" b="1" dirty="0">
                <a:solidFill>
                  <a:schemeClr val="accent1">
                    <a:lumMod val="75000"/>
                  </a:schemeClr>
                </a:solidFill>
                <a:effectLst/>
                <a:latin typeface="Bahnschrift" panose="020B0502040204020203" pitchFamily="34" charset="0"/>
                <a:ea typeface="Arial" panose="020B0604020202020204" pitchFamily="34" charset="0"/>
              </a:rPr>
              <a:t>of</a:t>
            </a:r>
            <a:r>
              <a:rPr lang="en-US" sz="4000" b="1" spc="-105" dirty="0">
                <a:solidFill>
                  <a:schemeClr val="accent1">
                    <a:lumMod val="75000"/>
                  </a:schemeClr>
                </a:solidFill>
                <a:effectLst/>
                <a:latin typeface="Bahnschrift" panose="020B0502040204020203" pitchFamily="34" charset="0"/>
                <a:ea typeface="Arial" panose="020B0604020202020204" pitchFamily="34" charset="0"/>
              </a:rPr>
              <a:t> </a:t>
            </a:r>
            <a:r>
              <a:rPr lang="en-US" sz="4000" b="1" dirty="0">
                <a:solidFill>
                  <a:schemeClr val="accent1">
                    <a:lumMod val="75000"/>
                  </a:schemeClr>
                </a:solidFill>
                <a:effectLst/>
                <a:latin typeface="Bahnschrift" panose="020B0502040204020203" pitchFamily="34" charset="0"/>
                <a:ea typeface="Arial" panose="020B0604020202020204" pitchFamily="34" charset="0"/>
              </a:rPr>
              <a:t>disease:</a:t>
            </a:r>
            <a:r>
              <a:rPr lang="en-US" sz="4000" b="1" spc="-230" dirty="0">
                <a:solidFill>
                  <a:schemeClr val="accent1">
                    <a:lumMod val="75000"/>
                  </a:schemeClr>
                </a:solidFill>
                <a:effectLst/>
                <a:latin typeface="Bahnschrift" panose="020B0502040204020203" pitchFamily="34" charset="0"/>
                <a:ea typeface="Arial" panose="020B0604020202020204" pitchFamily="34" charset="0"/>
              </a:rPr>
              <a:t> </a:t>
            </a:r>
            <a:r>
              <a:rPr lang="en-US" sz="4000" b="1" dirty="0">
                <a:solidFill>
                  <a:schemeClr val="accent1">
                    <a:lumMod val="75000"/>
                  </a:schemeClr>
                </a:solidFill>
                <a:effectLst/>
                <a:latin typeface="Bahnschrift" panose="020B0502040204020203" pitchFamily="34" charset="0"/>
                <a:ea typeface="Arial" panose="020B0604020202020204" pitchFamily="34" charset="0"/>
              </a:rPr>
              <a:t>India: COPD</a:t>
            </a:r>
            <a:endParaRPr lang="en-US" sz="4000" dirty="0">
              <a:solidFill>
                <a:schemeClr val="accent1">
                  <a:lumMod val="75000"/>
                </a:schemeClr>
              </a:solidFill>
              <a:latin typeface="Bahnschrift" panose="020B0502040204020203" pitchFamily="34" charset="0"/>
            </a:endParaRPr>
          </a:p>
        </p:txBody>
      </p:sp>
      <p:sp>
        <p:nvSpPr>
          <p:cNvPr id="3" name="Content Placeholder 2">
            <a:extLst>
              <a:ext uri="{FF2B5EF4-FFF2-40B4-BE49-F238E27FC236}">
                <a16:creationId xmlns:a16="http://schemas.microsoft.com/office/drawing/2014/main" id="{55793148-64AD-C069-62C2-EDF461035557}"/>
              </a:ext>
            </a:extLst>
          </p:cNvPr>
          <p:cNvSpPr>
            <a:spLocks noGrp="1"/>
          </p:cNvSpPr>
          <p:nvPr>
            <p:ph idx="4294967295"/>
          </p:nvPr>
        </p:nvSpPr>
        <p:spPr>
          <a:xfrm>
            <a:off x="204281" y="1008502"/>
            <a:ext cx="11712102" cy="4302801"/>
          </a:xfrm>
        </p:spPr>
        <p:txBody>
          <a:bodyPr>
            <a:noAutofit/>
          </a:bodyPr>
          <a:lstStyle/>
          <a:p>
            <a:pPr>
              <a:spcBef>
                <a:spcPts val="1800"/>
              </a:spcBef>
              <a:buClr>
                <a:schemeClr val="accent1">
                  <a:lumMod val="75000"/>
                </a:schemeClr>
              </a:buClr>
            </a:pPr>
            <a:r>
              <a:rPr lang="en-US" sz="2400" dirty="0">
                <a:solidFill>
                  <a:srgbClr val="231F20"/>
                </a:solidFill>
                <a:effectLst/>
                <a:ea typeface="Microsoft Sans Serif" panose="020B0604020202020204" pitchFamily="34" charset="0"/>
              </a:rPr>
              <a:t>India ranks number</a:t>
            </a:r>
            <a:r>
              <a:rPr lang="en-US" sz="2400" spc="5" dirty="0">
                <a:solidFill>
                  <a:srgbClr val="231F20"/>
                </a:solidFill>
                <a:effectLst/>
                <a:ea typeface="Microsoft Sans Serif" panose="020B0604020202020204" pitchFamily="34" charset="0"/>
              </a:rPr>
              <a:t> </a:t>
            </a:r>
            <a:r>
              <a:rPr lang="en-US" sz="2400" dirty="0">
                <a:solidFill>
                  <a:srgbClr val="231F20"/>
                </a:solidFill>
                <a:effectLst/>
                <a:ea typeface="Microsoft Sans Serif" panose="020B0604020202020204" pitchFamily="34" charset="0"/>
              </a:rPr>
              <a:t>two in the world.</a:t>
            </a:r>
            <a:r>
              <a:rPr lang="en-US" sz="2400" spc="-160" dirty="0">
                <a:solidFill>
                  <a:srgbClr val="231F20"/>
                </a:solidFill>
                <a:effectLst/>
                <a:ea typeface="Microsoft Sans Serif" panose="020B0604020202020204" pitchFamily="34" charset="0"/>
              </a:rPr>
              <a:t> </a:t>
            </a:r>
          </a:p>
          <a:p>
            <a:pPr>
              <a:spcBef>
                <a:spcPts val="1800"/>
              </a:spcBef>
              <a:buClr>
                <a:schemeClr val="accent1">
                  <a:lumMod val="75000"/>
                </a:schemeClr>
              </a:buClr>
            </a:pPr>
            <a:r>
              <a:rPr lang="en-US" sz="2400" dirty="0" smtClean="0">
                <a:solidFill>
                  <a:srgbClr val="231F20"/>
                </a:solidFill>
                <a:effectLst/>
                <a:ea typeface="Microsoft Sans Serif" panose="020B0604020202020204" pitchFamily="34" charset="0"/>
              </a:rPr>
              <a:t>The </a:t>
            </a:r>
            <a:r>
              <a:rPr lang="en-US" sz="2400" dirty="0">
                <a:solidFill>
                  <a:srgbClr val="231F20"/>
                </a:solidFill>
                <a:effectLst/>
                <a:ea typeface="Microsoft Sans Serif" panose="020B0604020202020204" pitchFamily="34" charset="0"/>
              </a:rPr>
              <a:t>second leading</a:t>
            </a:r>
            <a:r>
              <a:rPr lang="en-US" sz="2400" spc="125" dirty="0">
                <a:solidFill>
                  <a:srgbClr val="231F20"/>
                </a:solidFill>
                <a:effectLst/>
                <a:ea typeface="Microsoft Sans Serif" panose="020B0604020202020204" pitchFamily="34" charset="0"/>
              </a:rPr>
              <a:t> </a:t>
            </a:r>
            <a:r>
              <a:rPr lang="en-US" sz="2400" dirty="0">
                <a:solidFill>
                  <a:srgbClr val="231F20"/>
                </a:solidFill>
                <a:effectLst/>
                <a:ea typeface="Microsoft Sans Serif" panose="020B0604020202020204" pitchFamily="34" charset="0"/>
              </a:rPr>
              <a:t>cause</a:t>
            </a:r>
            <a:r>
              <a:rPr lang="en-US" sz="2400" spc="130" dirty="0">
                <a:solidFill>
                  <a:srgbClr val="231F20"/>
                </a:solidFill>
                <a:effectLst/>
                <a:ea typeface="Microsoft Sans Serif" panose="020B0604020202020204" pitchFamily="34" charset="0"/>
              </a:rPr>
              <a:t> </a:t>
            </a:r>
            <a:r>
              <a:rPr lang="en-US" sz="2400" dirty="0">
                <a:solidFill>
                  <a:srgbClr val="231F20"/>
                </a:solidFill>
                <a:effectLst/>
                <a:ea typeface="Microsoft Sans Serif" panose="020B0604020202020204" pitchFamily="34" charset="0"/>
              </a:rPr>
              <a:t>of</a:t>
            </a:r>
            <a:r>
              <a:rPr lang="en-US" sz="2400" spc="130" dirty="0">
                <a:solidFill>
                  <a:srgbClr val="231F20"/>
                </a:solidFill>
                <a:effectLst/>
                <a:ea typeface="Microsoft Sans Serif" panose="020B0604020202020204" pitchFamily="34" charset="0"/>
              </a:rPr>
              <a:t> </a:t>
            </a:r>
            <a:r>
              <a:rPr lang="en-US" sz="2400" dirty="0">
                <a:solidFill>
                  <a:srgbClr val="231F20"/>
                </a:solidFill>
                <a:effectLst/>
                <a:ea typeface="Microsoft Sans Serif" panose="020B0604020202020204" pitchFamily="34" charset="0"/>
              </a:rPr>
              <a:t>death and DALYs in India,</a:t>
            </a:r>
            <a:r>
              <a:rPr lang="en-US" sz="2400" spc="125" dirty="0">
                <a:solidFill>
                  <a:srgbClr val="231F20"/>
                </a:solidFill>
                <a:effectLst/>
                <a:ea typeface="Microsoft Sans Serif" panose="020B0604020202020204" pitchFamily="34" charset="0"/>
              </a:rPr>
              <a:t> </a:t>
            </a:r>
            <a:r>
              <a:rPr lang="en-US" sz="2400" dirty="0">
                <a:solidFill>
                  <a:srgbClr val="231F20"/>
                </a:solidFill>
                <a:effectLst/>
                <a:ea typeface="Microsoft Sans Serif" panose="020B0604020202020204" pitchFamily="34" charset="0"/>
              </a:rPr>
              <a:t>and</a:t>
            </a:r>
            <a:r>
              <a:rPr lang="en-US" sz="2400" spc="130" dirty="0">
                <a:solidFill>
                  <a:srgbClr val="231F20"/>
                </a:solidFill>
                <a:effectLst/>
                <a:ea typeface="Microsoft Sans Serif" panose="020B0604020202020204" pitchFamily="34" charset="0"/>
              </a:rPr>
              <a:t> in </a:t>
            </a:r>
            <a:r>
              <a:rPr lang="en-US" sz="2400" dirty="0">
                <a:solidFill>
                  <a:srgbClr val="231F20"/>
                </a:solidFill>
                <a:effectLst/>
                <a:ea typeface="Microsoft Sans Serif" panose="020B0604020202020204" pitchFamily="34" charset="0"/>
              </a:rPr>
              <a:t>terms</a:t>
            </a:r>
            <a:r>
              <a:rPr lang="en-US" sz="2400" spc="130" dirty="0">
                <a:solidFill>
                  <a:srgbClr val="231F20"/>
                </a:solidFill>
                <a:effectLst/>
                <a:ea typeface="Microsoft Sans Serif" panose="020B0604020202020204" pitchFamily="34" charset="0"/>
              </a:rPr>
              <a:t> </a:t>
            </a:r>
            <a:r>
              <a:rPr lang="en-US" sz="2400" dirty="0">
                <a:solidFill>
                  <a:srgbClr val="231F20"/>
                </a:solidFill>
                <a:effectLst/>
                <a:ea typeface="Microsoft Sans Serif" panose="020B0604020202020204" pitchFamily="34" charset="0"/>
              </a:rPr>
              <a:t>of</a:t>
            </a:r>
            <a:r>
              <a:rPr lang="en-US" sz="2400" spc="125" dirty="0">
                <a:solidFill>
                  <a:srgbClr val="231F20"/>
                </a:solidFill>
                <a:effectLst/>
                <a:ea typeface="Microsoft Sans Serif" panose="020B0604020202020204" pitchFamily="34" charset="0"/>
              </a:rPr>
              <a:t> </a:t>
            </a:r>
            <a:r>
              <a:rPr lang="en-US" sz="2400" dirty="0">
                <a:solidFill>
                  <a:srgbClr val="231F20"/>
                </a:solidFill>
                <a:effectLst/>
                <a:ea typeface="Microsoft Sans Serif" panose="020B0604020202020204" pitchFamily="34" charset="0"/>
              </a:rPr>
              <a:t>absolute</a:t>
            </a:r>
            <a:r>
              <a:rPr lang="en-US" sz="2400" spc="130" dirty="0">
                <a:solidFill>
                  <a:srgbClr val="231F20"/>
                </a:solidFill>
                <a:effectLst/>
                <a:ea typeface="Microsoft Sans Serif" panose="020B0604020202020204" pitchFamily="34" charset="0"/>
              </a:rPr>
              <a:t> </a:t>
            </a:r>
            <a:r>
              <a:rPr lang="en-US" sz="2400" dirty="0">
                <a:solidFill>
                  <a:srgbClr val="231F20"/>
                </a:solidFill>
                <a:effectLst/>
                <a:ea typeface="Microsoft Sans Serif" panose="020B0604020202020204" pitchFamily="34" charset="0"/>
              </a:rPr>
              <a:t>numbers,</a:t>
            </a:r>
            <a:r>
              <a:rPr lang="en-US" sz="2400" spc="-30" dirty="0">
                <a:solidFill>
                  <a:srgbClr val="231F20"/>
                </a:solidFill>
                <a:effectLst/>
                <a:ea typeface="Microsoft Sans Serif" panose="020B0604020202020204" pitchFamily="34" charset="0"/>
              </a:rPr>
              <a:t> </a:t>
            </a:r>
            <a:r>
              <a:rPr lang="en-US" sz="2400" dirty="0">
                <a:solidFill>
                  <a:srgbClr val="231F20"/>
                </a:solidFill>
                <a:effectLst/>
                <a:ea typeface="Microsoft Sans Serif" panose="020B0604020202020204" pitchFamily="34" charset="0"/>
              </a:rPr>
              <a:t>India</a:t>
            </a:r>
            <a:r>
              <a:rPr lang="en-US" sz="2400" spc="130" dirty="0">
                <a:solidFill>
                  <a:srgbClr val="231F20"/>
                </a:solidFill>
                <a:effectLst/>
                <a:ea typeface="Microsoft Sans Serif" panose="020B0604020202020204" pitchFamily="34" charset="0"/>
              </a:rPr>
              <a:t> </a:t>
            </a:r>
            <a:r>
              <a:rPr lang="en-US" sz="2400" dirty="0">
                <a:solidFill>
                  <a:srgbClr val="231F20"/>
                </a:solidFill>
                <a:effectLst/>
                <a:ea typeface="Microsoft Sans Serif" panose="020B0604020202020204" pitchFamily="34" charset="0"/>
              </a:rPr>
              <a:t>ranks</a:t>
            </a:r>
            <a:r>
              <a:rPr lang="en-US" sz="2400" spc="5" dirty="0">
                <a:solidFill>
                  <a:srgbClr val="231F20"/>
                </a:solidFill>
                <a:effectLst/>
                <a:ea typeface="Microsoft Sans Serif" panose="020B0604020202020204" pitchFamily="34" charset="0"/>
              </a:rPr>
              <a:t> </a:t>
            </a:r>
            <a:r>
              <a:rPr lang="en-US" sz="2400" dirty="0">
                <a:solidFill>
                  <a:srgbClr val="231F20"/>
                </a:solidFill>
                <a:effectLst/>
                <a:ea typeface="Microsoft Sans Serif" panose="020B0604020202020204" pitchFamily="34" charset="0"/>
              </a:rPr>
              <a:t>No. 2 in the world for COPD deaths as well as DALYs. </a:t>
            </a:r>
          </a:p>
          <a:p>
            <a:pPr>
              <a:spcBef>
                <a:spcPts val="1800"/>
              </a:spcBef>
              <a:buClr>
                <a:schemeClr val="accent1">
                  <a:lumMod val="75000"/>
                </a:schemeClr>
              </a:buClr>
            </a:pPr>
            <a:r>
              <a:rPr lang="en-US" sz="2400" dirty="0">
                <a:solidFill>
                  <a:srgbClr val="231F20"/>
                </a:solidFill>
                <a:effectLst/>
                <a:ea typeface="Microsoft Sans Serif" panose="020B0604020202020204" pitchFamily="34" charset="0"/>
              </a:rPr>
              <a:t>Although India contributes to 17.8% of</a:t>
            </a:r>
            <a:r>
              <a:rPr lang="en-US" sz="2400" spc="5" dirty="0">
                <a:solidFill>
                  <a:srgbClr val="231F20"/>
                </a:solidFill>
                <a:effectLst/>
                <a:ea typeface="Microsoft Sans Serif" panose="020B0604020202020204" pitchFamily="34" charset="0"/>
              </a:rPr>
              <a:t> </a:t>
            </a:r>
            <a:r>
              <a:rPr lang="en-US" sz="2400" dirty="0">
                <a:solidFill>
                  <a:srgbClr val="231F20"/>
                </a:solidFill>
                <a:effectLst/>
                <a:ea typeface="Microsoft Sans Serif" panose="020B0604020202020204" pitchFamily="34" charset="0"/>
              </a:rPr>
              <a:t>the global burden of COPD, it contributes to a disproportionate 27.3% of the global COPD</a:t>
            </a:r>
            <a:r>
              <a:rPr lang="en-US" sz="2400" spc="5" dirty="0">
                <a:solidFill>
                  <a:srgbClr val="231F20"/>
                </a:solidFill>
                <a:effectLst/>
                <a:ea typeface="Microsoft Sans Serif" panose="020B0604020202020204" pitchFamily="34" charset="0"/>
              </a:rPr>
              <a:t> </a:t>
            </a:r>
            <a:r>
              <a:rPr lang="en-US" sz="2400" spc="-5" dirty="0">
                <a:solidFill>
                  <a:srgbClr val="231F20"/>
                </a:solidFill>
                <a:effectLst/>
                <a:ea typeface="Microsoft Sans Serif" panose="020B0604020202020204" pitchFamily="34" charset="0"/>
              </a:rPr>
              <a:t>deaths and 28.5% to the global COPD DALYs, indicating </a:t>
            </a:r>
            <a:r>
              <a:rPr lang="en-US" sz="2400" dirty="0">
                <a:solidFill>
                  <a:srgbClr val="231F20"/>
                </a:solidFill>
                <a:effectLst/>
                <a:ea typeface="Microsoft Sans Serif" panose="020B0604020202020204" pitchFamily="34" charset="0"/>
              </a:rPr>
              <a:t>mismanagement of COPD in India.</a:t>
            </a:r>
            <a:r>
              <a:rPr lang="en-US" sz="2400" spc="5" dirty="0">
                <a:solidFill>
                  <a:srgbClr val="231F20"/>
                </a:solidFill>
                <a:effectLst/>
                <a:ea typeface="Microsoft Sans Serif" panose="020B0604020202020204" pitchFamily="34" charset="0"/>
              </a:rPr>
              <a:t> </a:t>
            </a:r>
          </a:p>
          <a:p>
            <a:pPr>
              <a:spcBef>
                <a:spcPts val="1800"/>
              </a:spcBef>
              <a:buClr>
                <a:schemeClr val="accent1">
                  <a:lumMod val="75000"/>
                </a:schemeClr>
              </a:buClr>
            </a:pPr>
            <a:r>
              <a:rPr lang="en-US" sz="2400" dirty="0" smtClean="0">
                <a:solidFill>
                  <a:srgbClr val="231F20"/>
                </a:solidFill>
                <a:effectLst/>
                <a:ea typeface="Microsoft Sans Serif" panose="020B0604020202020204" pitchFamily="34" charset="0"/>
              </a:rPr>
              <a:t>There </a:t>
            </a:r>
            <a:r>
              <a:rPr lang="en-US" sz="2400" dirty="0">
                <a:solidFill>
                  <a:srgbClr val="231F20"/>
                </a:solidFill>
                <a:effectLst/>
                <a:ea typeface="Microsoft Sans Serif" panose="020B0604020202020204" pitchFamily="34" charset="0"/>
              </a:rPr>
              <a:t>is a wide heterogeneity in the burden of COPD between different states in India, with</a:t>
            </a:r>
            <a:r>
              <a:rPr lang="en-US" sz="2400" spc="5" dirty="0">
                <a:solidFill>
                  <a:srgbClr val="231F20"/>
                </a:solidFill>
                <a:effectLst/>
                <a:ea typeface="Microsoft Sans Serif" panose="020B0604020202020204" pitchFamily="34" charset="0"/>
              </a:rPr>
              <a:t> </a:t>
            </a:r>
            <a:r>
              <a:rPr lang="en-US" sz="2400" dirty="0">
                <a:solidFill>
                  <a:srgbClr val="231F20"/>
                </a:solidFill>
                <a:effectLst/>
                <a:ea typeface="Microsoft Sans Serif" panose="020B0604020202020204" pitchFamily="34" charset="0"/>
              </a:rPr>
              <a:t>Uttar</a:t>
            </a:r>
            <a:r>
              <a:rPr lang="en-US" sz="2400" spc="160" dirty="0">
                <a:solidFill>
                  <a:srgbClr val="231F20"/>
                </a:solidFill>
                <a:effectLst/>
                <a:ea typeface="Microsoft Sans Serif" panose="020B0604020202020204" pitchFamily="34" charset="0"/>
              </a:rPr>
              <a:t> </a:t>
            </a:r>
            <a:r>
              <a:rPr lang="en-US" sz="2400" dirty="0">
                <a:solidFill>
                  <a:srgbClr val="231F20"/>
                </a:solidFill>
                <a:effectLst/>
                <a:ea typeface="Microsoft Sans Serif" panose="020B0604020202020204" pitchFamily="34" charset="0"/>
              </a:rPr>
              <a:t>Pradesh,</a:t>
            </a:r>
            <a:r>
              <a:rPr lang="en-US" sz="2400" spc="-20" dirty="0">
                <a:solidFill>
                  <a:srgbClr val="231F20"/>
                </a:solidFill>
                <a:effectLst/>
                <a:ea typeface="Microsoft Sans Serif" panose="020B0604020202020204" pitchFamily="34" charset="0"/>
              </a:rPr>
              <a:t> </a:t>
            </a:r>
            <a:r>
              <a:rPr lang="en-US" sz="2400" dirty="0">
                <a:solidFill>
                  <a:srgbClr val="231F20"/>
                </a:solidFill>
                <a:effectLst/>
                <a:ea typeface="Microsoft Sans Serif" panose="020B0604020202020204" pitchFamily="34" charset="0"/>
              </a:rPr>
              <a:t>Bihar, West</a:t>
            </a:r>
            <a:r>
              <a:rPr lang="en-US" sz="2400" spc="160" dirty="0">
                <a:solidFill>
                  <a:srgbClr val="231F20"/>
                </a:solidFill>
                <a:effectLst/>
                <a:ea typeface="Microsoft Sans Serif" panose="020B0604020202020204" pitchFamily="34" charset="0"/>
              </a:rPr>
              <a:t> </a:t>
            </a:r>
            <a:r>
              <a:rPr lang="en-US" sz="2400" dirty="0">
                <a:solidFill>
                  <a:srgbClr val="231F20"/>
                </a:solidFill>
                <a:effectLst/>
                <a:ea typeface="Microsoft Sans Serif" panose="020B0604020202020204" pitchFamily="34" charset="0"/>
              </a:rPr>
              <a:t>Bengal,</a:t>
            </a:r>
            <a:r>
              <a:rPr lang="en-US" sz="2400" spc="-20" dirty="0">
                <a:solidFill>
                  <a:srgbClr val="231F20"/>
                </a:solidFill>
                <a:effectLst/>
                <a:ea typeface="Microsoft Sans Serif" panose="020B0604020202020204" pitchFamily="34" charset="0"/>
              </a:rPr>
              <a:t> </a:t>
            </a:r>
            <a:r>
              <a:rPr lang="en-US" sz="2400" dirty="0">
                <a:solidFill>
                  <a:srgbClr val="231F20"/>
                </a:solidFill>
                <a:effectLst/>
                <a:ea typeface="Microsoft Sans Serif" panose="020B0604020202020204" pitchFamily="34" charset="0"/>
              </a:rPr>
              <a:t>and</a:t>
            </a:r>
            <a:r>
              <a:rPr lang="en-US" sz="2400" spc="160" dirty="0">
                <a:solidFill>
                  <a:srgbClr val="231F20"/>
                </a:solidFill>
                <a:effectLst/>
                <a:ea typeface="Microsoft Sans Serif" panose="020B0604020202020204" pitchFamily="34" charset="0"/>
              </a:rPr>
              <a:t> </a:t>
            </a:r>
            <a:r>
              <a:rPr lang="en-US" sz="2400" dirty="0">
                <a:solidFill>
                  <a:srgbClr val="231F20"/>
                </a:solidFill>
                <a:effectLst/>
                <a:ea typeface="Microsoft Sans Serif" panose="020B0604020202020204" pitchFamily="34" charset="0"/>
              </a:rPr>
              <a:t>Rajasthan</a:t>
            </a:r>
            <a:r>
              <a:rPr lang="en-US" sz="2400" spc="160" dirty="0">
                <a:solidFill>
                  <a:srgbClr val="231F20"/>
                </a:solidFill>
                <a:effectLst/>
                <a:ea typeface="Microsoft Sans Serif" panose="020B0604020202020204" pitchFamily="34" charset="0"/>
              </a:rPr>
              <a:t> </a:t>
            </a:r>
            <a:r>
              <a:rPr lang="en-US" sz="2400" dirty="0">
                <a:solidFill>
                  <a:srgbClr val="231F20"/>
                </a:solidFill>
                <a:effectLst/>
                <a:ea typeface="Microsoft Sans Serif" panose="020B0604020202020204" pitchFamily="34" charset="0"/>
              </a:rPr>
              <a:t>having</a:t>
            </a:r>
            <a:r>
              <a:rPr lang="en-US" sz="2400" spc="160" dirty="0">
                <a:solidFill>
                  <a:srgbClr val="231F20"/>
                </a:solidFill>
                <a:effectLst/>
                <a:ea typeface="Microsoft Sans Serif" panose="020B0604020202020204" pitchFamily="34" charset="0"/>
              </a:rPr>
              <a:t> </a:t>
            </a:r>
            <a:r>
              <a:rPr lang="en-US" sz="2400" dirty="0">
                <a:solidFill>
                  <a:srgbClr val="231F20"/>
                </a:solidFill>
                <a:effectLst/>
                <a:ea typeface="Microsoft Sans Serif" panose="020B0604020202020204" pitchFamily="34" charset="0"/>
              </a:rPr>
              <a:t>the</a:t>
            </a:r>
            <a:r>
              <a:rPr lang="en-US" sz="2400" spc="165" dirty="0">
                <a:solidFill>
                  <a:srgbClr val="231F20"/>
                </a:solidFill>
                <a:effectLst/>
                <a:ea typeface="Microsoft Sans Serif" panose="020B0604020202020204" pitchFamily="34" charset="0"/>
              </a:rPr>
              <a:t> </a:t>
            </a:r>
            <a:r>
              <a:rPr lang="en-US" sz="2400" dirty="0">
                <a:solidFill>
                  <a:srgbClr val="231F20"/>
                </a:solidFill>
                <a:effectLst/>
                <a:ea typeface="Microsoft Sans Serif" panose="020B0604020202020204" pitchFamily="34" charset="0"/>
              </a:rPr>
              <a:t>highest</a:t>
            </a:r>
            <a:r>
              <a:rPr lang="en-US" sz="2400" spc="160" dirty="0">
                <a:solidFill>
                  <a:srgbClr val="231F20"/>
                </a:solidFill>
                <a:effectLst/>
                <a:ea typeface="Microsoft Sans Serif" panose="020B0604020202020204" pitchFamily="34" charset="0"/>
              </a:rPr>
              <a:t> </a:t>
            </a:r>
            <a:r>
              <a:rPr lang="en-US" sz="2400" dirty="0">
                <a:solidFill>
                  <a:srgbClr val="231F20"/>
                </a:solidFill>
                <a:effectLst/>
                <a:ea typeface="Microsoft Sans Serif" panose="020B0604020202020204" pitchFamily="34" charset="0"/>
              </a:rPr>
              <a:t>burden. </a:t>
            </a:r>
          </a:p>
          <a:p>
            <a:pPr>
              <a:spcBef>
                <a:spcPts val="1800"/>
              </a:spcBef>
              <a:buClr>
                <a:schemeClr val="accent1">
                  <a:lumMod val="75000"/>
                </a:schemeClr>
              </a:buClr>
            </a:pPr>
            <a:r>
              <a:rPr lang="en-US" sz="2400" dirty="0" smtClean="0">
                <a:solidFill>
                  <a:srgbClr val="231F20"/>
                </a:solidFill>
                <a:effectLst/>
                <a:ea typeface="Microsoft Sans Serif" panose="020B0604020202020204" pitchFamily="34" charset="0"/>
              </a:rPr>
              <a:t>Tobacco</a:t>
            </a:r>
            <a:r>
              <a:rPr lang="en-US" sz="2400" spc="160" dirty="0" smtClean="0">
                <a:solidFill>
                  <a:srgbClr val="231F20"/>
                </a:solidFill>
                <a:effectLst/>
                <a:ea typeface="Microsoft Sans Serif" panose="020B0604020202020204" pitchFamily="34" charset="0"/>
              </a:rPr>
              <a:t> </a:t>
            </a:r>
            <a:r>
              <a:rPr lang="en-US" sz="2400" dirty="0">
                <a:solidFill>
                  <a:srgbClr val="231F20"/>
                </a:solidFill>
                <a:effectLst/>
                <a:ea typeface="Microsoft Sans Serif" panose="020B0604020202020204" pitchFamily="34" charset="0"/>
              </a:rPr>
              <a:t>smoking</a:t>
            </a:r>
            <a:r>
              <a:rPr lang="en-US" sz="2400" dirty="0">
                <a:effectLst/>
                <a:ea typeface="Microsoft Sans Serif" panose="020B0604020202020204" pitchFamily="34" charset="0"/>
              </a:rPr>
              <a:t> </a:t>
            </a:r>
            <a:r>
              <a:rPr lang="en-US" sz="2400" dirty="0">
                <a:solidFill>
                  <a:srgbClr val="2C2D34"/>
                </a:solidFill>
                <a:effectLst/>
                <a:ea typeface="Microsoft Sans Serif" panose="020B0604020202020204" pitchFamily="34" charset="0"/>
              </a:rPr>
              <a:t>contributes</a:t>
            </a:r>
            <a:r>
              <a:rPr lang="en-US" sz="2400" spc="-60" dirty="0">
                <a:solidFill>
                  <a:srgbClr val="2C2D34"/>
                </a:solidFill>
                <a:effectLst/>
                <a:ea typeface="Microsoft Sans Serif" panose="020B0604020202020204" pitchFamily="34" charset="0"/>
              </a:rPr>
              <a:t> </a:t>
            </a:r>
            <a:r>
              <a:rPr lang="en-US" sz="2400" dirty="0">
                <a:solidFill>
                  <a:srgbClr val="2C2D34"/>
                </a:solidFill>
                <a:effectLst/>
                <a:ea typeface="Microsoft Sans Serif" panose="020B0604020202020204" pitchFamily="34" charset="0"/>
              </a:rPr>
              <a:t>to</a:t>
            </a:r>
            <a:r>
              <a:rPr lang="en-US" sz="2400" spc="-60" dirty="0">
                <a:solidFill>
                  <a:srgbClr val="2C2D34"/>
                </a:solidFill>
                <a:effectLst/>
                <a:ea typeface="Microsoft Sans Serif" panose="020B0604020202020204" pitchFamily="34" charset="0"/>
              </a:rPr>
              <a:t> </a:t>
            </a:r>
            <a:r>
              <a:rPr lang="en-US" sz="2400" dirty="0">
                <a:solidFill>
                  <a:srgbClr val="2C2D34"/>
                </a:solidFill>
                <a:effectLst/>
                <a:ea typeface="Microsoft Sans Serif" panose="020B0604020202020204" pitchFamily="34" charset="0"/>
              </a:rPr>
              <a:t>only</a:t>
            </a:r>
            <a:r>
              <a:rPr lang="en-US" sz="2400" spc="-60" dirty="0">
                <a:solidFill>
                  <a:srgbClr val="2C2D34"/>
                </a:solidFill>
                <a:effectLst/>
                <a:ea typeface="Microsoft Sans Serif" panose="020B0604020202020204" pitchFamily="34" charset="0"/>
              </a:rPr>
              <a:t> </a:t>
            </a:r>
            <a:r>
              <a:rPr lang="en-US" sz="2400" dirty="0">
                <a:solidFill>
                  <a:srgbClr val="2C2D34"/>
                </a:solidFill>
                <a:effectLst/>
                <a:ea typeface="Microsoft Sans Serif" panose="020B0604020202020204" pitchFamily="34" charset="0"/>
              </a:rPr>
              <a:t>20-25%</a:t>
            </a:r>
            <a:r>
              <a:rPr lang="en-US" sz="2400" spc="-60" dirty="0">
                <a:solidFill>
                  <a:srgbClr val="2C2D34"/>
                </a:solidFill>
                <a:effectLst/>
                <a:ea typeface="Microsoft Sans Serif" panose="020B0604020202020204" pitchFamily="34" charset="0"/>
              </a:rPr>
              <a:t> </a:t>
            </a:r>
            <a:r>
              <a:rPr lang="en-US" sz="2400" dirty="0">
                <a:solidFill>
                  <a:srgbClr val="2C2D34"/>
                </a:solidFill>
                <a:effectLst/>
                <a:ea typeface="Microsoft Sans Serif" panose="020B0604020202020204" pitchFamily="34" charset="0"/>
              </a:rPr>
              <a:t>of</a:t>
            </a:r>
            <a:r>
              <a:rPr lang="en-US" sz="2400" spc="-60" dirty="0">
                <a:solidFill>
                  <a:srgbClr val="2C2D34"/>
                </a:solidFill>
                <a:effectLst/>
                <a:ea typeface="Microsoft Sans Serif" panose="020B0604020202020204" pitchFamily="34" charset="0"/>
              </a:rPr>
              <a:t> </a:t>
            </a:r>
            <a:r>
              <a:rPr lang="en-US" sz="2400" dirty="0">
                <a:solidFill>
                  <a:srgbClr val="2C2D34"/>
                </a:solidFill>
                <a:effectLst/>
                <a:ea typeface="Microsoft Sans Serif" panose="020B0604020202020204" pitchFamily="34" charset="0"/>
              </a:rPr>
              <a:t>the</a:t>
            </a:r>
            <a:r>
              <a:rPr lang="en-US" sz="2400" spc="-55" dirty="0">
                <a:solidFill>
                  <a:srgbClr val="2C2D34"/>
                </a:solidFill>
                <a:effectLst/>
                <a:ea typeface="Microsoft Sans Serif" panose="020B0604020202020204" pitchFamily="34" charset="0"/>
              </a:rPr>
              <a:t> </a:t>
            </a:r>
            <a:r>
              <a:rPr lang="en-US" sz="2400" dirty="0">
                <a:solidFill>
                  <a:srgbClr val="2C2D34"/>
                </a:solidFill>
                <a:effectLst/>
                <a:ea typeface="Microsoft Sans Serif" panose="020B0604020202020204" pitchFamily="34" charset="0"/>
              </a:rPr>
              <a:t>national</a:t>
            </a:r>
            <a:r>
              <a:rPr lang="en-US" sz="2400" spc="-60" dirty="0">
                <a:solidFill>
                  <a:srgbClr val="2C2D34"/>
                </a:solidFill>
                <a:effectLst/>
                <a:ea typeface="Microsoft Sans Serif" panose="020B0604020202020204" pitchFamily="34" charset="0"/>
              </a:rPr>
              <a:t> </a:t>
            </a:r>
            <a:r>
              <a:rPr lang="en-US" sz="2400" dirty="0">
                <a:solidFill>
                  <a:srgbClr val="2C2D34"/>
                </a:solidFill>
                <a:effectLst/>
                <a:ea typeface="Microsoft Sans Serif" panose="020B0604020202020204" pitchFamily="34" charset="0"/>
              </a:rPr>
              <a:t>COPD</a:t>
            </a:r>
            <a:r>
              <a:rPr lang="en-US" sz="2400" spc="-60" dirty="0">
                <a:solidFill>
                  <a:srgbClr val="2C2D34"/>
                </a:solidFill>
                <a:effectLst/>
                <a:ea typeface="Microsoft Sans Serif" panose="020B0604020202020204" pitchFamily="34" charset="0"/>
              </a:rPr>
              <a:t> </a:t>
            </a:r>
            <a:r>
              <a:rPr lang="en-US" sz="2400" dirty="0">
                <a:solidFill>
                  <a:srgbClr val="2C2D34"/>
                </a:solidFill>
                <a:effectLst/>
                <a:ea typeface="Microsoft Sans Serif" panose="020B0604020202020204" pitchFamily="34" charset="0"/>
              </a:rPr>
              <a:t>burden, while</a:t>
            </a:r>
            <a:r>
              <a:rPr lang="en-US" sz="2400" spc="-60" dirty="0">
                <a:solidFill>
                  <a:srgbClr val="2C2D34"/>
                </a:solidFill>
                <a:effectLst/>
                <a:ea typeface="Microsoft Sans Serif" panose="020B0604020202020204" pitchFamily="34" charset="0"/>
              </a:rPr>
              <a:t> </a:t>
            </a:r>
            <a:r>
              <a:rPr lang="en-US" sz="2400" dirty="0">
                <a:solidFill>
                  <a:srgbClr val="2C2D34"/>
                </a:solidFill>
                <a:effectLst/>
                <a:ea typeface="Microsoft Sans Serif" panose="020B0604020202020204" pitchFamily="34" charset="0"/>
              </a:rPr>
              <a:t>air</a:t>
            </a:r>
            <a:r>
              <a:rPr lang="en-US" sz="2400" spc="-60" dirty="0">
                <a:solidFill>
                  <a:srgbClr val="2C2D34"/>
                </a:solidFill>
                <a:effectLst/>
                <a:ea typeface="Microsoft Sans Serif" panose="020B0604020202020204" pitchFamily="34" charset="0"/>
              </a:rPr>
              <a:t> </a:t>
            </a:r>
            <a:r>
              <a:rPr lang="en-US" sz="2400" dirty="0">
                <a:solidFill>
                  <a:srgbClr val="2C2D34"/>
                </a:solidFill>
                <a:effectLst/>
                <a:ea typeface="Microsoft Sans Serif" panose="020B0604020202020204" pitchFamily="34" charset="0"/>
              </a:rPr>
              <a:t>pollution</a:t>
            </a:r>
            <a:r>
              <a:rPr lang="en-US" sz="2400" spc="-60" dirty="0">
                <a:solidFill>
                  <a:srgbClr val="2C2D34"/>
                </a:solidFill>
                <a:effectLst/>
                <a:ea typeface="Microsoft Sans Serif" panose="020B0604020202020204" pitchFamily="34" charset="0"/>
              </a:rPr>
              <a:t> </a:t>
            </a:r>
            <a:r>
              <a:rPr lang="en-US" sz="2400" dirty="0">
                <a:solidFill>
                  <a:srgbClr val="2C2D34"/>
                </a:solidFill>
                <a:effectLst/>
                <a:ea typeface="Microsoft Sans Serif" panose="020B0604020202020204" pitchFamily="34" charset="0"/>
              </a:rPr>
              <a:t>(household</a:t>
            </a:r>
            <a:r>
              <a:rPr lang="en-US" sz="2400" spc="-55" dirty="0">
                <a:solidFill>
                  <a:srgbClr val="2C2D34"/>
                </a:solidFill>
                <a:effectLst/>
                <a:ea typeface="Microsoft Sans Serif" panose="020B0604020202020204" pitchFamily="34" charset="0"/>
              </a:rPr>
              <a:t> </a:t>
            </a:r>
            <a:r>
              <a:rPr lang="en-US" sz="2400" dirty="0">
                <a:solidFill>
                  <a:srgbClr val="2C2D34"/>
                </a:solidFill>
                <a:effectLst/>
                <a:ea typeface="Microsoft Sans Serif" panose="020B0604020202020204" pitchFamily="34" charset="0"/>
              </a:rPr>
              <a:t>and</a:t>
            </a:r>
            <a:r>
              <a:rPr lang="en-US" sz="2400" spc="-45" dirty="0">
                <a:solidFill>
                  <a:srgbClr val="2C2D34"/>
                </a:solidFill>
                <a:effectLst/>
                <a:ea typeface="Microsoft Sans Serif" panose="020B0604020202020204" pitchFamily="34" charset="0"/>
              </a:rPr>
              <a:t> </a:t>
            </a:r>
            <a:r>
              <a:rPr lang="en-US" sz="2400" dirty="0">
                <a:solidFill>
                  <a:srgbClr val="2C2D34"/>
                </a:solidFill>
                <a:effectLst/>
                <a:ea typeface="Microsoft Sans Serif" panose="020B0604020202020204" pitchFamily="34" charset="0"/>
              </a:rPr>
              <a:t>outdoor)contributes</a:t>
            </a:r>
            <a:r>
              <a:rPr lang="en-US" sz="2400" spc="-45" dirty="0">
                <a:solidFill>
                  <a:srgbClr val="2C2D34"/>
                </a:solidFill>
                <a:effectLst/>
                <a:ea typeface="Microsoft Sans Serif" panose="020B0604020202020204" pitchFamily="34" charset="0"/>
              </a:rPr>
              <a:t> </a:t>
            </a:r>
            <a:r>
              <a:rPr lang="en-US" sz="2400" dirty="0">
                <a:solidFill>
                  <a:srgbClr val="2C2D34"/>
                </a:solidFill>
                <a:effectLst/>
                <a:ea typeface="Microsoft Sans Serif" panose="020B0604020202020204" pitchFamily="34" charset="0"/>
              </a:rPr>
              <a:t>to</a:t>
            </a:r>
            <a:r>
              <a:rPr lang="en-US" sz="2400" spc="-50" dirty="0">
                <a:solidFill>
                  <a:srgbClr val="2C2D34"/>
                </a:solidFill>
                <a:effectLst/>
                <a:ea typeface="Microsoft Sans Serif" panose="020B0604020202020204" pitchFamily="34" charset="0"/>
              </a:rPr>
              <a:t> </a:t>
            </a:r>
            <a:r>
              <a:rPr lang="en-US" sz="2400" dirty="0">
                <a:solidFill>
                  <a:srgbClr val="2C2D34"/>
                </a:solidFill>
                <a:effectLst/>
                <a:ea typeface="Microsoft Sans Serif" panose="020B0604020202020204" pitchFamily="34" charset="0"/>
              </a:rPr>
              <a:t>over</a:t>
            </a:r>
            <a:r>
              <a:rPr lang="en-US" sz="2400" spc="-45" dirty="0">
                <a:solidFill>
                  <a:srgbClr val="2C2D34"/>
                </a:solidFill>
                <a:effectLst/>
                <a:ea typeface="Microsoft Sans Serif" panose="020B0604020202020204" pitchFamily="34" charset="0"/>
              </a:rPr>
              <a:t> </a:t>
            </a:r>
            <a:r>
              <a:rPr lang="en-US" sz="2400" dirty="0">
                <a:solidFill>
                  <a:srgbClr val="2C2D34"/>
                </a:solidFill>
                <a:effectLst/>
                <a:ea typeface="Microsoft Sans Serif" panose="020B0604020202020204" pitchFamily="34" charset="0"/>
              </a:rPr>
              <a:t>50%</a:t>
            </a:r>
            <a:r>
              <a:rPr lang="en-US" sz="2400" spc="-45" dirty="0">
                <a:solidFill>
                  <a:srgbClr val="2C2D34"/>
                </a:solidFill>
                <a:effectLst/>
                <a:ea typeface="Microsoft Sans Serif" panose="020B0604020202020204" pitchFamily="34" charset="0"/>
              </a:rPr>
              <a:t> </a:t>
            </a:r>
            <a:r>
              <a:rPr lang="en-US" sz="2400" dirty="0">
                <a:solidFill>
                  <a:srgbClr val="2C2D34"/>
                </a:solidFill>
                <a:effectLst/>
                <a:ea typeface="Microsoft Sans Serif" panose="020B0604020202020204" pitchFamily="34" charset="0"/>
              </a:rPr>
              <a:t>of</a:t>
            </a:r>
            <a:r>
              <a:rPr lang="en-US" sz="2400" spc="-50" dirty="0">
                <a:solidFill>
                  <a:srgbClr val="2C2D34"/>
                </a:solidFill>
                <a:effectLst/>
                <a:ea typeface="Microsoft Sans Serif" panose="020B0604020202020204" pitchFamily="34" charset="0"/>
              </a:rPr>
              <a:t> </a:t>
            </a:r>
            <a:r>
              <a:rPr lang="en-US" sz="2400" dirty="0">
                <a:solidFill>
                  <a:srgbClr val="2C2D34"/>
                </a:solidFill>
                <a:effectLst/>
                <a:ea typeface="Microsoft Sans Serif" panose="020B0604020202020204" pitchFamily="34" charset="0"/>
              </a:rPr>
              <a:t>the</a:t>
            </a:r>
            <a:r>
              <a:rPr lang="en-US" sz="2400" spc="-45" dirty="0">
                <a:solidFill>
                  <a:srgbClr val="2C2D34"/>
                </a:solidFill>
                <a:effectLst/>
                <a:ea typeface="Microsoft Sans Serif" panose="020B0604020202020204" pitchFamily="34" charset="0"/>
              </a:rPr>
              <a:t> </a:t>
            </a:r>
            <a:r>
              <a:rPr lang="en-US" sz="2400" dirty="0">
                <a:solidFill>
                  <a:srgbClr val="2C2D34"/>
                </a:solidFill>
                <a:effectLst/>
                <a:ea typeface="Microsoft Sans Serif" panose="020B0604020202020204" pitchFamily="34" charset="0"/>
              </a:rPr>
              <a:t>national</a:t>
            </a:r>
            <a:r>
              <a:rPr lang="en-US" sz="2400" spc="-45" dirty="0">
                <a:solidFill>
                  <a:srgbClr val="2C2D34"/>
                </a:solidFill>
                <a:effectLst/>
                <a:ea typeface="Microsoft Sans Serif" panose="020B0604020202020204" pitchFamily="34" charset="0"/>
              </a:rPr>
              <a:t> </a:t>
            </a:r>
            <a:r>
              <a:rPr lang="en-US" sz="2400" dirty="0">
                <a:solidFill>
                  <a:srgbClr val="2C2D34"/>
                </a:solidFill>
                <a:effectLst/>
                <a:ea typeface="Microsoft Sans Serif" panose="020B0604020202020204" pitchFamily="34" charset="0"/>
              </a:rPr>
              <a:t>COPD</a:t>
            </a:r>
            <a:r>
              <a:rPr lang="en-US" sz="2400" spc="-50" dirty="0">
                <a:solidFill>
                  <a:srgbClr val="2C2D34"/>
                </a:solidFill>
                <a:effectLst/>
                <a:ea typeface="Microsoft Sans Serif" panose="020B0604020202020204" pitchFamily="34" charset="0"/>
              </a:rPr>
              <a:t> </a:t>
            </a:r>
            <a:r>
              <a:rPr lang="en-US" sz="2400" dirty="0">
                <a:solidFill>
                  <a:srgbClr val="2C2D34"/>
                </a:solidFill>
                <a:effectLst/>
                <a:ea typeface="Microsoft Sans Serif" panose="020B0604020202020204" pitchFamily="34" charset="0"/>
              </a:rPr>
              <a:t>burden</a:t>
            </a:r>
            <a:r>
              <a:rPr lang="en-US" sz="2400" dirty="0" smtClean="0">
                <a:solidFill>
                  <a:srgbClr val="2C2D34"/>
                </a:solidFill>
                <a:effectLst/>
                <a:ea typeface="Microsoft Sans Serif" panose="020B0604020202020204" pitchFamily="34" charset="0"/>
              </a:rPr>
              <a:t>.</a:t>
            </a:r>
            <a:endParaRPr lang="en-US" sz="3600" dirty="0"/>
          </a:p>
        </p:txBody>
      </p:sp>
    </p:spTree>
    <p:extLst>
      <p:ext uri="{BB962C8B-B14F-4D97-AF65-F5344CB8AC3E}">
        <p14:creationId xmlns:p14="http://schemas.microsoft.com/office/powerpoint/2010/main" val="28056741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82815" y="2673853"/>
            <a:ext cx="8426370" cy="1510295"/>
            <a:chOff x="1882815" y="3692525"/>
            <a:chExt cx="8426370" cy="1510295"/>
          </a:xfrm>
        </p:grpSpPr>
        <p:sp>
          <p:nvSpPr>
            <p:cNvPr id="6" name="Rounded Rectangle 5"/>
            <p:cNvSpPr/>
            <p:nvPr/>
          </p:nvSpPr>
          <p:spPr>
            <a:xfrm>
              <a:off x="1882815" y="3692525"/>
              <a:ext cx="8426370" cy="1510295"/>
            </a:xfrm>
            <a:prstGeom prst="roundRect">
              <a:avLst>
                <a:gd name="adj" fmla="val 3659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itle 3">
              <a:extLst>
                <a:ext uri="{FF2B5EF4-FFF2-40B4-BE49-F238E27FC236}">
                  <a16:creationId xmlns:a16="http://schemas.microsoft.com/office/drawing/2014/main" id="{118AC42C-0B3D-0ACB-9052-13A3174AE73B}"/>
                </a:ext>
              </a:extLst>
            </p:cNvPr>
            <p:cNvSpPr txBox="1">
              <a:spLocks/>
            </p:cNvSpPr>
            <p:nvPr/>
          </p:nvSpPr>
          <p:spPr>
            <a:xfrm>
              <a:off x="2300811" y="4068484"/>
              <a:ext cx="7590379" cy="7583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b="1" dirty="0">
                  <a:solidFill>
                    <a:schemeClr val="bg1"/>
                  </a:solidFill>
                  <a:latin typeface="Bahnschrift" panose="020B0502040204020203" pitchFamily="34" charset="0"/>
                </a:rPr>
                <a:t>RISK FACTORS FOR COPD</a:t>
              </a:r>
              <a:endParaRPr lang="en-IN" sz="4500" b="1" dirty="0">
                <a:solidFill>
                  <a:schemeClr val="bg1"/>
                </a:solidFill>
                <a:latin typeface="Bahnschrift" panose="020B0502040204020203" pitchFamily="34" charset="0"/>
              </a:endParaRPr>
            </a:p>
          </p:txBody>
        </p:sp>
      </p:grpSp>
    </p:spTree>
    <p:extLst>
      <p:ext uri="{BB962C8B-B14F-4D97-AF65-F5344CB8AC3E}">
        <p14:creationId xmlns:p14="http://schemas.microsoft.com/office/powerpoint/2010/main" val="17469483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FAFDF551-27D0-47A4-82ED-6E9E3488A02C}"/>
              </a:ext>
            </a:extLst>
          </p:cNvPr>
          <p:cNvSpPr>
            <a:spLocks noGrp="1"/>
          </p:cNvSpPr>
          <p:nvPr>
            <p:ph type="title" idx="4294967295"/>
          </p:nvPr>
        </p:nvSpPr>
        <p:spPr>
          <a:xfrm>
            <a:off x="3327400" y="318016"/>
            <a:ext cx="5537200" cy="944563"/>
          </a:xfrm>
        </p:spPr>
        <p:txBody>
          <a:bodyPr/>
          <a:lstStyle/>
          <a:p>
            <a:pPr algn="ct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Touch me Not Plant…..</a:t>
            </a:r>
            <a:endParaRPr lang="en-US" altLang="en-US" dirty="0">
              <a:latin typeface="+mn-lt"/>
            </a:endParaRPr>
          </a:p>
        </p:txBody>
      </p:sp>
      <p:pic>
        <p:nvPicPr>
          <p:cNvPr id="4" name="Content Placeholder 3" descr="Mimosa-pudica-final-1.jpg">
            <a:extLst>
              <a:ext uri="{FF2B5EF4-FFF2-40B4-BE49-F238E27FC236}">
                <a16:creationId xmlns:a16="http://schemas.microsoft.com/office/drawing/2014/main" id="{125D89BA-72E8-4A81-BC10-155BEAEA9017}"/>
              </a:ext>
            </a:extLst>
          </p:cNvPr>
          <p:cNvPicPr>
            <a:picLocks noGrp="1" noChangeAspect="1"/>
          </p:cNvPicPr>
          <p:nvPr>
            <p:ph idx="4294967295"/>
          </p:nvPr>
        </p:nvPicPr>
        <p:blipFill rotWithShape="1">
          <a:blip r:embed="rId2"/>
          <a:srcRect l="603" r="603"/>
          <a:stretch/>
        </p:blipFill>
        <p:spPr>
          <a:xfrm>
            <a:off x="1706563" y="1340803"/>
            <a:ext cx="8778875" cy="4344987"/>
          </a:xfrm>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559B3372-493A-4A40-A5A4-A7CB5565F8E3}"/>
              </a:ext>
            </a:extLst>
          </p:cNvPr>
          <p:cNvSpPr txBox="1"/>
          <p:nvPr/>
        </p:nvSpPr>
        <p:spPr>
          <a:xfrm>
            <a:off x="3730481" y="6107668"/>
            <a:ext cx="4731039" cy="369332"/>
          </a:xfrm>
          <a:prstGeom prst="rect">
            <a:avLst/>
          </a:prstGeom>
          <a:noFill/>
        </p:spPr>
        <p:txBody>
          <a:bodyPr wrap="none" rtlCol="0">
            <a:spAutoFit/>
          </a:bodyPr>
          <a:lstStyle/>
          <a:p>
            <a:pPr algn="ctr"/>
            <a:r>
              <a:rPr lang="en-US" b="1" dirty="0"/>
              <a:t>Hypersensitivity reaction by touch me not plant</a:t>
            </a:r>
            <a:endParaRPr lang="en-IN" b="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3BFFA-E792-2F1F-8677-9DD31B53A6D4}"/>
              </a:ext>
            </a:extLst>
          </p:cNvPr>
          <p:cNvSpPr>
            <a:spLocks noGrp="1"/>
          </p:cNvSpPr>
          <p:nvPr>
            <p:ph type="title" idx="4294967295"/>
          </p:nvPr>
        </p:nvSpPr>
        <p:spPr>
          <a:xfrm>
            <a:off x="2021840" y="487045"/>
            <a:ext cx="7762240" cy="732155"/>
          </a:xfrm>
        </p:spPr>
        <p:txBody>
          <a:bodyPr>
            <a:normAutofit/>
          </a:bodyPr>
          <a:lstStyle/>
          <a:p>
            <a:pPr algn="ctr"/>
            <a:r>
              <a:rPr lang="en-IN" sz="4000" b="1" dirty="0" smtClean="0">
                <a:solidFill>
                  <a:schemeClr val="accent1">
                    <a:lumMod val="75000"/>
                  </a:schemeClr>
                </a:solidFill>
                <a:latin typeface="+mn-lt"/>
              </a:rPr>
              <a:t>Risk factors for COPD </a:t>
            </a:r>
            <a:endParaRPr lang="en-IN" sz="4000" b="1" dirty="0">
              <a:solidFill>
                <a:schemeClr val="accent1">
                  <a:lumMod val="75000"/>
                </a:schemeClr>
              </a:solidFill>
              <a:latin typeface="+mn-lt"/>
            </a:endParaRPr>
          </a:p>
        </p:txBody>
      </p:sp>
      <p:sp>
        <p:nvSpPr>
          <p:cNvPr id="3" name="Content Placeholder 2">
            <a:extLst>
              <a:ext uri="{FF2B5EF4-FFF2-40B4-BE49-F238E27FC236}">
                <a16:creationId xmlns:a16="http://schemas.microsoft.com/office/drawing/2014/main" id="{E4FC7370-3592-439C-CC5E-E194DA04E1D8}"/>
              </a:ext>
            </a:extLst>
          </p:cNvPr>
          <p:cNvSpPr>
            <a:spLocks noGrp="1"/>
          </p:cNvSpPr>
          <p:nvPr>
            <p:ph sz="half" idx="4294967295"/>
          </p:nvPr>
        </p:nvSpPr>
        <p:spPr>
          <a:xfrm>
            <a:off x="721360" y="1575435"/>
            <a:ext cx="5181600" cy="4351338"/>
          </a:xfrm>
        </p:spPr>
        <p:txBody>
          <a:bodyPr>
            <a:normAutofit/>
          </a:bodyPr>
          <a:lstStyle/>
          <a:p>
            <a:pPr marL="0" indent="0">
              <a:buNone/>
            </a:pPr>
            <a:r>
              <a:rPr lang="en-IN" sz="3200" dirty="0"/>
              <a:t>             </a:t>
            </a:r>
            <a:r>
              <a:rPr lang="en-IN" sz="3200" b="1" u="sng" dirty="0">
                <a:highlight>
                  <a:srgbClr val="FFFF00"/>
                </a:highlight>
              </a:rPr>
              <a:t>MODIFIABLE</a:t>
            </a:r>
          </a:p>
          <a:p>
            <a:pPr marL="514350" indent="-514350">
              <a:buFont typeface="+mj-lt"/>
              <a:buAutoNum type="arabicPeriod"/>
            </a:pPr>
            <a:r>
              <a:rPr lang="en-IN" sz="2400" dirty="0"/>
              <a:t>SMOKING (FIRST HAND AND PASSIVE SMOKING)</a:t>
            </a:r>
          </a:p>
          <a:p>
            <a:pPr marL="514350" indent="-514350">
              <a:buFont typeface="+mj-lt"/>
              <a:buAutoNum type="arabicPeriod"/>
            </a:pPr>
            <a:r>
              <a:rPr lang="en-IN" sz="2400" dirty="0"/>
              <a:t>ENVIRONMENTAL POLLUTION </a:t>
            </a:r>
          </a:p>
          <a:p>
            <a:pPr marL="514350" indent="-514350">
              <a:buFont typeface="+mj-lt"/>
              <a:buAutoNum type="arabicPeriod"/>
            </a:pPr>
            <a:r>
              <a:rPr lang="en-IN" sz="2400" dirty="0"/>
              <a:t>INDOOR POLLUTANTS </a:t>
            </a:r>
          </a:p>
          <a:p>
            <a:pPr marL="514350" indent="-514350">
              <a:buFont typeface="+mj-lt"/>
              <a:buAutoNum type="arabicPeriod"/>
            </a:pPr>
            <a:r>
              <a:rPr lang="en-IN" sz="2400" dirty="0"/>
              <a:t>OCCUPATIONAL EXPOSURE </a:t>
            </a:r>
          </a:p>
          <a:p>
            <a:pPr marL="514350" indent="-514350">
              <a:buFont typeface="+mj-lt"/>
              <a:buAutoNum type="arabicPeriod"/>
            </a:pPr>
            <a:endParaRPr lang="en-IN" dirty="0"/>
          </a:p>
        </p:txBody>
      </p:sp>
      <p:sp>
        <p:nvSpPr>
          <p:cNvPr id="4" name="Content Placeholder 3">
            <a:extLst>
              <a:ext uri="{FF2B5EF4-FFF2-40B4-BE49-F238E27FC236}">
                <a16:creationId xmlns:a16="http://schemas.microsoft.com/office/drawing/2014/main" id="{D64629C5-40AF-4369-D6AB-0CEC086D55A4}"/>
              </a:ext>
            </a:extLst>
          </p:cNvPr>
          <p:cNvSpPr>
            <a:spLocks noGrp="1"/>
          </p:cNvSpPr>
          <p:nvPr>
            <p:ph sz="half" idx="4294967295"/>
          </p:nvPr>
        </p:nvSpPr>
        <p:spPr>
          <a:xfrm>
            <a:off x="6319520" y="1588770"/>
            <a:ext cx="5181600" cy="4351338"/>
          </a:xfrm>
        </p:spPr>
        <p:txBody>
          <a:bodyPr>
            <a:normAutofit/>
          </a:bodyPr>
          <a:lstStyle/>
          <a:p>
            <a:pPr marL="0" indent="0" algn="ctr">
              <a:buNone/>
            </a:pPr>
            <a:r>
              <a:rPr lang="en-IN" sz="3200" b="1" u="sng" dirty="0">
                <a:highlight>
                  <a:srgbClr val="FFFF00"/>
                </a:highlight>
              </a:rPr>
              <a:t>NON MODIFIABLE</a:t>
            </a:r>
          </a:p>
          <a:p>
            <a:pPr marL="514350" indent="-514350">
              <a:buFont typeface="+mj-lt"/>
              <a:buAutoNum type="arabicPeriod"/>
            </a:pPr>
            <a:r>
              <a:rPr lang="en-IN" sz="2400" dirty="0"/>
              <a:t>AGE AND SEX </a:t>
            </a:r>
          </a:p>
          <a:p>
            <a:pPr marL="514350" indent="-514350">
              <a:buFont typeface="+mj-lt"/>
              <a:buAutoNum type="arabicPeriod"/>
            </a:pPr>
            <a:r>
              <a:rPr lang="en-IN" sz="2400" dirty="0"/>
              <a:t>LOW SOCIOECONOMIC STATUS </a:t>
            </a:r>
          </a:p>
          <a:p>
            <a:pPr marL="514350" indent="-514350">
              <a:buFont typeface="+mj-lt"/>
              <a:buAutoNum type="arabicPeriod"/>
            </a:pPr>
            <a:r>
              <a:rPr lang="en-IN" sz="2400" dirty="0"/>
              <a:t>LUNG GROWTH AND DEVELOPMENT </a:t>
            </a:r>
          </a:p>
          <a:p>
            <a:pPr marL="514350" indent="-514350">
              <a:buFont typeface="+mj-lt"/>
              <a:buAutoNum type="arabicPeriod"/>
            </a:pPr>
            <a:r>
              <a:rPr lang="en-IN" sz="2400" dirty="0"/>
              <a:t>GENETIC FACTORS : </a:t>
            </a:r>
          </a:p>
          <a:p>
            <a:pPr marL="0" indent="0">
              <a:buNone/>
            </a:pPr>
            <a:r>
              <a:rPr lang="en-US" sz="2000" dirty="0"/>
              <a:t>Alpha 1 antitrypsin deficiency, Matrix metalloproteinases 12 (MMP-12) and Glutathione- S  Transferase  have been related with decline in FEV1 or FEV1/FVC.</a:t>
            </a:r>
          </a:p>
          <a:p>
            <a:pPr marL="514350" indent="-514350">
              <a:buFont typeface="+mj-lt"/>
              <a:buAutoNum type="arabicPeriod"/>
            </a:pPr>
            <a:endParaRPr lang="en-IN" dirty="0"/>
          </a:p>
        </p:txBody>
      </p:sp>
    </p:spTree>
    <p:extLst>
      <p:ext uri="{BB962C8B-B14F-4D97-AF65-F5344CB8AC3E}">
        <p14:creationId xmlns:p14="http://schemas.microsoft.com/office/powerpoint/2010/main" val="13796011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2045958" y="277908"/>
            <a:ext cx="8442242" cy="523220"/>
          </a:xfrm>
          <a:prstGeom prst="rect">
            <a:avLst/>
          </a:prstGeom>
          <a:solidFill>
            <a:schemeClr val="accent1">
              <a:lumMod val="75000"/>
            </a:schemeClr>
          </a:solidFill>
          <a:ln w="15875">
            <a:solidFill>
              <a:srgbClr val="CC99FF"/>
            </a:solidFill>
            <a:miter lim="800000"/>
            <a:headEnd/>
            <a:tailEnd/>
          </a:ln>
        </p:spPr>
        <p:txBody>
          <a:bodyPr wrap="square">
            <a:spAutoFit/>
            <a:scene3d>
              <a:camera prst="orthographicFront"/>
              <a:lightRig rig="threePt" dir="t"/>
            </a:scene3d>
            <a:sp3d extrusionH="57150" contourW="12700" prstMaterial="translucentPowder">
              <a:bevelT w="38100" h="38100" prst="convex"/>
              <a:bevelB w="50800" h="38100" prst="riblet"/>
              <a:extrusionClr>
                <a:srgbClr val="C00000"/>
              </a:extrusionClr>
              <a:contourClr>
                <a:schemeClr val="tx1"/>
              </a:contourClr>
            </a:sp3d>
          </a:body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en-US" sz="2800" b="1" i="0" u="none" strike="noStrike" kern="1200" cap="none" spc="0" normalizeH="0" baseline="0" noProof="0" dirty="0">
              <a:ln>
                <a:noFill/>
              </a:ln>
              <a:solidFill>
                <a:schemeClr val="bg1"/>
              </a:solidFill>
              <a:effectLst/>
              <a:uLnTx/>
              <a:uFillTx/>
              <a:latin typeface="Calibri" pitchFamily="34" charset="0"/>
              <a:ea typeface="+mn-ea"/>
              <a:cs typeface="+mn-cs"/>
            </a:endParaRPr>
          </a:p>
        </p:txBody>
      </p:sp>
      <p:pic>
        <p:nvPicPr>
          <p:cNvPr id="3" name="Picture 2" descr="C:\Users\user\Desktop\DESKTOP FILES\IMVAC\DSC_00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191" y="985731"/>
            <a:ext cx="2568779" cy="1672560"/>
          </a:xfrm>
          <a:prstGeom prst="rect">
            <a:avLst/>
          </a:prstGeom>
          <a:solidFill>
            <a:srgbClr val="C00000"/>
          </a:solidFill>
          <a:ln w="76200">
            <a:solidFill>
              <a:srgbClr val="C00000"/>
            </a:solidFill>
          </a:ln>
        </p:spPr>
      </p:pic>
      <p:pic>
        <p:nvPicPr>
          <p:cNvPr id="7172" name="Picture 4" descr="http://www.vpcrc.com/images/g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4326" y="2941751"/>
            <a:ext cx="2510248" cy="1813478"/>
          </a:xfrm>
          <a:prstGeom prst="rect">
            <a:avLst/>
          </a:prstGeom>
          <a:noFill/>
          <a:ln w="76200">
            <a:solidFill>
              <a:srgbClr val="C00000"/>
            </a:solidFill>
          </a:ln>
          <a:extLst>
            <a:ext uri="{909E8E84-426E-40DD-AFC4-6F175D3DCCD1}">
              <a14:hiddenFill xmlns:a14="http://schemas.microsoft.com/office/drawing/2010/main">
                <a:solidFill>
                  <a:srgbClr val="FFFFFF"/>
                </a:solidFill>
              </a14:hiddenFill>
            </a:ext>
          </a:extLst>
        </p:spPr>
      </p:pic>
      <p:pic>
        <p:nvPicPr>
          <p:cNvPr id="6" name="Picture 4" descr="http://txagtalks.texasfarmbureau.org/wp-content/uploads/2010/8/081110Dus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9395" y="1025326"/>
            <a:ext cx="2972413" cy="1632965"/>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191" y="2928184"/>
            <a:ext cx="2565942" cy="1842284"/>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9677" y="2928184"/>
            <a:ext cx="2644905" cy="1827045"/>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descr="http://media-2.web.britannica.com/eb-media/88/102988-004-6239988F.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4957" y="5040362"/>
            <a:ext cx="2565942" cy="1440298"/>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42076" y="999849"/>
            <a:ext cx="2474748" cy="1672560"/>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55663" y="2941751"/>
            <a:ext cx="1426145" cy="1828717"/>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descr="https://s-media-cache-ak0.pinimg.com/236x/5c/91/2f/5c912f08aaaa5f3f78b6f51ed3bfba5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09395" y="2941751"/>
            <a:ext cx="1352471" cy="1828717"/>
          </a:xfrm>
          <a:prstGeom prst="rect">
            <a:avLst/>
          </a:prstGeom>
          <a:noFill/>
          <a:ln w="762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7174" name="Picture 6" descr="http://learningradiology.com/lectures/chestlectures/Pulmonary%20Tuberculosis-2012/data/images/img5.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19677" y="5075981"/>
            <a:ext cx="2684819" cy="1389097"/>
          </a:xfrm>
          <a:prstGeom prst="rect">
            <a:avLst/>
          </a:prstGeom>
          <a:noFill/>
          <a:ln w="76200">
            <a:solidFill>
              <a:srgbClr val="C00000"/>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225538" y="1101566"/>
            <a:ext cx="1012751"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entury Gothic" panose="020B0502020202020204"/>
                <a:ea typeface="+mn-ea"/>
                <a:cs typeface="+mn-cs"/>
              </a:rPr>
              <a:t>600 million</a:t>
            </a:r>
          </a:p>
        </p:txBody>
      </p:sp>
      <p:sp>
        <p:nvSpPr>
          <p:cNvPr id="17" name="TextBox 16"/>
          <p:cNvSpPr txBox="1"/>
          <p:nvPr/>
        </p:nvSpPr>
        <p:spPr>
          <a:xfrm>
            <a:off x="2348909" y="1164844"/>
            <a:ext cx="1012751"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entury Gothic" panose="020B0502020202020204"/>
                <a:ea typeface="+mn-ea"/>
                <a:cs typeface="+mn-cs"/>
              </a:rPr>
              <a:t>750 million</a:t>
            </a:r>
          </a:p>
        </p:txBody>
      </p:sp>
      <p:sp>
        <p:nvSpPr>
          <p:cNvPr id="18" name="TextBox 17"/>
          <p:cNvSpPr txBox="1"/>
          <p:nvPr/>
        </p:nvSpPr>
        <p:spPr>
          <a:xfrm>
            <a:off x="4829973" y="1125486"/>
            <a:ext cx="981218"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entury Gothic" panose="020B0502020202020204"/>
                <a:ea typeface="+mn-ea"/>
                <a:cs typeface="+mn-cs"/>
              </a:rPr>
              <a:t>120 million</a:t>
            </a:r>
          </a:p>
        </p:txBody>
      </p:sp>
      <p:sp>
        <p:nvSpPr>
          <p:cNvPr id="21" name="TextBox 20"/>
          <p:cNvSpPr txBox="1"/>
          <p:nvPr/>
        </p:nvSpPr>
        <p:spPr>
          <a:xfrm>
            <a:off x="4177065" y="2990096"/>
            <a:ext cx="1687517"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Century Gothic" panose="020B0502020202020204"/>
                <a:ea typeface="+mn-ea"/>
                <a:cs typeface="+mn-cs"/>
              </a:rPr>
              <a:t>35 million in India</a:t>
            </a:r>
          </a:p>
        </p:txBody>
      </p:sp>
      <p:pic>
        <p:nvPicPr>
          <p:cNvPr id="5" name="Picture 4">
            <a:extLst>
              <a:ext uri="{FF2B5EF4-FFF2-40B4-BE49-F238E27FC236}">
                <a16:creationId xmlns:a16="http://schemas.microsoft.com/office/drawing/2014/main" id="{225DC749-F329-D247-ABBC-1DECD13B0DFF}"/>
              </a:ext>
            </a:extLst>
          </p:cNvPr>
          <p:cNvPicPr>
            <a:picLocks noChangeAspect="1"/>
          </p:cNvPicPr>
          <p:nvPr/>
        </p:nvPicPr>
        <p:blipFill rotWithShape="1">
          <a:blip r:embed="rId12" cstate="print"/>
          <a:srcRect t="20241" b="13589"/>
          <a:stretch/>
        </p:blipFill>
        <p:spPr>
          <a:xfrm>
            <a:off x="8909396" y="5039191"/>
            <a:ext cx="2972412" cy="1375902"/>
          </a:xfrm>
          <a:prstGeom prst="rect">
            <a:avLst/>
          </a:prstGeom>
          <a:ln w="76200">
            <a:solidFill>
              <a:srgbClr val="C00000"/>
            </a:solidFill>
          </a:ln>
        </p:spPr>
      </p:pic>
      <p:pic>
        <p:nvPicPr>
          <p:cNvPr id="14" name="Picture 13">
            <a:extLst>
              <a:ext uri="{FF2B5EF4-FFF2-40B4-BE49-F238E27FC236}">
                <a16:creationId xmlns:a16="http://schemas.microsoft.com/office/drawing/2014/main" id="{B6104CF7-FA73-CA40-94E5-6249DF4D9880}"/>
              </a:ext>
            </a:extLst>
          </p:cNvPr>
          <p:cNvPicPr>
            <a:picLocks noChangeAspect="1"/>
          </p:cNvPicPr>
          <p:nvPr/>
        </p:nvPicPr>
        <p:blipFill>
          <a:blip r:embed="rId13" cstate="print"/>
          <a:stretch>
            <a:fillRect/>
          </a:stretch>
        </p:blipFill>
        <p:spPr>
          <a:xfrm>
            <a:off x="6157466" y="5040362"/>
            <a:ext cx="2443967" cy="1374731"/>
          </a:xfrm>
          <a:prstGeom prst="rect">
            <a:avLst/>
          </a:prstGeom>
          <a:ln w="76200">
            <a:solidFill>
              <a:srgbClr val="C00000"/>
            </a:solidFill>
          </a:ln>
        </p:spPr>
      </p:pic>
      <p:pic>
        <p:nvPicPr>
          <p:cNvPr id="7170" name="Picture 2" descr="http://c8.alamy.com/comp/E59JFP/close-up-of-a-tribal-man-smoking-bidi-an-indian-handmade-cigarette-E59JFP.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59593" y="1005528"/>
            <a:ext cx="2604989" cy="1672560"/>
          </a:xfrm>
          <a:prstGeom prst="rect">
            <a:avLst/>
          </a:prstGeom>
          <a:noFill/>
          <a:ln w="76200">
            <a:solidFill>
              <a:srgbClr val="C00000"/>
            </a:solidFill>
          </a:ln>
          <a:extLst>
            <a:ext uri="{909E8E84-426E-40DD-AFC4-6F175D3DCCD1}">
              <a14:hiddenFill xmlns:a14="http://schemas.microsoft.com/office/drawing/2010/main">
                <a:solidFill>
                  <a:srgbClr val="FFFFFF"/>
                </a:solidFill>
              </a14:hiddenFill>
            </a:ext>
          </a:extLst>
        </p:spPr>
      </p:pic>
      <p:sp>
        <p:nvSpPr>
          <p:cNvPr id="10" name="Rectangle 9"/>
          <p:cNvSpPr/>
          <p:nvPr/>
        </p:nvSpPr>
        <p:spPr>
          <a:xfrm>
            <a:off x="2736034" y="277908"/>
            <a:ext cx="7190110" cy="461665"/>
          </a:xfrm>
          <a:prstGeom prst="rect">
            <a:avLst/>
          </a:prstGeom>
        </p:spPr>
        <p:txBody>
          <a:bodyPr wrap="none">
            <a:spAutoFit/>
          </a:bodyPr>
          <a:lstStyle/>
          <a:p>
            <a:r>
              <a:rPr lang="en-IN" sz="2400" b="1" dirty="0">
                <a:solidFill>
                  <a:schemeClr val="bg1"/>
                </a:solidFill>
              </a:rPr>
              <a:t>A Large Number of People in India are At Risk for COPD</a:t>
            </a:r>
          </a:p>
        </p:txBody>
      </p:sp>
    </p:spTree>
    <p:extLst>
      <p:ext uri="{BB962C8B-B14F-4D97-AF65-F5344CB8AC3E}">
        <p14:creationId xmlns:p14="http://schemas.microsoft.com/office/powerpoint/2010/main" val="5195623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7" grpId="0"/>
      <p:bldP spid="18" grpId="0"/>
      <p:bldP spid="2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82815" y="2673853"/>
            <a:ext cx="8426370" cy="1510295"/>
            <a:chOff x="1882815" y="3692525"/>
            <a:chExt cx="8426370" cy="1510295"/>
          </a:xfrm>
        </p:grpSpPr>
        <p:sp>
          <p:nvSpPr>
            <p:cNvPr id="6" name="Rounded Rectangle 5"/>
            <p:cNvSpPr/>
            <p:nvPr/>
          </p:nvSpPr>
          <p:spPr>
            <a:xfrm>
              <a:off x="1882815" y="3692525"/>
              <a:ext cx="8426370" cy="1510295"/>
            </a:xfrm>
            <a:prstGeom prst="roundRect">
              <a:avLst>
                <a:gd name="adj" fmla="val 3659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itle 3">
              <a:extLst>
                <a:ext uri="{FF2B5EF4-FFF2-40B4-BE49-F238E27FC236}">
                  <a16:creationId xmlns:a16="http://schemas.microsoft.com/office/drawing/2014/main" id="{118AC42C-0B3D-0ACB-9052-13A3174AE73B}"/>
                </a:ext>
              </a:extLst>
            </p:cNvPr>
            <p:cNvSpPr txBox="1">
              <a:spLocks/>
            </p:cNvSpPr>
            <p:nvPr/>
          </p:nvSpPr>
          <p:spPr>
            <a:xfrm>
              <a:off x="2300811" y="4068484"/>
              <a:ext cx="7590379" cy="7583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b="1" dirty="0">
                  <a:solidFill>
                    <a:schemeClr val="bg1"/>
                  </a:solidFill>
                  <a:latin typeface="Bahnschrift" panose="020B0502040204020203" pitchFamily="34" charset="0"/>
                </a:rPr>
                <a:t>PATHOGENESIS</a:t>
              </a:r>
              <a:endParaRPr lang="en-IN" sz="4500" b="1" dirty="0">
                <a:solidFill>
                  <a:schemeClr val="bg1"/>
                </a:solidFill>
                <a:latin typeface="Bahnschrift" panose="020B0502040204020203" pitchFamily="34" charset="0"/>
              </a:endParaRPr>
            </a:p>
          </p:txBody>
        </p:sp>
      </p:grpSp>
    </p:spTree>
    <p:extLst>
      <p:ext uri="{BB962C8B-B14F-4D97-AF65-F5344CB8AC3E}">
        <p14:creationId xmlns:p14="http://schemas.microsoft.com/office/powerpoint/2010/main" val="25100693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9E5D60B-90A6-45D2-9968-CB07A8CF35BC}"/>
              </a:ext>
            </a:extLst>
          </p:cNvPr>
          <p:cNvSpPr>
            <a:spLocks noGrp="1"/>
          </p:cNvSpPr>
          <p:nvPr>
            <p:ph type="title" idx="4294967295"/>
          </p:nvPr>
        </p:nvSpPr>
        <p:spPr>
          <a:xfrm>
            <a:off x="146099" y="307674"/>
            <a:ext cx="10881359" cy="591862"/>
          </a:xfrm>
        </p:spPr>
        <p:txBody>
          <a:bodyPr vert="horz" lIns="91440" tIns="45720" rIns="91440" bIns="45720" rtlCol="0" anchor="b">
            <a:normAutofit fontScale="90000"/>
          </a:bodyPr>
          <a:lstStyle/>
          <a:p>
            <a:pPr algn="ctr"/>
            <a:r>
              <a:rPr lang="en-GB" sz="4000" b="1" dirty="0">
                <a:solidFill>
                  <a:schemeClr val="accent1">
                    <a:lumMod val="75000"/>
                  </a:schemeClr>
                </a:solidFill>
                <a:latin typeface="Bahnschrift" panose="020B0502040204020203" pitchFamily="34" charset="0"/>
              </a:rPr>
              <a:t>Aetiology, Pathobiology and Pathology of COPD</a:t>
            </a:r>
          </a:p>
        </p:txBody>
      </p:sp>
      <p:sp>
        <p:nvSpPr>
          <p:cNvPr id="6" name="TextBox 5">
            <a:extLst>
              <a:ext uri="{FF2B5EF4-FFF2-40B4-BE49-F238E27FC236}">
                <a16:creationId xmlns:a16="http://schemas.microsoft.com/office/drawing/2014/main" id="{F244BF60-FE72-4433-906B-CE926F9C2063}"/>
              </a:ext>
            </a:extLst>
          </p:cNvPr>
          <p:cNvSpPr txBox="1"/>
          <p:nvPr/>
        </p:nvSpPr>
        <p:spPr>
          <a:xfrm>
            <a:off x="146099" y="2508016"/>
            <a:ext cx="1967847" cy="1328023"/>
          </a:xfrm>
          <a:prstGeom prst="roundRect">
            <a:avLst/>
          </a:prstGeom>
          <a:solidFill>
            <a:schemeClr val="bg2">
              <a:lumMod val="20000"/>
              <a:lumOff val="80000"/>
            </a:schemeClr>
          </a:solidFill>
          <a:ln w="28575">
            <a:solidFill>
              <a:srgbClr val="F963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a:ea typeface="+mn-ea"/>
                <a:cs typeface="+mn-cs"/>
              </a:rPr>
              <a:t>Aetiology</a:t>
            </a:r>
          </a:p>
          <a:p>
            <a:pPr marL="228594" marR="0" lvl="0" indent="-228594" algn="l" defTabSz="914400" rtl="0" eaLnBrk="1" fontAlgn="auto" latinLnBrk="0" hangingPunct="1">
              <a:lnSpc>
                <a:spcPct val="100000"/>
              </a:lnSpc>
              <a:spcBef>
                <a:spcPts val="0"/>
              </a:spcBef>
              <a:spcAft>
                <a:spcPts val="0"/>
              </a:spcAft>
              <a:buClr>
                <a:prstClr val="black"/>
              </a:buClr>
              <a:buSzPct val="130000"/>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a:ea typeface="+mn-ea"/>
                <a:cs typeface="+mn-cs"/>
              </a:rPr>
              <a:t>Smoking and pollutants</a:t>
            </a:r>
          </a:p>
          <a:p>
            <a:pPr marL="228594" marR="0" lvl="0" indent="-228594" algn="l" defTabSz="914400" rtl="0" eaLnBrk="1" fontAlgn="auto" latinLnBrk="0" hangingPunct="1">
              <a:lnSpc>
                <a:spcPct val="100000"/>
              </a:lnSpc>
              <a:spcBef>
                <a:spcPts val="0"/>
              </a:spcBef>
              <a:spcAft>
                <a:spcPts val="0"/>
              </a:spcAft>
              <a:buClr>
                <a:prstClr val="black"/>
              </a:buClr>
              <a:buSzPct val="130000"/>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a:ea typeface="+mn-ea"/>
                <a:cs typeface="+mn-cs"/>
              </a:rPr>
              <a:t>Host factors</a:t>
            </a:r>
          </a:p>
        </p:txBody>
      </p:sp>
      <p:sp>
        <p:nvSpPr>
          <p:cNvPr id="7" name="TextBox 6">
            <a:extLst>
              <a:ext uri="{FF2B5EF4-FFF2-40B4-BE49-F238E27FC236}">
                <a16:creationId xmlns:a16="http://schemas.microsoft.com/office/drawing/2014/main" id="{8EEA41EA-D56A-40A1-857F-DB9C06AF4C3A}"/>
              </a:ext>
            </a:extLst>
          </p:cNvPr>
          <p:cNvSpPr txBox="1"/>
          <p:nvPr/>
        </p:nvSpPr>
        <p:spPr>
          <a:xfrm>
            <a:off x="2644695" y="2295639"/>
            <a:ext cx="3009188" cy="2145268"/>
          </a:xfrm>
          <a:prstGeom prst="roundRect">
            <a:avLst/>
          </a:prstGeom>
          <a:solidFill>
            <a:srgbClr val="EAFAFC"/>
          </a:solidFill>
          <a:ln w="28575">
            <a:solidFill>
              <a:srgbClr val="F9634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a:ea typeface="+mn-ea"/>
                <a:cs typeface="+mn-cs"/>
              </a:rPr>
              <a:t>Pathobiology</a:t>
            </a:r>
          </a:p>
          <a:p>
            <a:pPr marL="228594" marR="0" lvl="0" indent="-228594" algn="l" defTabSz="914400" rtl="0" eaLnBrk="1" fontAlgn="auto" latinLnBrk="0" hangingPunct="1">
              <a:lnSpc>
                <a:spcPct val="100000"/>
              </a:lnSpc>
              <a:spcBef>
                <a:spcPts val="0"/>
              </a:spcBef>
              <a:spcAft>
                <a:spcPts val="0"/>
              </a:spcAft>
              <a:buClr>
                <a:prstClr val="black"/>
              </a:buClr>
              <a:buSzPct val="130000"/>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a:ea typeface="+mn-ea"/>
                <a:cs typeface="+mn-cs"/>
              </a:rPr>
              <a:t>Impaired lung growth</a:t>
            </a:r>
          </a:p>
          <a:p>
            <a:pPr marL="228594" marR="0" lvl="0" indent="-228594" algn="l" defTabSz="914400" rtl="0" eaLnBrk="1" fontAlgn="auto" latinLnBrk="0" hangingPunct="1">
              <a:lnSpc>
                <a:spcPct val="100000"/>
              </a:lnSpc>
              <a:spcBef>
                <a:spcPts val="0"/>
              </a:spcBef>
              <a:spcAft>
                <a:spcPts val="0"/>
              </a:spcAft>
              <a:buClr>
                <a:prstClr val="black"/>
              </a:buClr>
              <a:buSzPct val="130000"/>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a:ea typeface="+mn-ea"/>
                <a:cs typeface="+mn-cs"/>
              </a:rPr>
              <a:t>Accelerated decline</a:t>
            </a:r>
          </a:p>
          <a:p>
            <a:pPr marL="228594" marR="0" lvl="0" indent="-228594" algn="l" defTabSz="914400" rtl="0" eaLnBrk="1" fontAlgn="auto" latinLnBrk="0" hangingPunct="1">
              <a:lnSpc>
                <a:spcPct val="100000"/>
              </a:lnSpc>
              <a:spcBef>
                <a:spcPts val="0"/>
              </a:spcBef>
              <a:spcAft>
                <a:spcPts val="0"/>
              </a:spcAft>
              <a:buClr>
                <a:prstClr val="black"/>
              </a:buClr>
              <a:buSzPct val="130000"/>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a:ea typeface="+mn-ea"/>
                <a:cs typeface="+mn-cs"/>
              </a:rPr>
              <a:t>Lung injury</a:t>
            </a:r>
          </a:p>
          <a:p>
            <a:pPr marL="228594" marR="0" lvl="0" indent="-228594" algn="l" defTabSz="914400" rtl="0" eaLnBrk="1" fontAlgn="auto" latinLnBrk="0" hangingPunct="1">
              <a:lnSpc>
                <a:spcPct val="100000"/>
              </a:lnSpc>
              <a:spcBef>
                <a:spcPts val="0"/>
              </a:spcBef>
              <a:spcAft>
                <a:spcPts val="0"/>
              </a:spcAft>
              <a:buClr>
                <a:prstClr val="black"/>
              </a:buClr>
              <a:buSzPct val="130000"/>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a:ea typeface="+mn-ea"/>
                <a:cs typeface="+mn-cs"/>
              </a:rPr>
              <a:t>Lung and systemic inflammation</a:t>
            </a:r>
          </a:p>
          <a:p>
            <a:pPr marL="228594" marR="0" lvl="0" indent="-228594" algn="l" defTabSz="914400" rtl="0" eaLnBrk="1" fontAlgn="auto" latinLnBrk="0" hangingPunct="1">
              <a:lnSpc>
                <a:spcPct val="100000"/>
              </a:lnSpc>
              <a:spcBef>
                <a:spcPts val="0"/>
              </a:spcBef>
              <a:spcAft>
                <a:spcPts val="0"/>
              </a:spcAft>
              <a:buClr>
                <a:prstClr val="black"/>
              </a:buClr>
              <a:buSzPct val="130000"/>
              <a:buFont typeface="Arial" panose="020B0604020202020204" pitchFamily="34" charset="0"/>
              <a:buChar char="•"/>
              <a:tabLst/>
              <a:defRPr/>
            </a:pPr>
            <a:endParaRPr kumimoji="0" lang="en-GB" sz="16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8" name="TextBox 7">
            <a:extLst>
              <a:ext uri="{FF2B5EF4-FFF2-40B4-BE49-F238E27FC236}">
                <a16:creationId xmlns:a16="http://schemas.microsoft.com/office/drawing/2014/main" id="{A841FF0B-62C3-4AEB-A6CE-7B1D2D9F638B}"/>
              </a:ext>
            </a:extLst>
          </p:cNvPr>
          <p:cNvSpPr txBox="1"/>
          <p:nvPr/>
        </p:nvSpPr>
        <p:spPr>
          <a:xfrm>
            <a:off x="6184632" y="2217396"/>
            <a:ext cx="2172456" cy="2145268"/>
          </a:xfrm>
          <a:prstGeom prst="roundRect">
            <a:avLst/>
          </a:prstGeom>
          <a:solidFill>
            <a:schemeClr val="accent6">
              <a:lumMod val="20000"/>
              <a:lumOff val="80000"/>
            </a:schemeClr>
          </a:solidFill>
          <a:ln w="28575">
            <a:solidFill>
              <a:srgbClr val="F9634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a:ea typeface="+mn-ea"/>
                <a:cs typeface="+mn-cs"/>
              </a:rPr>
              <a:t>Pathology</a:t>
            </a:r>
          </a:p>
          <a:p>
            <a:pPr marL="228594" marR="0" lvl="0" indent="-228594" algn="l" defTabSz="914400" rtl="0" eaLnBrk="1" fontAlgn="auto" latinLnBrk="0" hangingPunct="1">
              <a:lnSpc>
                <a:spcPct val="100000"/>
              </a:lnSpc>
              <a:spcBef>
                <a:spcPts val="0"/>
              </a:spcBef>
              <a:spcAft>
                <a:spcPts val="0"/>
              </a:spcAft>
              <a:buClr>
                <a:prstClr val="black"/>
              </a:buClr>
              <a:buSzPct val="130000"/>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a:ea typeface="+mn-ea"/>
                <a:cs typeface="+mn-cs"/>
              </a:rPr>
              <a:t>Small airway disorders or abnormalities</a:t>
            </a:r>
          </a:p>
          <a:p>
            <a:pPr marL="228594" marR="0" lvl="0" indent="-228594" algn="l" defTabSz="914400" rtl="0" eaLnBrk="1" fontAlgn="auto" latinLnBrk="0" hangingPunct="1">
              <a:lnSpc>
                <a:spcPct val="100000"/>
              </a:lnSpc>
              <a:spcBef>
                <a:spcPts val="0"/>
              </a:spcBef>
              <a:spcAft>
                <a:spcPts val="0"/>
              </a:spcAft>
              <a:buClr>
                <a:prstClr val="black"/>
              </a:buClr>
              <a:buSzPct val="130000"/>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a:ea typeface="+mn-ea"/>
                <a:cs typeface="+mn-cs"/>
              </a:rPr>
              <a:t>Emphysema</a:t>
            </a:r>
          </a:p>
          <a:p>
            <a:pPr marL="228594" marR="0" lvl="0" indent="-228594" algn="l" defTabSz="914400" rtl="0" eaLnBrk="1" fontAlgn="auto" latinLnBrk="0" hangingPunct="1">
              <a:lnSpc>
                <a:spcPct val="100000"/>
              </a:lnSpc>
              <a:spcBef>
                <a:spcPts val="0"/>
              </a:spcBef>
              <a:spcAft>
                <a:spcPts val="0"/>
              </a:spcAft>
              <a:buClr>
                <a:prstClr val="black"/>
              </a:buClr>
              <a:buSzPct val="130000"/>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entury Gothic" panose="020B0502020202020204"/>
                <a:ea typeface="+mn-ea"/>
                <a:cs typeface="+mn-cs"/>
              </a:rPr>
              <a:t>Systemic effects</a:t>
            </a:r>
          </a:p>
        </p:txBody>
      </p:sp>
      <p:sp>
        <p:nvSpPr>
          <p:cNvPr id="9" name="TextBox 8">
            <a:extLst>
              <a:ext uri="{FF2B5EF4-FFF2-40B4-BE49-F238E27FC236}">
                <a16:creationId xmlns:a16="http://schemas.microsoft.com/office/drawing/2014/main" id="{B094DEA5-E557-4632-8A25-439F0353BD73}"/>
              </a:ext>
            </a:extLst>
          </p:cNvPr>
          <p:cNvSpPr txBox="1"/>
          <p:nvPr/>
        </p:nvSpPr>
        <p:spPr>
          <a:xfrm>
            <a:off x="8472464" y="1246458"/>
            <a:ext cx="3488787" cy="783193"/>
          </a:xfrm>
          <a:prstGeom prst="roundRect">
            <a:avLst/>
          </a:prstGeom>
          <a:solidFill>
            <a:schemeClr val="accent4">
              <a:lumMod val="75000"/>
            </a:schemeClr>
          </a:solidFill>
          <a:ln w="28575">
            <a:solidFill>
              <a:srgbClr val="F9634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a:ea typeface="+mn-ea"/>
                <a:cs typeface="+mn-cs"/>
              </a:rPr>
              <a:t>Airflow limitation</a:t>
            </a:r>
          </a:p>
          <a:p>
            <a:pPr marL="114297" marR="0" lvl="0" indent="-114297" algn="l" defTabSz="914400" rtl="0" eaLnBrk="1" fontAlgn="auto" latinLnBrk="0" hangingPunct="1">
              <a:lnSpc>
                <a:spcPct val="100000"/>
              </a:lnSpc>
              <a:spcBef>
                <a:spcPts val="0"/>
              </a:spcBef>
              <a:spcAft>
                <a:spcPts val="0"/>
              </a:spcAft>
              <a:buClr>
                <a:prstClr val="white"/>
              </a:buClr>
              <a:buSzPct val="130000"/>
              <a:buFont typeface="Arial" panose="020B0604020202020204" pitchFamily="34" charset="0"/>
              <a:buChar char="•"/>
              <a:tabLst/>
              <a:defRPr/>
            </a:pPr>
            <a:r>
              <a:rPr kumimoji="0" lang="en-GB" sz="1600" b="1" i="0" u="none" strike="noStrike" kern="1200" cap="none" spc="0" normalizeH="0" baseline="0" noProof="0" dirty="0">
                <a:ln>
                  <a:noFill/>
                </a:ln>
                <a:solidFill>
                  <a:prstClr val="white"/>
                </a:solidFill>
                <a:effectLst/>
                <a:uLnTx/>
                <a:uFillTx/>
                <a:latin typeface="Century Gothic" panose="020B0502020202020204"/>
                <a:ea typeface="+mn-ea"/>
                <a:cs typeface="+mn-cs"/>
              </a:rPr>
              <a:t>  Persistent airflow limitation</a:t>
            </a:r>
          </a:p>
        </p:txBody>
      </p:sp>
      <p:sp>
        <p:nvSpPr>
          <p:cNvPr id="10" name="TextBox 9">
            <a:extLst>
              <a:ext uri="{FF2B5EF4-FFF2-40B4-BE49-F238E27FC236}">
                <a16:creationId xmlns:a16="http://schemas.microsoft.com/office/drawing/2014/main" id="{603F5378-F51D-4716-BE7C-B33EA1908066}"/>
              </a:ext>
            </a:extLst>
          </p:cNvPr>
          <p:cNvSpPr txBox="1"/>
          <p:nvPr/>
        </p:nvSpPr>
        <p:spPr>
          <a:xfrm>
            <a:off x="8357089" y="4156168"/>
            <a:ext cx="3719537" cy="1464231"/>
          </a:xfrm>
          <a:prstGeom prst="roundRect">
            <a:avLst/>
          </a:prstGeom>
          <a:solidFill>
            <a:schemeClr val="accent4">
              <a:lumMod val="75000"/>
            </a:schemeClr>
          </a:solidFill>
          <a:ln w="28575">
            <a:solidFill>
              <a:srgbClr val="F96345"/>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white"/>
              </a:buClr>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a:ea typeface="+mn-ea"/>
                <a:cs typeface="+mn-cs"/>
              </a:rPr>
              <a:t>Clinical manifestation</a:t>
            </a:r>
          </a:p>
          <a:p>
            <a:pPr marL="232828" marR="0" lvl="0" indent="-232828" algn="l" defTabSz="914400" rtl="0" eaLnBrk="1" fontAlgn="auto" latinLnBrk="0" hangingPunct="1">
              <a:lnSpc>
                <a:spcPct val="100000"/>
              </a:lnSpc>
              <a:spcBef>
                <a:spcPts val="0"/>
              </a:spcBef>
              <a:spcAft>
                <a:spcPts val="0"/>
              </a:spcAft>
              <a:buClr>
                <a:prstClr val="white"/>
              </a:buClr>
              <a:buSzPct val="130000"/>
              <a:buFont typeface="Arial" panose="020B0604020202020204" pitchFamily="34" charset="0"/>
              <a:buChar char="•"/>
              <a:tabLst/>
              <a:defRPr/>
            </a:pPr>
            <a:r>
              <a:rPr kumimoji="0" lang="en-GB" sz="1600" b="1" i="0" u="none" strike="noStrike" kern="1200" cap="none" spc="0" normalizeH="0" baseline="0" noProof="0" dirty="0">
                <a:ln>
                  <a:noFill/>
                </a:ln>
                <a:solidFill>
                  <a:prstClr val="white"/>
                </a:solidFill>
                <a:effectLst/>
                <a:uLnTx/>
                <a:uFillTx/>
                <a:latin typeface="Century Gothic" panose="020B0502020202020204"/>
                <a:ea typeface="+mn-ea"/>
                <a:cs typeface="+mn-cs"/>
              </a:rPr>
              <a:t>Symptoms</a:t>
            </a:r>
          </a:p>
          <a:p>
            <a:pPr marL="232828" marR="0" lvl="0" indent="-232828" algn="l" defTabSz="914400" rtl="0" eaLnBrk="1" fontAlgn="auto" latinLnBrk="0" hangingPunct="1">
              <a:lnSpc>
                <a:spcPct val="100000"/>
              </a:lnSpc>
              <a:spcBef>
                <a:spcPts val="0"/>
              </a:spcBef>
              <a:spcAft>
                <a:spcPts val="0"/>
              </a:spcAft>
              <a:buClr>
                <a:prstClr val="white"/>
              </a:buClr>
              <a:buSzPct val="130000"/>
              <a:buFont typeface="Arial" panose="020B0604020202020204" pitchFamily="34" charset="0"/>
              <a:buChar char="•"/>
              <a:tabLst/>
              <a:defRPr/>
            </a:pPr>
            <a:r>
              <a:rPr kumimoji="0" lang="en-GB" sz="1600" b="1" i="0" u="none" strike="noStrike" kern="1200" cap="none" spc="0" normalizeH="0" baseline="0" noProof="0" dirty="0">
                <a:ln>
                  <a:noFill/>
                </a:ln>
                <a:solidFill>
                  <a:prstClr val="white"/>
                </a:solidFill>
                <a:effectLst/>
                <a:uLnTx/>
                <a:uFillTx/>
                <a:latin typeface="Century Gothic" panose="020B0502020202020204"/>
                <a:ea typeface="+mn-ea"/>
                <a:cs typeface="+mn-cs"/>
              </a:rPr>
              <a:t>Comorbidities </a:t>
            </a:r>
          </a:p>
          <a:p>
            <a:pPr marL="232828" marR="0" lvl="0" indent="-232828" algn="l" defTabSz="914400" rtl="0" eaLnBrk="1" fontAlgn="auto" latinLnBrk="0" hangingPunct="1">
              <a:lnSpc>
                <a:spcPct val="100000"/>
              </a:lnSpc>
              <a:spcBef>
                <a:spcPts val="0"/>
              </a:spcBef>
              <a:spcAft>
                <a:spcPts val="0"/>
              </a:spcAft>
              <a:buClr>
                <a:prstClr val="white"/>
              </a:buClr>
              <a:buSzPct val="83000"/>
              <a:buFont typeface="Arial" panose="020B0604020202020204" pitchFamily="34" charset="0"/>
              <a:buChar char="•"/>
              <a:tabLst/>
              <a:defRPr/>
            </a:pPr>
            <a:r>
              <a:rPr kumimoji="0" lang="en-GB" sz="2400" b="1" i="0" u="none" strike="noStrike" kern="1200" cap="none" spc="0" normalizeH="0" baseline="0" noProof="0" dirty="0">
                <a:ln>
                  <a:noFill/>
                </a:ln>
                <a:solidFill>
                  <a:srgbClr val="CCFF33"/>
                </a:solidFill>
                <a:effectLst/>
                <a:uLnTx/>
                <a:uFillTx/>
                <a:latin typeface="Century Gothic" panose="020B0502020202020204"/>
                <a:ea typeface="+mn-ea"/>
                <a:cs typeface="+mn-cs"/>
              </a:rPr>
              <a:t>Exacerbations</a:t>
            </a:r>
          </a:p>
        </p:txBody>
      </p:sp>
      <p:sp>
        <p:nvSpPr>
          <p:cNvPr id="11" name="Right Arrow 2">
            <a:extLst>
              <a:ext uri="{FF2B5EF4-FFF2-40B4-BE49-F238E27FC236}">
                <a16:creationId xmlns:a16="http://schemas.microsoft.com/office/drawing/2014/main" id="{E4C1E26B-81DA-4F07-AB9F-C0F56F342CCF}"/>
              </a:ext>
            </a:extLst>
          </p:cNvPr>
          <p:cNvSpPr/>
          <p:nvPr/>
        </p:nvSpPr>
        <p:spPr bwMode="auto">
          <a:xfrm>
            <a:off x="2185187" y="3281864"/>
            <a:ext cx="505261" cy="363941"/>
          </a:xfrm>
          <a:prstGeom prst="rightArrow">
            <a:avLst/>
          </a:prstGeom>
          <a:solidFill>
            <a:schemeClr val="tx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241294" marR="0" lvl="0" indent="-241294" algn="ctr" defTabSz="9144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6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2" name="Right Arrow 21">
            <a:extLst>
              <a:ext uri="{FF2B5EF4-FFF2-40B4-BE49-F238E27FC236}">
                <a16:creationId xmlns:a16="http://schemas.microsoft.com/office/drawing/2014/main" id="{C6D4420B-FA13-44F2-9D54-947FD17B76D7}"/>
              </a:ext>
            </a:extLst>
          </p:cNvPr>
          <p:cNvSpPr/>
          <p:nvPr/>
        </p:nvSpPr>
        <p:spPr bwMode="auto">
          <a:xfrm>
            <a:off x="5685423" y="3250198"/>
            <a:ext cx="505261" cy="363941"/>
          </a:xfrm>
          <a:prstGeom prst="rightArrow">
            <a:avLst/>
          </a:prstGeom>
          <a:solidFill>
            <a:schemeClr val="tx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241294" marR="0" lvl="0" indent="-241294" algn="ctr" defTabSz="9144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6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3" name="Left-Right Arrow 20">
            <a:extLst>
              <a:ext uri="{FF2B5EF4-FFF2-40B4-BE49-F238E27FC236}">
                <a16:creationId xmlns:a16="http://schemas.microsoft.com/office/drawing/2014/main" id="{8A1F4687-195E-4F84-B3F7-A0FFB7806CAB}"/>
              </a:ext>
            </a:extLst>
          </p:cNvPr>
          <p:cNvSpPr/>
          <p:nvPr/>
        </p:nvSpPr>
        <p:spPr bwMode="auto">
          <a:xfrm rot="5400000">
            <a:off x="9286004" y="2853159"/>
            <a:ext cx="1668161" cy="396637"/>
          </a:xfrm>
          <a:prstGeom prst="leftRightArrow">
            <a:avLst/>
          </a:prstGeom>
          <a:solidFill>
            <a:schemeClr val="tx1"/>
          </a:solidFill>
          <a:ln>
            <a:solidFill>
              <a:schemeClr val="tx1"/>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241294" marR="0" lvl="0" indent="-241294" algn="ctr" defTabSz="9144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6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4" name="Right Arrow 16">
            <a:extLst>
              <a:ext uri="{FF2B5EF4-FFF2-40B4-BE49-F238E27FC236}">
                <a16:creationId xmlns:a16="http://schemas.microsoft.com/office/drawing/2014/main" id="{BC7E299F-1389-4CF9-803E-C53B0AC07D52}"/>
              </a:ext>
            </a:extLst>
          </p:cNvPr>
          <p:cNvSpPr/>
          <p:nvPr/>
        </p:nvSpPr>
        <p:spPr bwMode="auto">
          <a:xfrm rot="19869217">
            <a:off x="7910755" y="1811174"/>
            <a:ext cx="505261" cy="363941"/>
          </a:xfrm>
          <a:prstGeom prst="rightArrow">
            <a:avLst/>
          </a:prstGeom>
          <a:solidFill>
            <a:schemeClr val="tx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241294" marR="0" lvl="0" indent="-241294" algn="ctr" defTabSz="9144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6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5" name="Right Arrow 15">
            <a:extLst>
              <a:ext uri="{FF2B5EF4-FFF2-40B4-BE49-F238E27FC236}">
                <a16:creationId xmlns:a16="http://schemas.microsoft.com/office/drawing/2014/main" id="{CCAC0A63-DEF1-4879-9282-B2DDB324CE97}"/>
              </a:ext>
            </a:extLst>
          </p:cNvPr>
          <p:cNvSpPr/>
          <p:nvPr/>
        </p:nvSpPr>
        <p:spPr bwMode="auto">
          <a:xfrm rot="2374324">
            <a:off x="7873590" y="4395762"/>
            <a:ext cx="505261" cy="363941"/>
          </a:xfrm>
          <a:prstGeom prst="rightArrow">
            <a:avLst/>
          </a:prstGeom>
          <a:solidFill>
            <a:schemeClr val="tx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241294" marR="0" lvl="0" indent="-241294" algn="ctr" defTabSz="914400" rtl="0" eaLnBrk="0" fontAlgn="auto" latinLnBrk="0" hangingPunct="0">
              <a:lnSpc>
                <a:spcPct val="100000"/>
              </a:lnSpc>
              <a:spcBef>
                <a:spcPts val="0"/>
              </a:spcBef>
              <a:spcAft>
                <a:spcPts val="0"/>
              </a:spcAft>
              <a:buClr>
                <a:prstClr val="white"/>
              </a:buClr>
              <a:buSzTx/>
              <a:buFont typeface="Arial" pitchFamily="34" charset="0"/>
              <a:buChar char="–"/>
              <a:tabLst/>
              <a:defRPr/>
            </a:pPr>
            <a:endParaRPr kumimoji="0" lang="en-GB" sz="1600" b="1" i="0" u="none" strike="noStrike" kern="0" cap="none" spc="0" normalizeH="0" baseline="0" noProof="0" dirty="0" err="1">
              <a:ln>
                <a:noFill/>
              </a:ln>
              <a:solidFill>
                <a:srgbClr val="FFFFFF"/>
              </a:solidFill>
              <a:effectLst/>
              <a:uLnTx/>
              <a:uFillTx/>
              <a:latin typeface="Arial"/>
              <a:ea typeface="+mn-ea"/>
              <a:cs typeface="+mn-cs"/>
            </a:endParaRPr>
          </a:p>
        </p:txBody>
      </p:sp>
      <p:sp>
        <p:nvSpPr>
          <p:cNvPr id="18" name="Text Placeholder 3">
            <a:extLst>
              <a:ext uri="{FF2B5EF4-FFF2-40B4-BE49-F238E27FC236}">
                <a16:creationId xmlns:a16="http://schemas.microsoft.com/office/drawing/2014/main" id="{0483248B-1329-4C8B-A2A8-21EABD6822E4}"/>
              </a:ext>
            </a:extLst>
          </p:cNvPr>
          <p:cNvSpPr txBox="1">
            <a:spLocks/>
          </p:cNvSpPr>
          <p:nvPr/>
        </p:nvSpPr>
        <p:spPr>
          <a:xfrm>
            <a:off x="348840" y="6498845"/>
            <a:ext cx="4122057" cy="223792"/>
          </a:xfrm>
          <a:prstGeom prst="rect">
            <a:avLst/>
          </a:prstGeom>
        </p:spPr>
        <p:txBody>
          <a:bodyPr/>
          <a:lstStyle>
            <a:lvl1pPr marL="269875" indent="-269875" algn="l" rtl="0" eaLnBrk="0" fontAlgn="base" hangingPunct="0">
              <a:spcBef>
                <a:spcPct val="0"/>
              </a:spcBef>
              <a:spcAft>
                <a:spcPts val="600"/>
              </a:spcAft>
              <a:buClr>
                <a:schemeClr val="tx1"/>
              </a:buClr>
              <a:buFont typeface="Arial" panose="020B0604020202020204" pitchFamily="34" charset="0"/>
              <a:buChar char="–"/>
              <a:defRPr sz="1600" kern="1200">
                <a:solidFill>
                  <a:schemeClr val="tx1"/>
                </a:solidFill>
                <a:latin typeface="+mn-lt"/>
                <a:ea typeface="ＭＳ Ｐゴシック" panose="020B0600070205080204" pitchFamily="34" charset="-128"/>
                <a:cs typeface="ＭＳ Ｐゴシック" charset="0"/>
              </a:defRPr>
            </a:lvl1pPr>
            <a:lvl2pPr marL="538163" indent="-269875" algn="l" rtl="0" eaLnBrk="0" fontAlgn="base" hangingPunct="0">
              <a:spcBef>
                <a:spcPct val="0"/>
              </a:spcBef>
              <a:spcAft>
                <a:spcPts val="600"/>
              </a:spcAft>
              <a:buFont typeface="Arial" panose="020B0604020202020204" pitchFamily="34" charset="0"/>
              <a:buChar char="–"/>
              <a:defRPr sz="1400" kern="1200">
                <a:solidFill>
                  <a:schemeClr val="tx1"/>
                </a:solidFill>
                <a:latin typeface="+mn-lt"/>
                <a:ea typeface="ＭＳ Ｐゴシック" panose="020B0600070205080204" pitchFamily="34" charset="-128"/>
                <a:cs typeface="ＭＳ Ｐゴシック" pitchFamily="34" charset="-128"/>
              </a:defRPr>
            </a:lvl2pPr>
            <a:lvl3pPr marL="809625" indent="-269875" algn="l" rtl="0" eaLnBrk="0" fontAlgn="base" hangingPunct="0">
              <a:spcBef>
                <a:spcPct val="0"/>
              </a:spcBef>
              <a:spcAft>
                <a:spcPts val="600"/>
              </a:spcAft>
              <a:buFont typeface="Arial" panose="020B0604020202020204" pitchFamily="34" charset="0"/>
              <a:buChar char="–"/>
              <a:defRPr sz="1200" kern="1200">
                <a:solidFill>
                  <a:schemeClr val="tx1"/>
                </a:solidFill>
                <a:latin typeface="+mn-lt"/>
                <a:ea typeface="ＭＳ Ｐゴシック" panose="020B0600070205080204" pitchFamily="34" charset="-128"/>
                <a:cs typeface="ＭＳ Ｐゴシック" pitchFamily="34" charset="-128"/>
              </a:defRPr>
            </a:lvl3pPr>
            <a:lvl4pPr marL="1081088" indent="-269875" algn="l" rtl="0" eaLnBrk="0" fontAlgn="base" hangingPunct="0">
              <a:spcBef>
                <a:spcPct val="0"/>
              </a:spcBef>
              <a:spcAft>
                <a:spcPts val="600"/>
              </a:spcAft>
              <a:buFont typeface="Arial" panose="020B0604020202020204" pitchFamily="34" charset="0"/>
              <a:buChar char="–"/>
              <a:defRPr sz="1200" kern="1200">
                <a:solidFill>
                  <a:schemeClr val="tx1"/>
                </a:solidFill>
                <a:latin typeface="+mn-lt"/>
                <a:ea typeface="ＭＳ Ｐゴシック" panose="020B0600070205080204" pitchFamily="34" charset="-128"/>
                <a:cs typeface="ＭＳ Ｐゴシック" pitchFamily="34" charset="-128"/>
              </a:defRPr>
            </a:lvl4pPr>
            <a:lvl5pPr marL="1349375" indent="-269875" algn="l" rtl="0" eaLnBrk="0" fontAlgn="base" hangingPunct="0">
              <a:spcBef>
                <a:spcPct val="0"/>
              </a:spcBef>
              <a:spcAft>
                <a:spcPts val="600"/>
              </a:spcAft>
              <a:buFont typeface="Arial" panose="020B0604020202020204" pitchFamily="34" charset="0"/>
              <a:buChar char="–"/>
              <a:defRPr sz="1200" kern="1200">
                <a:solidFill>
                  <a:schemeClr val="tx1"/>
                </a:solidFill>
                <a:latin typeface="+mn-lt"/>
                <a:ea typeface="ＭＳ Ｐゴシック" panose="020B0600070205080204" pitchFamily="34" charset="-128"/>
                <a:cs typeface="ＭＳ Ｐゴシック" pitchFamily="34" charset="-128"/>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ts val="600"/>
              </a:spcAft>
              <a:buClr>
                <a:prstClr val="black"/>
              </a:buClr>
              <a:buSzTx/>
              <a:buFont typeface="Arial" panose="020B0604020202020204" pitchFamily="34" charset="0"/>
              <a:buNone/>
              <a:tabLst/>
              <a:defRPr/>
            </a:pPr>
            <a:r>
              <a:rPr kumimoji="0" lang="en-GB" sz="1067" b="0" i="0" u="none" strike="noStrike" kern="1200" cap="none" spc="0" normalizeH="0" baseline="0" noProof="0" dirty="0">
                <a:ln>
                  <a:noFill/>
                </a:ln>
                <a:solidFill>
                  <a:prstClr val="black"/>
                </a:solidFill>
                <a:effectLst/>
                <a:uLnTx/>
                <a:uFillTx/>
                <a:latin typeface="Century Gothic" panose="020B0502020202020204"/>
                <a:ea typeface="ＭＳ Ｐゴシック" panose="020B0600070205080204" pitchFamily="34" charset="-128"/>
              </a:rPr>
              <a:t>.</a:t>
            </a:r>
          </a:p>
        </p:txBody>
      </p:sp>
    </p:spTree>
    <p:extLst>
      <p:ext uri="{BB962C8B-B14F-4D97-AF65-F5344CB8AC3E}">
        <p14:creationId xmlns:p14="http://schemas.microsoft.com/office/powerpoint/2010/main" val="24019114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955040" y="398463"/>
            <a:ext cx="10363200" cy="592137"/>
          </a:xfrm>
        </p:spPr>
        <p:txBody>
          <a:bodyPr vert="horz" lIns="91440" tIns="45720" rIns="91440" bIns="45720" rtlCol="0" anchor="b">
            <a:normAutofit fontScale="90000"/>
          </a:bodyPr>
          <a:lstStyle/>
          <a:p>
            <a:pPr algn="ctr"/>
            <a:r>
              <a:rPr lang="en-US" b="1" dirty="0" smtClean="0">
                <a:solidFill>
                  <a:schemeClr val="accent1">
                    <a:lumMod val="75000"/>
                  </a:schemeClr>
                </a:solidFill>
                <a:latin typeface="Bahnschrift" panose="020B0502040204020203" pitchFamily="34" charset="0"/>
              </a:rPr>
              <a:t>Airway pathology in COPD</a:t>
            </a:r>
            <a:endParaRPr lang="en-US" b="1" dirty="0">
              <a:solidFill>
                <a:schemeClr val="accent1">
                  <a:lumMod val="75000"/>
                </a:schemeClr>
              </a:solidFill>
              <a:latin typeface="Bahnschrift" panose="020B0502040204020203" pitchFamily="34" charset="0"/>
            </a:endParaRPr>
          </a:p>
        </p:txBody>
      </p:sp>
      <p:pic>
        <p:nvPicPr>
          <p:cNvPr id="39939" name="Picture 3" descr="Duoslide-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 y="1361792"/>
            <a:ext cx="11109709" cy="4945062"/>
          </a:xfrm>
          <a:prstGeom prst="rect">
            <a:avLst/>
          </a:prstGeom>
          <a:solidFill>
            <a:srgbClr val="FF0000"/>
          </a:solidFill>
          <a:ln w="76200">
            <a:solidFill>
              <a:schemeClr val="accent1">
                <a:lumMod val="75000"/>
              </a:schemeClr>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1375322"/>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1" name="Rectangle 1027"/>
          <p:cNvSpPr>
            <a:spLocks noGrp="1" noChangeArrowheads="1"/>
          </p:cNvSpPr>
          <p:nvPr>
            <p:ph type="title" idx="4294967295"/>
          </p:nvPr>
        </p:nvSpPr>
        <p:spPr>
          <a:xfrm>
            <a:off x="2854960" y="518161"/>
            <a:ext cx="6482080" cy="548640"/>
          </a:xfrm>
          <a:extLst>
            <a:ext uri="{91240B29-F687-4f45-9708-019B960494DF}">
              <a14:hiddenLine xmlns="" xmlns:a14="http://schemas.microsoft.com/office/drawing/2010/main" w="9525" cap="flat" cmpd="sng" algn="ctr">
                <a:solidFill>
                  <a:schemeClr val="tx1"/>
                </a:solidFill>
                <a:prstDash val="solid"/>
                <a:miter lim="800000"/>
                <a:headEnd/>
                <a:tailEnd/>
              </a14:hiddenLine>
            </a:ext>
          </a:extLst>
        </p:spPr>
        <p:txBody>
          <a:bodyPr anchor="b">
            <a:normAutofit fontScale="90000"/>
          </a:bodyPr>
          <a:lstStyle/>
          <a:p>
            <a:pPr algn="ctr" fontAlgn="auto">
              <a:spcAft>
                <a:spcPts val="0"/>
              </a:spcAft>
              <a:defRPr/>
            </a:pPr>
            <a:r>
              <a:rPr lang="en-US" b="1" dirty="0">
                <a:solidFill>
                  <a:schemeClr val="accent1">
                    <a:lumMod val="75000"/>
                  </a:schemeClr>
                </a:solidFill>
                <a:latin typeface="Bahnschrift" panose="020B0502040204020203" pitchFamily="34" charset="0"/>
              </a:rPr>
              <a:t>Change in airway in COPD</a:t>
            </a:r>
          </a:p>
        </p:txBody>
      </p:sp>
      <p:pic>
        <p:nvPicPr>
          <p:cNvPr id="38915" name="Picture 1026" descr="fg044_1"/>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741680" y="1623695"/>
            <a:ext cx="10708640" cy="3903663"/>
          </a:xfrm>
          <a:noFill/>
          <a:ln w="76200">
            <a:solidFill>
              <a:schemeClr val="accent1">
                <a:lumMod val="75000"/>
              </a:schemeClr>
            </a:solidFill>
          </a:ln>
          <a:extLs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6218375"/>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3BC14-CA15-164A-AB92-2D0C6473A030}"/>
              </a:ext>
            </a:extLst>
          </p:cNvPr>
          <p:cNvSpPr>
            <a:spLocks noGrp="1"/>
          </p:cNvSpPr>
          <p:nvPr>
            <p:ph type="title" idx="4294967295"/>
          </p:nvPr>
        </p:nvSpPr>
        <p:spPr>
          <a:xfrm>
            <a:off x="2484120" y="268466"/>
            <a:ext cx="7223760" cy="839592"/>
          </a:xfrm>
        </p:spPr>
        <p:txBody>
          <a:bodyPr>
            <a:noAutofit/>
          </a:bodyPr>
          <a:lstStyle/>
          <a:p>
            <a:r>
              <a:rPr lang="en-US" sz="4000" b="1" dirty="0" smtClean="0">
                <a:solidFill>
                  <a:schemeClr val="accent1">
                    <a:lumMod val="75000"/>
                  </a:schemeClr>
                </a:solidFill>
                <a:latin typeface="Bahnschrift" panose="020B0502040204020203" pitchFamily="34" charset="0"/>
              </a:rPr>
              <a:t>COPD is a systemic disease</a:t>
            </a:r>
            <a:endParaRPr lang="en-US" sz="4000" dirty="0">
              <a:solidFill>
                <a:schemeClr val="accent1">
                  <a:lumMod val="75000"/>
                </a:schemeClr>
              </a:solidFill>
              <a:latin typeface="Bahnschrift" panose="020B0502040204020203" pitchFamily="34" charset="0"/>
            </a:endParaRPr>
          </a:p>
        </p:txBody>
      </p:sp>
      <p:sp>
        <p:nvSpPr>
          <p:cNvPr id="3" name="Content Placeholder 2">
            <a:extLst>
              <a:ext uri="{FF2B5EF4-FFF2-40B4-BE49-F238E27FC236}">
                <a16:creationId xmlns:a16="http://schemas.microsoft.com/office/drawing/2014/main" id="{731D44B7-CAFE-8543-9A18-E987283EB963}"/>
              </a:ext>
            </a:extLst>
          </p:cNvPr>
          <p:cNvSpPr>
            <a:spLocks noGrp="1"/>
          </p:cNvSpPr>
          <p:nvPr>
            <p:ph idx="4294967295"/>
          </p:nvPr>
        </p:nvSpPr>
        <p:spPr>
          <a:xfrm>
            <a:off x="0" y="1005495"/>
            <a:ext cx="11666538" cy="4959350"/>
          </a:xfrm>
        </p:spPr>
        <p:txBody>
          <a:bodyPr/>
          <a:lstStyle/>
          <a:p>
            <a:pPr marL="0" indent="0" algn="ctr">
              <a:buNone/>
            </a:pPr>
            <a:r>
              <a:rPr lang="en-US" b="1" dirty="0">
                <a:solidFill>
                  <a:srgbClr val="C00000"/>
                </a:solidFill>
              </a:rPr>
              <a:t>IT INVOLVES THE</a:t>
            </a:r>
          </a:p>
        </p:txBody>
      </p:sp>
      <p:cxnSp>
        <p:nvCxnSpPr>
          <p:cNvPr id="5" name="Straight Arrow Connector 4">
            <a:extLst>
              <a:ext uri="{FF2B5EF4-FFF2-40B4-BE49-F238E27FC236}">
                <a16:creationId xmlns:a16="http://schemas.microsoft.com/office/drawing/2014/main" id="{09B171B8-003B-DE45-B2E2-508A5E42292B}"/>
              </a:ext>
            </a:extLst>
          </p:cNvPr>
          <p:cNvCxnSpPr/>
          <p:nvPr/>
        </p:nvCxnSpPr>
        <p:spPr>
          <a:xfrm flipH="1">
            <a:off x="2215662" y="1473563"/>
            <a:ext cx="3880338" cy="1529861"/>
          </a:xfrm>
          <a:prstGeom prst="straightConnector1">
            <a:avLst/>
          </a:prstGeom>
          <a:ln w="76200">
            <a:solidFill>
              <a:srgbClr val="C00000"/>
            </a:solidFill>
            <a:tailEnd type="triangle"/>
          </a:ln>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a16="http://schemas.microsoft.com/office/drawing/2014/main" id="{8E179FCA-B9FB-F942-B327-BE2CEA717FD2}"/>
              </a:ext>
            </a:extLst>
          </p:cNvPr>
          <p:cNvCxnSpPr/>
          <p:nvPr/>
        </p:nvCxnSpPr>
        <p:spPr>
          <a:xfrm>
            <a:off x="6128240" y="1473563"/>
            <a:ext cx="3874477" cy="1547446"/>
          </a:xfrm>
          <a:prstGeom prst="straightConnector1">
            <a:avLst/>
          </a:prstGeom>
          <a:ln w="76200">
            <a:solidFill>
              <a:srgbClr val="C00000"/>
            </a:solidFill>
            <a:tailEnd type="triangle"/>
          </a:ln>
        </p:spPr>
        <p:style>
          <a:lnRef idx="3">
            <a:schemeClr val="accent1"/>
          </a:lnRef>
          <a:fillRef idx="0">
            <a:schemeClr val="accent1"/>
          </a:fillRef>
          <a:effectRef idx="2">
            <a:schemeClr val="accent1"/>
          </a:effectRef>
          <a:fontRef idx="minor">
            <a:schemeClr val="tx1"/>
          </a:fontRef>
        </p:style>
      </p:cxnSp>
      <p:sp>
        <p:nvSpPr>
          <p:cNvPr id="8" name="Rectangle 7">
            <a:extLst>
              <a:ext uri="{FF2B5EF4-FFF2-40B4-BE49-F238E27FC236}">
                <a16:creationId xmlns:a16="http://schemas.microsoft.com/office/drawing/2014/main" id="{A8EFE6CB-0343-9043-BF7F-17218F2FB202}"/>
              </a:ext>
            </a:extLst>
          </p:cNvPr>
          <p:cNvSpPr/>
          <p:nvPr/>
        </p:nvSpPr>
        <p:spPr>
          <a:xfrm>
            <a:off x="1301261" y="3284778"/>
            <a:ext cx="2848707" cy="861646"/>
          </a:xfrm>
          <a:prstGeom prst="rect">
            <a:avLst/>
          </a:prstGeom>
          <a:solidFill>
            <a:schemeClr val="bg2">
              <a:lumMod val="90000"/>
            </a:schemeClr>
          </a:solidFill>
          <a:ln>
            <a:solidFill>
              <a:srgbClr val="C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AIRWAY +INTERSTITIUM</a:t>
            </a:r>
          </a:p>
        </p:txBody>
      </p:sp>
      <p:sp>
        <p:nvSpPr>
          <p:cNvPr id="9" name="Rectangle 8">
            <a:extLst>
              <a:ext uri="{FF2B5EF4-FFF2-40B4-BE49-F238E27FC236}">
                <a16:creationId xmlns:a16="http://schemas.microsoft.com/office/drawing/2014/main" id="{4B5501A7-3F30-8147-BBEE-08185E168D97}"/>
              </a:ext>
            </a:extLst>
          </p:cNvPr>
          <p:cNvSpPr/>
          <p:nvPr/>
        </p:nvSpPr>
        <p:spPr>
          <a:xfrm>
            <a:off x="4926623" y="4783622"/>
            <a:ext cx="2620108" cy="861646"/>
          </a:xfrm>
          <a:prstGeom prst="rect">
            <a:avLst/>
          </a:prstGeom>
          <a:solidFill>
            <a:schemeClr val="bg2">
              <a:lumMod val="9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PULMONARY VASCULATURE</a:t>
            </a:r>
          </a:p>
        </p:txBody>
      </p:sp>
      <p:cxnSp>
        <p:nvCxnSpPr>
          <p:cNvPr id="11" name="Straight Arrow Connector 10">
            <a:extLst>
              <a:ext uri="{FF2B5EF4-FFF2-40B4-BE49-F238E27FC236}">
                <a16:creationId xmlns:a16="http://schemas.microsoft.com/office/drawing/2014/main" id="{55B6F6AB-1C13-2E40-B817-ECF2189FC8BD}"/>
              </a:ext>
            </a:extLst>
          </p:cNvPr>
          <p:cNvCxnSpPr/>
          <p:nvPr/>
        </p:nvCxnSpPr>
        <p:spPr>
          <a:xfrm>
            <a:off x="6107723" y="1535109"/>
            <a:ext cx="0" cy="293663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2" name="Rectangle 11">
            <a:extLst>
              <a:ext uri="{FF2B5EF4-FFF2-40B4-BE49-F238E27FC236}">
                <a16:creationId xmlns:a16="http://schemas.microsoft.com/office/drawing/2014/main" id="{0B565FAC-F35D-1A4A-8F1B-17953D116C11}"/>
              </a:ext>
            </a:extLst>
          </p:cNvPr>
          <p:cNvSpPr/>
          <p:nvPr/>
        </p:nvSpPr>
        <p:spPr>
          <a:xfrm>
            <a:off x="8528538" y="3224026"/>
            <a:ext cx="2620108" cy="922398"/>
          </a:xfrm>
          <a:prstGeom prst="rect">
            <a:avLst/>
          </a:prstGeom>
          <a:solidFill>
            <a:schemeClr val="bg2">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entury Gothic" panose="020B0502020202020204"/>
                <a:ea typeface="+mn-ea"/>
                <a:cs typeface="+mn-cs"/>
              </a:rPr>
              <a:t>EXTRAPULMONARY  SITE</a:t>
            </a:r>
            <a:r>
              <a:rPr kumimoji="0" lang="en-US" sz="1800" b="0" i="0" u="none" strike="noStrike" kern="1200" cap="none" spc="0" normalizeH="0" baseline="0" noProof="0" dirty="0">
                <a:ln>
                  <a:noFill/>
                </a:ln>
                <a:solidFill>
                  <a:srgbClr val="C00000"/>
                </a:solidFill>
                <a:effectLst/>
                <a:uLnTx/>
                <a:uFillTx/>
                <a:latin typeface="Century Gothic" panose="020B0502020202020204"/>
                <a:ea typeface="+mn-ea"/>
                <a:cs typeface="+mn-cs"/>
              </a:rPr>
              <a:t>S</a:t>
            </a:r>
          </a:p>
        </p:txBody>
      </p:sp>
    </p:spTree>
    <p:extLst>
      <p:ext uri="{BB962C8B-B14F-4D97-AF65-F5344CB8AC3E}">
        <p14:creationId xmlns:p14="http://schemas.microsoft.com/office/powerpoint/2010/main" val="386225047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C4D60-20C0-C441-9ABE-CC3C19CCDB6C}"/>
              </a:ext>
            </a:extLst>
          </p:cNvPr>
          <p:cNvSpPr>
            <a:spLocks noGrp="1"/>
          </p:cNvSpPr>
          <p:nvPr>
            <p:ph type="title" idx="4294967295"/>
          </p:nvPr>
        </p:nvSpPr>
        <p:spPr>
          <a:xfrm>
            <a:off x="1007428" y="325120"/>
            <a:ext cx="9244647" cy="589280"/>
          </a:xfrm>
        </p:spPr>
        <p:txBody>
          <a:bodyPr>
            <a:normAutofit fontScale="90000"/>
          </a:bodyPr>
          <a:lstStyle/>
          <a:p>
            <a:pPr algn="ctr"/>
            <a:r>
              <a:rPr lang="en-US" sz="4000" b="1" dirty="0" err="1" smtClean="0">
                <a:solidFill>
                  <a:schemeClr val="accent1">
                    <a:lumMod val="75000"/>
                  </a:schemeClr>
                </a:solidFill>
                <a:latin typeface="Bahnschrift" panose="020B0502040204020203" pitchFamily="34" charset="0"/>
              </a:rPr>
              <a:t>Extrapulmonary</a:t>
            </a:r>
            <a:r>
              <a:rPr lang="en-US" sz="4000" b="1" dirty="0" smtClean="0">
                <a:solidFill>
                  <a:schemeClr val="accent1">
                    <a:lumMod val="75000"/>
                  </a:schemeClr>
                </a:solidFill>
                <a:latin typeface="Bahnschrift" panose="020B0502040204020203" pitchFamily="34" charset="0"/>
              </a:rPr>
              <a:t> effects of COPD </a:t>
            </a:r>
            <a:endParaRPr lang="en-US" sz="4000" b="1" dirty="0">
              <a:solidFill>
                <a:schemeClr val="accent1">
                  <a:lumMod val="75000"/>
                </a:schemeClr>
              </a:solidFill>
              <a:latin typeface="Bahnschrift" panose="020B0502040204020203" pitchFamily="34" charset="0"/>
            </a:endParaRPr>
          </a:p>
        </p:txBody>
      </p:sp>
      <p:pic>
        <p:nvPicPr>
          <p:cNvPr id="4" name="Content Placeholder 3">
            <a:extLst>
              <a:ext uri="{FF2B5EF4-FFF2-40B4-BE49-F238E27FC236}">
                <a16:creationId xmlns:a16="http://schemas.microsoft.com/office/drawing/2014/main" id="{EDC2980B-FF3E-0E47-B9EF-30D33D6FBF90}"/>
              </a:ext>
            </a:extLst>
          </p:cNvPr>
          <p:cNvPicPr>
            <a:picLocks noGrp="1" noChangeAspect="1"/>
          </p:cNvPicPr>
          <p:nvPr>
            <p:ph idx="4294967295"/>
          </p:nvPr>
        </p:nvPicPr>
        <p:blipFill>
          <a:blip r:embed="rId2" cstate="print"/>
          <a:stretch>
            <a:fillRect/>
          </a:stretch>
        </p:blipFill>
        <p:spPr>
          <a:xfrm>
            <a:off x="904240" y="1097280"/>
            <a:ext cx="10252075" cy="5258118"/>
          </a:xfrm>
          <a:prstGeom prst="rect">
            <a:avLst/>
          </a:prstGeom>
          <a:ln w="76200">
            <a:solidFill>
              <a:schemeClr val="accent1">
                <a:lumMod val="75000"/>
              </a:schemeClr>
            </a:solidFill>
          </a:ln>
        </p:spPr>
      </p:pic>
    </p:spTree>
    <p:extLst>
      <p:ext uri="{BB962C8B-B14F-4D97-AF65-F5344CB8AC3E}">
        <p14:creationId xmlns:p14="http://schemas.microsoft.com/office/powerpoint/2010/main" val="126283231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99061" y="395926"/>
            <a:ext cx="9325099" cy="6061435"/>
            <a:chOff x="1774031" y="676156"/>
            <a:chExt cx="8643937" cy="5710355"/>
          </a:xfrm>
        </p:grpSpPr>
        <p:pic>
          <p:nvPicPr>
            <p:cNvPr id="6" name="Picture 5">
              <a:extLst>
                <a:ext uri="{FF2B5EF4-FFF2-40B4-BE49-F238E27FC236}">
                  <a16:creationId xmlns:a16="http://schemas.microsoft.com/office/drawing/2014/main" id="{3FB86649-6741-4203-A50C-CBAAB799F7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4031" y="676156"/>
              <a:ext cx="8643937" cy="5710355"/>
            </a:xfrm>
            <a:prstGeom prst="rect">
              <a:avLst/>
            </a:prstGeom>
          </p:spPr>
        </p:pic>
        <p:sp>
          <p:nvSpPr>
            <p:cNvPr id="8" name="Rectangle 7"/>
            <p:cNvSpPr/>
            <p:nvPr/>
          </p:nvSpPr>
          <p:spPr>
            <a:xfrm>
              <a:off x="1774031" y="6115050"/>
              <a:ext cx="1112044" cy="27146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spTree>
    <p:extLst>
      <p:ext uri="{BB962C8B-B14F-4D97-AF65-F5344CB8AC3E}">
        <p14:creationId xmlns:p14="http://schemas.microsoft.com/office/powerpoint/2010/main" val="200580712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98880" y="314643"/>
            <a:ext cx="9404350" cy="666750"/>
          </a:xfrm>
        </p:spPr>
        <p:txBody>
          <a:bodyPr>
            <a:noAutofit/>
          </a:bodyPr>
          <a:lstStyle/>
          <a:p>
            <a:pPr algn="ctr"/>
            <a:r>
              <a:rPr lang="en-US" sz="4000" b="1" dirty="0" smtClean="0">
                <a:solidFill>
                  <a:schemeClr val="accent1">
                    <a:lumMod val="75000"/>
                  </a:schemeClr>
                </a:solidFill>
                <a:latin typeface="Bahnschrift" panose="020B0502040204020203" pitchFamily="34" charset="0"/>
                <a:ea typeface="Tahoma" panose="020B0604030504040204" pitchFamily="34" charset="0"/>
                <a:cs typeface="Cambria"/>
              </a:rPr>
              <a:t>Symptoms of COPD</a:t>
            </a:r>
            <a:endParaRPr lang="en-US" sz="4000" b="1" dirty="0">
              <a:solidFill>
                <a:schemeClr val="accent1">
                  <a:lumMod val="75000"/>
                </a:schemeClr>
              </a:solidFill>
              <a:latin typeface="Bahnschrift" panose="020B0502040204020203" pitchFamily="34" charset="0"/>
              <a:ea typeface="Tahoma" panose="020B0604030504040204" pitchFamily="34" charset="0"/>
              <a:cs typeface="Cambria"/>
            </a:endParaRPr>
          </a:p>
        </p:txBody>
      </p:sp>
      <p:sp>
        <p:nvSpPr>
          <p:cNvPr id="3" name="Content Placeholder 2"/>
          <p:cNvSpPr>
            <a:spLocks noGrp="1"/>
          </p:cNvSpPr>
          <p:nvPr>
            <p:ph idx="4294967295"/>
          </p:nvPr>
        </p:nvSpPr>
        <p:spPr>
          <a:xfrm>
            <a:off x="528320" y="1095059"/>
            <a:ext cx="10718800" cy="4746942"/>
          </a:xfrm>
        </p:spPr>
        <p:txBody>
          <a:bodyPr>
            <a:normAutofit/>
          </a:bodyPr>
          <a:lstStyle/>
          <a:p>
            <a:r>
              <a:rPr lang="en-US" sz="2400" dirty="0"/>
              <a:t>Any individual of age greater than 40 years and presence of any of the following should be considered to have COPD and should be advised Spirometry for establishing the diagnosis of COPD</a:t>
            </a:r>
            <a:r>
              <a:rPr lang="en-US" sz="2400" b="1" dirty="0"/>
              <a:t>.</a:t>
            </a:r>
          </a:p>
          <a:p>
            <a:pPr>
              <a:buFont typeface="Wingdings" panose="05000000000000000000" pitchFamily="2" charset="2"/>
              <a:buChar char="q"/>
            </a:pPr>
            <a:r>
              <a:rPr lang="en-US" sz="2400" b="1" dirty="0">
                <a:solidFill>
                  <a:srgbClr val="002060"/>
                </a:solidFill>
              </a:rPr>
              <a:t>Dyspnea</a:t>
            </a:r>
            <a:r>
              <a:rPr lang="en-US" sz="2400" dirty="0"/>
              <a:t> : </a:t>
            </a:r>
            <a:r>
              <a:rPr lang="en-US" sz="2400" b="1" dirty="0"/>
              <a:t>Progressive</a:t>
            </a:r>
          </a:p>
          <a:p>
            <a:pPr marL="0" indent="0">
              <a:buNone/>
            </a:pPr>
            <a:r>
              <a:rPr lang="en-US" sz="2400" b="1" dirty="0"/>
              <a:t>                            Persistent</a:t>
            </a:r>
          </a:p>
          <a:p>
            <a:pPr marL="0" indent="0">
              <a:buNone/>
            </a:pPr>
            <a:r>
              <a:rPr lang="en-US" sz="2400" b="1" dirty="0"/>
              <a:t>                           Characteristically worsen with  exercise</a:t>
            </a:r>
          </a:p>
          <a:p>
            <a:pPr marL="0" indent="0">
              <a:buNone/>
            </a:pPr>
            <a:r>
              <a:rPr lang="en-US" sz="2400" b="1" dirty="0"/>
              <a:t>                      </a:t>
            </a:r>
          </a:p>
          <a:p>
            <a:pPr>
              <a:buFont typeface="Wingdings" panose="05000000000000000000" pitchFamily="2" charset="2"/>
              <a:buChar char="q"/>
            </a:pPr>
            <a:r>
              <a:rPr lang="en-US" sz="2400" b="1" dirty="0">
                <a:solidFill>
                  <a:srgbClr val="002060"/>
                </a:solidFill>
              </a:rPr>
              <a:t>Chronic cough </a:t>
            </a:r>
            <a:r>
              <a:rPr lang="en-US" sz="2400" dirty="0"/>
              <a:t>: </a:t>
            </a:r>
            <a:r>
              <a:rPr lang="en-US" sz="2400" b="1" dirty="0"/>
              <a:t>May be intermittent and may be   unproductive</a:t>
            </a:r>
          </a:p>
          <a:p>
            <a:pPr>
              <a:buFont typeface="Wingdings" panose="05000000000000000000" pitchFamily="2" charset="2"/>
              <a:buChar char="q"/>
            </a:pPr>
            <a:r>
              <a:rPr lang="en-US" sz="2400" b="1" dirty="0">
                <a:solidFill>
                  <a:srgbClr val="002060"/>
                </a:solidFill>
              </a:rPr>
              <a:t>Chronic sputum production</a:t>
            </a:r>
          </a:p>
          <a:p>
            <a:pPr>
              <a:buFont typeface="Wingdings" panose="05000000000000000000" pitchFamily="2" charset="2"/>
              <a:buChar char="q"/>
            </a:pPr>
            <a:r>
              <a:rPr lang="en-US" sz="2400" b="1" dirty="0">
                <a:solidFill>
                  <a:srgbClr val="002060"/>
                </a:solidFill>
              </a:rPr>
              <a:t>History of exposure to risk factors</a:t>
            </a:r>
          </a:p>
          <a:p>
            <a:pPr>
              <a:buFont typeface="Wingdings" panose="05000000000000000000" pitchFamily="2" charset="2"/>
              <a:buChar char="q"/>
            </a:pPr>
            <a:r>
              <a:rPr lang="en-US" sz="2400" b="1" dirty="0">
                <a:solidFill>
                  <a:srgbClr val="002060"/>
                </a:solidFill>
              </a:rPr>
              <a:t>Family history of COPD</a:t>
            </a:r>
          </a:p>
        </p:txBody>
      </p:sp>
    </p:spTree>
    <p:extLst>
      <p:ext uri="{BB962C8B-B14F-4D97-AF65-F5344CB8AC3E}">
        <p14:creationId xmlns:p14="http://schemas.microsoft.com/office/powerpoint/2010/main" val="440107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descr="ABC"/>
          <p:cNvPicPr>
            <a:picLocks noGrp="1" noChangeAspect="1" noChangeArrowheads="1"/>
          </p:cNvPicPr>
          <p:nvPr>
            <p:ph type="body" idx="4294967295"/>
          </p:nvPr>
        </p:nvPicPr>
        <p:blipFill rotWithShape="1">
          <a:blip r:embed="rId3"/>
          <a:srcRect l="536" t="5160" r="258" b="4700"/>
          <a:stretch/>
        </p:blipFill>
        <p:spPr>
          <a:xfrm>
            <a:off x="1524000" y="421025"/>
            <a:ext cx="9144000" cy="5679440"/>
          </a:xfrm>
        </p:spPr>
      </p:pic>
      <p:sp>
        <p:nvSpPr>
          <p:cNvPr id="28676" name="Text Box 4"/>
          <p:cNvSpPr txBox="1">
            <a:spLocks noChangeArrowheads="1"/>
          </p:cNvSpPr>
          <p:nvPr/>
        </p:nvSpPr>
        <p:spPr bwMode="auto">
          <a:xfrm>
            <a:off x="2633980" y="5968385"/>
            <a:ext cx="6924040" cy="400110"/>
          </a:xfrm>
          <a:prstGeom prst="rect">
            <a:avLst/>
          </a:prstGeom>
          <a:solidFill>
            <a:srgbClr val="FDFDA1"/>
          </a:solidFill>
          <a:ln w="9525">
            <a:noFill/>
            <a:miter lim="800000"/>
            <a:headEnd/>
            <a:tailEnd/>
          </a:ln>
        </p:spPr>
        <p:txBody>
          <a:bodyPr wrap="square">
            <a:spAutoFit/>
          </a:bodyPr>
          <a:lstStyle/>
          <a:p>
            <a:pPr algn="ctr" eaLnBrk="0" hangingPunct="0">
              <a:spcBef>
                <a:spcPct val="50000"/>
              </a:spcBef>
            </a:pPr>
            <a:r>
              <a:rPr lang="en-US" sz="2000" b="1" dirty="0">
                <a:solidFill>
                  <a:srgbClr val="C00000"/>
                </a:solidFill>
              </a:rPr>
              <a:t>Underlying cause of asthma is the chronic inflammation</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idx="4294967295"/>
          </p:nvPr>
        </p:nvSpPr>
        <p:spPr>
          <a:xfrm>
            <a:off x="640080" y="1645603"/>
            <a:ext cx="9062720" cy="2367597"/>
          </a:xfrm>
        </p:spPr>
        <p:txBody>
          <a:bodyPr/>
          <a:lstStyle/>
          <a:p>
            <a:pPr marL="457200" indent="-457200" eaLnBrk="1" hangingPunct="1">
              <a:buFont typeface="+mj-lt"/>
              <a:buAutoNum type="arabicPeriod"/>
            </a:pPr>
            <a:r>
              <a:rPr lang="en-US" sz="2400" dirty="0" smtClean="0">
                <a:cs typeface="Cambria"/>
              </a:rPr>
              <a:t>Wheezing </a:t>
            </a:r>
            <a:r>
              <a:rPr lang="en-US" sz="2400" dirty="0">
                <a:cs typeface="Cambria"/>
              </a:rPr>
              <a:t>rarely as pronounced as asthma</a:t>
            </a:r>
          </a:p>
          <a:p>
            <a:pPr marL="457200" indent="-457200" eaLnBrk="1" hangingPunct="1">
              <a:buFont typeface="+mj-lt"/>
              <a:buAutoNum type="arabicPeriod"/>
            </a:pPr>
            <a:endParaRPr lang="en-US" sz="2400" dirty="0">
              <a:cs typeface="Cambria"/>
            </a:endParaRPr>
          </a:p>
          <a:p>
            <a:pPr marL="457200" indent="-457200" eaLnBrk="1" hangingPunct="1">
              <a:buFont typeface="+mj-lt"/>
              <a:buAutoNum type="arabicPeriod"/>
            </a:pPr>
            <a:r>
              <a:rPr lang="en-US" sz="2400" dirty="0" smtClean="0">
                <a:cs typeface="Cambria"/>
              </a:rPr>
              <a:t>Diminished </a:t>
            </a:r>
            <a:r>
              <a:rPr lang="en-US" sz="2400" dirty="0">
                <a:cs typeface="Cambria"/>
              </a:rPr>
              <a:t>sounds bilaterally</a:t>
            </a:r>
          </a:p>
          <a:p>
            <a:pPr marL="457200" indent="-457200" eaLnBrk="1" hangingPunct="1">
              <a:buFont typeface="+mj-lt"/>
              <a:buAutoNum type="arabicPeriod"/>
            </a:pPr>
            <a:endParaRPr lang="en-US" sz="2400" dirty="0">
              <a:cs typeface="Cambria"/>
            </a:endParaRPr>
          </a:p>
          <a:p>
            <a:pPr marL="457200" indent="-457200" eaLnBrk="1" hangingPunct="1">
              <a:buFont typeface="+mj-lt"/>
              <a:buAutoNum type="arabicPeriod"/>
            </a:pPr>
            <a:r>
              <a:rPr lang="en-US" sz="2400" dirty="0" smtClean="0">
                <a:cs typeface="Cambria"/>
              </a:rPr>
              <a:t>Hyperinflation </a:t>
            </a:r>
            <a:r>
              <a:rPr lang="en-US" sz="2400" dirty="0">
                <a:cs typeface="Cambria"/>
              </a:rPr>
              <a:t>( Reduced </a:t>
            </a:r>
            <a:r>
              <a:rPr lang="en-US" sz="2400" dirty="0" err="1">
                <a:cs typeface="Cambria"/>
              </a:rPr>
              <a:t>crico</a:t>
            </a:r>
            <a:r>
              <a:rPr lang="en-US" sz="2400" dirty="0">
                <a:cs typeface="Cambria"/>
              </a:rPr>
              <a:t>-sternal distance, often </a:t>
            </a:r>
            <a:r>
              <a:rPr lang="en-US" sz="2400" u="sng" dirty="0">
                <a:cs typeface="Cambria"/>
              </a:rPr>
              <a:t>&lt;</a:t>
            </a:r>
            <a:r>
              <a:rPr lang="en-US" sz="2400" dirty="0">
                <a:cs typeface="Cambria"/>
              </a:rPr>
              <a:t> 2 fingers</a:t>
            </a:r>
            <a:r>
              <a:rPr lang="en-US" sz="2400" dirty="0" smtClean="0">
                <a:cs typeface="Cambria"/>
              </a:rPr>
              <a:t>)</a:t>
            </a:r>
            <a:endParaRPr lang="en-US" dirty="0"/>
          </a:p>
        </p:txBody>
      </p:sp>
      <p:sp>
        <p:nvSpPr>
          <p:cNvPr id="4" name="Rectangle 2"/>
          <p:cNvSpPr txBox="1">
            <a:spLocks noChangeArrowheads="1"/>
          </p:cNvSpPr>
          <p:nvPr/>
        </p:nvSpPr>
        <p:spPr>
          <a:xfrm>
            <a:off x="1498600" y="419100"/>
            <a:ext cx="7975600" cy="789940"/>
          </a:xfrm>
          <a:prstGeom prst="rect">
            <a:avLst/>
          </a:prstGeom>
        </p:spPr>
        <p:txBody>
          <a:bodyPr vert="horz" lIns="92075" tIns="46038" rIns="92075" bIns="4603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4000" b="1" dirty="0" smtClean="0">
                <a:solidFill>
                  <a:schemeClr val="accent1">
                    <a:lumMod val="75000"/>
                  </a:schemeClr>
                </a:solidFill>
                <a:latin typeface="Bahnschrift" panose="020B0502040204020203" pitchFamily="34" charset="0"/>
              </a:rPr>
              <a:t>Physical Examination of the Chest</a:t>
            </a:r>
            <a:endParaRPr lang="en-US" sz="1800" b="1" i="1" dirty="0">
              <a:solidFill>
                <a:schemeClr val="accent1">
                  <a:lumMod val="75000"/>
                </a:schemeClr>
              </a:solidFill>
              <a:latin typeface="Bahnschrift" panose="020B0502040204020203" pitchFamily="34" charset="0"/>
            </a:endParaRPr>
          </a:p>
        </p:txBody>
      </p:sp>
    </p:spTree>
    <p:extLst>
      <p:ext uri="{BB962C8B-B14F-4D97-AF65-F5344CB8AC3E}">
        <p14:creationId xmlns:p14="http://schemas.microsoft.com/office/powerpoint/2010/main" val="3920305764"/>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idx="4294967295"/>
          </p:nvPr>
        </p:nvSpPr>
        <p:spPr>
          <a:xfrm>
            <a:off x="1066800" y="419100"/>
            <a:ext cx="9133840" cy="789940"/>
          </a:xfrm>
        </p:spPr>
        <p:txBody>
          <a:bodyPr lIns="92075" tIns="46038" rIns="92075" bIns="46038">
            <a:normAutofit/>
          </a:bodyPr>
          <a:lstStyle/>
          <a:p>
            <a:pPr eaLnBrk="1" hangingPunct="1">
              <a:defRPr/>
            </a:pPr>
            <a:r>
              <a:rPr lang="en-US" sz="4000" b="1" dirty="0">
                <a:solidFill>
                  <a:schemeClr val="accent1">
                    <a:lumMod val="75000"/>
                  </a:schemeClr>
                </a:solidFill>
                <a:latin typeface="Bahnschrift" panose="020B0502040204020203" pitchFamily="34" charset="0"/>
              </a:rPr>
              <a:t>Physical Examination of the Chest </a:t>
            </a:r>
            <a:r>
              <a:rPr lang="en-US" sz="1800" b="1" i="1" dirty="0">
                <a:solidFill>
                  <a:schemeClr val="accent1">
                    <a:lumMod val="75000"/>
                  </a:schemeClr>
                </a:solidFill>
                <a:latin typeface="Bahnschrift" panose="020B0502040204020203" pitchFamily="34" charset="0"/>
              </a:rPr>
              <a:t>(Contd.)</a:t>
            </a:r>
          </a:p>
        </p:txBody>
      </p:sp>
      <p:sp>
        <p:nvSpPr>
          <p:cNvPr id="38915" name="Rectangle 3"/>
          <p:cNvSpPr>
            <a:spLocks noGrp="1" noChangeArrowheads="1"/>
          </p:cNvSpPr>
          <p:nvPr>
            <p:ph type="body" idx="4294967295"/>
          </p:nvPr>
        </p:nvSpPr>
        <p:spPr>
          <a:xfrm>
            <a:off x="568960" y="1752600"/>
            <a:ext cx="11379200" cy="2819400"/>
          </a:xfrm>
        </p:spPr>
        <p:txBody>
          <a:bodyPr>
            <a:normAutofit/>
          </a:bodyPr>
          <a:lstStyle/>
          <a:p>
            <a:pPr marL="457200" indent="-457200" eaLnBrk="1" hangingPunct="1">
              <a:buFontTx/>
              <a:buNone/>
            </a:pPr>
            <a:r>
              <a:rPr lang="en-US" sz="2800" b="1" dirty="0">
                <a:cs typeface="Cambria"/>
              </a:rPr>
              <a:t>As disease becomes more severe…</a:t>
            </a:r>
          </a:p>
          <a:p>
            <a:pPr marL="457200" indent="-457200" eaLnBrk="1" hangingPunct="1">
              <a:buClr>
                <a:schemeClr val="accent1">
                  <a:lumMod val="75000"/>
                </a:schemeClr>
              </a:buClr>
            </a:pPr>
            <a:r>
              <a:rPr lang="en-US" sz="2800" dirty="0">
                <a:cs typeface="Cambria"/>
              </a:rPr>
              <a:t>Pursed-lip breathing</a:t>
            </a:r>
          </a:p>
          <a:p>
            <a:pPr marL="457200" indent="-457200" eaLnBrk="1" hangingPunct="1">
              <a:buClr>
                <a:schemeClr val="accent1">
                  <a:lumMod val="75000"/>
                </a:schemeClr>
              </a:buClr>
            </a:pPr>
            <a:r>
              <a:rPr lang="en-US" sz="2800" dirty="0">
                <a:cs typeface="Cambria"/>
              </a:rPr>
              <a:t>Barrel chest</a:t>
            </a:r>
          </a:p>
          <a:p>
            <a:pPr marL="457200" indent="-457200" eaLnBrk="1" hangingPunct="1">
              <a:buClr>
                <a:schemeClr val="accent1">
                  <a:lumMod val="75000"/>
                </a:schemeClr>
              </a:buClr>
            </a:pPr>
            <a:r>
              <a:rPr lang="en-US" sz="2800" dirty="0">
                <a:cs typeface="Cambria"/>
              </a:rPr>
              <a:t>Accessory respiratory muscles</a:t>
            </a:r>
          </a:p>
          <a:p>
            <a:pPr marL="457200" indent="-457200" eaLnBrk="1" hangingPunct="1">
              <a:buClr>
                <a:schemeClr val="accent1">
                  <a:lumMod val="75000"/>
                </a:schemeClr>
              </a:buClr>
            </a:pPr>
            <a:r>
              <a:rPr lang="en-US" sz="2800" dirty="0" err="1">
                <a:cs typeface="Cambria"/>
              </a:rPr>
              <a:t>Indrawing</a:t>
            </a:r>
            <a:r>
              <a:rPr lang="en-US" sz="2800" dirty="0">
                <a:cs typeface="Cambria"/>
              </a:rPr>
              <a:t> of lower intercostal spaces (pump-handle </a:t>
            </a:r>
            <a:r>
              <a:rPr lang="en-US" sz="2800" dirty="0" err="1">
                <a:cs typeface="Cambria"/>
              </a:rPr>
              <a:t>mvt</a:t>
            </a:r>
            <a:r>
              <a:rPr lang="en-US" sz="2800" dirty="0">
                <a:cs typeface="Cambria"/>
              </a:rPr>
              <a:t>.)</a:t>
            </a:r>
          </a:p>
        </p:txBody>
      </p:sp>
    </p:spTree>
    <p:extLst>
      <p:ext uri="{BB962C8B-B14F-4D97-AF65-F5344CB8AC3E}">
        <p14:creationId xmlns:p14="http://schemas.microsoft.com/office/powerpoint/2010/main" val="405648832"/>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3" descr="DSC00119"/>
          <p:cNvPicPr>
            <a:picLocks noChangeAspect="1" noChangeArrowheads="1"/>
          </p:cNvPicPr>
          <p:nvPr/>
        </p:nvPicPr>
        <p:blipFill>
          <a:blip r:embed="rId3" cstate="print"/>
          <a:srcRect/>
          <a:stretch>
            <a:fillRect/>
          </a:stretch>
        </p:blipFill>
        <p:spPr bwMode="auto">
          <a:xfrm>
            <a:off x="177605" y="1591734"/>
            <a:ext cx="5759840" cy="4321379"/>
          </a:xfrm>
          <a:prstGeom prst="rect">
            <a:avLst/>
          </a:prstGeom>
          <a:noFill/>
          <a:ln w="9525">
            <a:noFill/>
            <a:miter lim="800000"/>
            <a:headEnd/>
            <a:tailEnd/>
          </a:ln>
        </p:spPr>
      </p:pic>
      <p:sp>
        <p:nvSpPr>
          <p:cNvPr id="39940" name="Line 4"/>
          <p:cNvSpPr>
            <a:spLocks noChangeShapeType="1"/>
          </p:cNvSpPr>
          <p:nvPr/>
        </p:nvSpPr>
        <p:spPr bwMode="auto">
          <a:xfrm>
            <a:off x="3428804" y="3874911"/>
            <a:ext cx="0" cy="76200"/>
          </a:xfrm>
          <a:prstGeom prst="line">
            <a:avLst/>
          </a:prstGeom>
          <a:noFill/>
          <a:ln w="9525">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941" name="Line 5"/>
          <p:cNvSpPr>
            <a:spLocks noChangeShapeType="1"/>
          </p:cNvSpPr>
          <p:nvPr/>
        </p:nvSpPr>
        <p:spPr bwMode="auto">
          <a:xfrm>
            <a:off x="6889983" y="4636911"/>
            <a:ext cx="6299200" cy="0"/>
          </a:xfrm>
          <a:prstGeom prst="line">
            <a:avLst/>
          </a:prstGeom>
          <a:noFill/>
          <a:ln w="50800">
            <a:solidFill>
              <a:schemeClr val="bg1"/>
            </a:solidFill>
            <a:prstDash val="dash"/>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5" name="Picture 2" descr="DSC00120">
            <a:extLst>
              <a:ext uri="{FF2B5EF4-FFF2-40B4-BE49-F238E27FC236}">
                <a16:creationId xmlns:a16="http://schemas.microsoft.com/office/drawing/2014/main" id="{D4166FDF-6892-4D7A-94D4-AD74BFF57929}"/>
              </a:ext>
            </a:extLst>
          </p:cNvPr>
          <p:cNvPicPr>
            <a:picLocks noChangeAspect="1" noChangeArrowheads="1"/>
          </p:cNvPicPr>
          <p:nvPr/>
        </p:nvPicPr>
        <p:blipFill>
          <a:blip r:embed="rId4" cstate="print"/>
          <a:srcRect/>
          <a:stretch>
            <a:fillRect/>
          </a:stretch>
        </p:blipFill>
        <p:spPr bwMode="auto">
          <a:xfrm>
            <a:off x="6114186" y="1591742"/>
            <a:ext cx="5895307" cy="4321371"/>
          </a:xfrm>
          <a:prstGeom prst="rect">
            <a:avLst/>
          </a:prstGeom>
          <a:noFill/>
          <a:ln w="9525">
            <a:noFill/>
            <a:miter lim="800000"/>
            <a:headEnd/>
            <a:tailEnd/>
          </a:ln>
        </p:spPr>
      </p:pic>
      <p:sp>
        <p:nvSpPr>
          <p:cNvPr id="2" name="Title 1">
            <a:extLst>
              <a:ext uri="{FF2B5EF4-FFF2-40B4-BE49-F238E27FC236}">
                <a16:creationId xmlns:a16="http://schemas.microsoft.com/office/drawing/2014/main" id="{DCB51B0C-0CD5-4DF1-8968-17E3C59C59FE}"/>
              </a:ext>
            </a:extLst>
          </p:cNvPr>
          <p:cNvSpPr>
            <a:spLocks noGrp="1"/>
          </p:cNvSpPr>
          <p:nvPr>
            <p:ph type="title" idx="4294967295"/>
          </p:nvPr>
        </p:nvSpPr>
        <p:spPr>
          <a:xfrm>
            <a:off x="3006725" y="359799"/>
            <a:ext cx="6013450" cy="560705"/>
          </a:xfrm>
        </p:spPr>
        <p:txBody>
          <a:bodyPr>
            <a:normAutofit fontScale="90000"/>
          </a:bodyPr>
          <a:lstStyle/>
          <a:p>
            <a:r>
              <a:rPr lang="en-IN" sz="4000" b="1" dirty="0">
                <a:solidFill>
                  <a:schemeClr val="accent1">
                    <a:lumMod val="75000"/>
                  </a:schemeClr>
                </a:solidFill>
                <a:latin typeface="Bahnschrift" panose="020B0502040204020203" pitchFamily="34" charset="0"/>
              </a:rPr>
              <a:t>     Barrel shaped chest</a:t>
            </a:r>
          </a:p>
        </p:txBody>
      </p:sp>
      <p:cxnSp>
        <p:nvCxnSpPr>
          <p:cNvPr id="6" name="Straight Connector 5">
            <a:extLst>
              <a:ext uri="{FF2B5EF4-FFF2-40B4-BE49-F238E27FC236}">
                <a16:creationId xmlns:a16="http://schemas.microsoft.com/office/drawing/2014/main" id="{B3DE2B03-61B2-4437-A003-A1D8412D3F07}"/>
              </a:ext>
            </a:extLst>
          </p:cNvPr>
          <p:cNvCxnSpPr>
            <a:cxnSpLocks/>
          </p:cNvCxnSpPr>
          <p:nvPr/>
        </p:nvCxnSpPr>
        <p:spPr>
          <a:xfrm>
            <a:off x="1667737" y="3093155"/>
            <a:ext cx="290124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5B272AD-0206-4CFE-9B51-295932D192C1}"/>
              </a:ext>
            </a:extLst>
          </p:cNvPr>
          <p:cNvCxnSpPr>
            <a:cxnSpLocks/>
          </p:cNvCxnSpPr>
          <p:nvPr/>
        </p:nvCxnSpPr>
        <p:spPr>
          <a:xfrm>
            <a:off x="7083778" y="3211690"/>
            <a:ext cx="2923822" cy="381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0362452"/>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528320" y="261306"/>
            <a:ext cx="10363200" cy="701675"/>
          </a:xfrm>
          <a:prstGeom prst="rect">
            <a:avLst/>
          </a:prstGeom>
          <a:noFill/>
          <a:ln w="9525">
            <a:noFill/>
            <a:miter lim="800000"/>
            <a:headEnd/>
            <a:tailEnd/>
          </a:ln>
        </p:spPr>
        <p:txBody>
          <a:bodyPr anchor="ct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1">
                    <a:lumMod val="75000"/>
                  </a:schemeClr>
                </a:solidFill>
                <a:effectLst/>
                <a:uLnTx/>
                <a:uFillTx/>
                <a:latin typeface="Bahnschrift" panose="020B0502040204020203" pitchFamily="34" charset="0"/>
              </a:rPr>
              <a:t>Chest Radiography</a:t>
            </a:r>
          </a:p>
        </p:txBody>
      </p:sp>
      <p:sp>
        <p:nvSpPr>
          <p:cNvPr id="44035" name="Rectangle 3"/>
          <p:cNvSpPr>
            <a:spLocks noChangeArrowheads="1"/>
          </p:cNvSpPr>
          <p:nvPr/>
        </p:nvSpPr>
        <p:spPr bwMode="auto">
          <a:xfrm>
            <a:off x="528320" y="1275080"/>
            <a:ext cx="9229344" cy="3022600"/>
          </a:xfrm>
          <a:prstGeom prst="rect">
            <a:avLst/>
          </a:prstGeom>
          <a:noFill/>
          <a:ln w="9525">
            <a:noFill/>
            <a:miter lim="800000"/>
            <a:headEnd/>
            <a:tailEnd/>
          </a:ln>
        </p:spPr>
        <p:txBody>
          <a:bodyPr/>
          <a:lstStyle/>
          <a:p>
            <a:pPr marL="457200" marR="0" lvl="0" indent="-457200" algn="l" defTabSz="914400" rtl="0" eaLnBrk="0" fontAlgn="auto" latinLnBrk="0" hangingPunct="0">
              <a:lnSpc>
                <a:spcPct val="100000"/>
              </a:lnSpc>
              <a:spcBef>
                <a:spcPct val="20000"/>
              </a:spcBef>
              <a:spcAft>
                <a:spcPts val="0"/>
              </a:spcAft>
              <a:buClr>
                <a:schemeClr val="accent1">
                  <a:lumMod val="75000"/>
                </a:schemeClr>
              </a:buClr>
              <a:buSzPct val="80000"/>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rPr>
              <a:t>Changes due to enlargement of total lung capacity</a:t>
            </a:r>
          </a:p>
          <a:p>
            <a:pPr marL="457200" marR="0" lvl="0" indent="-457200" algn="l" defTabSz="914400" rtl="0" eaLnBrk="0" fontAlgn="auto" latinLnBrk="0" hangingPunct="0">
              <a:lnSpc>
                <a:spcPct val="100000"/>
              </a:lnSpc>
              <a:spcBef>
                <a:spcPct val="20000"/>
              </a:spcBef>
              <a:spcAft>
                <a:spcPts val="0"/>
              </a:spcAft>
              <a:buClr>
                <a:schemeClr val="accent1">
                  <a:lumMod val="75000"/>
                </a:schemeClr>
              </a:buClr>
              <a:buSzPct val="80000"/>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rPr>
              <a:t>Loss of diaphragm curvature</a:t>
            </a:r>
          </a:p>
          <a:p>
            <a:pPr marL="457200" marR="0" lvl="0" indent="-457200" algn="l" defTabSz="914400" rtl="0" eaLnBrk="0" fontAlgn="auto" latinLnBrk="0" hangingPunct="0">
              <a:lnSpc>
                <a:spcPct val="100000"/>
              </a:lnSpc>
              <a:spcBef>
                <a:spcPct val="20000"/>
              </a:spcBef>
              <a:spcAft>
                <a:spcPts val="0"/>
              </a:spcAft>
              <a:buClr>
                <a:schemeClr val="accent1">
                  <a:lumMod val="75000"/>
                </a:schemeClr>
              </a:buClr>
              <a:buSzPct val="80000"/>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rPr>
              <a:t>Enlargement of lung fields</a:t>
            </a:r>
          </a:p>
          <a:p>
            <a:pPr marL="457200" marR="0" lvl="0" indent="-457200" algn="l" defTabSz="914400" rtl="0" eaLnBrk="0" fontAlgn="auto" latinLnBrk="0" hangingPunct="0">
              <a:lnSpc>
                <a:spcPct val="100000"/>
              </a:lnSpc>
              <a:spcBef>
                <a:spcPct val="20000"/>
              </a:spcBef>
              <a:spcAft>
                <a:spcPts val="0"/>
              </a:spcAft>
              <a:buClr>
                <a:schemeClr val="accent1">
                  <a:lumMod val="75000"/>
                </a:schemeClr>
              </a:buClr>
              <a:buSzPct val="80000"/>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rPr>
              <a:t>Loss of airway and blood vessel markings</a:t>
            </a:r>
          </a:p>
          <a:p>
            <a:pPr marL="457200" marR="0" lvl="0" indent="-457200" algn="l" defTabSz="914400" rtl="0" eaLnBrk="0" fontAlgn="auto" latinLnBrk="0" hangingPunct="0">
              <a:lnSpc>
                <a:spcPct val="100000"/>
              </a:lnSpc>
              <a:spcBef>
                <a:spcPct val="20000"/>
              </a:spcBef>
              <a:spcAft>
                <a:spcPts val="0"/>
              </a:spcAft>
              <a:buClr>
                <a:schemeClr val="accent1">
                  <a:lumMod val="75000"/>
                </a:schemeClr>
              </a:buClr>
              <a:buSzPct val="80000"/>
              <a:buFont typeface="Wingdings" pitchFamily="2" charset="2"/>
              <a:buChar char="®"/>
              <a:tabLst/>
              <a:defRPr/>
            </a:pPr>
            <a:r>
              <a:rPr kumimoji="0" lang="en-US" sz="3200" b="0" i="0" u="none" strike="noStrike" kern="1200" cap="none" spc="0" normalizeH="0" baseline="0" noProof="0" dirty="0">
                <a:ln>
                  <a:noFill/>
                </a:ln>
                <a:solidFill>
                  <a:prstClr val="black"/>
                </a:solidFill>
                <a:effectLst/>
                <a:uLnTx/>
                <a:uFillTx/>
              </a:rPr>
              <a:t>Large emphysematous bullae</a:t>
            </a:r>
          </a:p>
        </p:txBody>
      </p:sp>
    </p:spTree>
    <p:extLst>
      <p:ext uri="{BB962C8B-B14F-4D97-AF65-F5344CB8AC3E}">
        <p14:creationId xmlns:p14="http://schemas.microsoft.com/office/powerpoint/2010/main" val="415767432"/>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x-ray3"/>
          <p:cNvPicPr>
            <a:picLocks noChangeAspect="1" noChangeArrowheads="1"/>
          </p:cNvPicPr>
          <p:nvPr/>
        </p:nvPicPr>
        <p:blipFill>
          <a:blip r:embed="rId3" cstate="print"/>
          <a:srcRect/>
          <a:stretch>
            <a:fillRect/>
          </a:stretch>
        </p:blipFill>
        <p:spPr bwMode="auto">
          <a:xfrm>
            <a:off x="3342217" y="406400"/>
            <a:ext cx="5418667" cy="5867400"/>
          </a:xfrm>
          <a:prstGeom prst="rect">
            <a:avLst/>
          </a:prstGeom>
          <a:noFill/>
          <a:ln w="9525">
            <a:noFill/>
            <a:miter lim="800000"/>
            <a:headEnd/>
            <a:tailEnd/>
          </a:ln>
        </p:spPr>
      </p:pic>
      <p:sp>
        <p:nvSpPr>
          <p:cNvPr id="45059" name="Rectangle 3"/>
          <p:cNvSpPr>
            <a:spLocks noChangeArrowheads="1"/>
          </p:cNvSpPr>
          <p:nvPr/>
        </p:nvSpPr>
        <p:spPr bwMode="auto">
          <a:xfrm>
            <a:off x="4470400" y="5283200"/>
            <a:ext cx="2743200" cy="6096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853292-0724-4739-B953-263276DE0E69}"/>
              </a:ext>
            </a:extLst>
          </p:cNvPr>
          <p:cNvSpPr txBox="1">
            <a:spLocks/>
          </p:cNvSpPr>
          <p:nvPr/>
        </p:nvSpPr>
        <p:spPr>
          <a:xfrm>
            <a:off x="514339" y="289651"/>
            <a:ext cx="10102852" cy="492443"/>
          </a:xfrm>
          <a:prstGeom prst="rect">
            <a:avLst/>
          </a:prstGeom>
        </p:spPr>
        <p:txBody>
          <a:bodyPr vert="horz" lIns="0" tIns="0" rIns="0" bIns="0" rtlCol="0" anchor="t" anchorCtr="0">
            <a:spAutoFit/>
          </a:bodyPr>
          <a:lstStyle>
            <a:lvl1pPr algn="l" defTabSz="914400" rtl="0" eaLnBrk="1" latinLnBrk="0" hangingPunct="1">
              <a:lnSpc>
                <a:spcPct val="100000"/>
              </a:lnSpc>
              <a:spcBef>
                <a:spcPct val="0"/>
              </a:spcBef>
              <a:buNone/>
              <a:defRPr sz="2200" b="1" kern="1200">
                <a:solidFill>
                  <a:schemeClr val="bg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dirty="0">
                <a:ln>
                  <a:noFill/>
                </a:ln>
                <a:solidFill>
                  <a:schemeClr val="accent1">
                    <a:lumMod val="75000"/>
                  </a:schemeClr>
                </a:solidFill>
                <a:effectLst/>
                <a:uLnTx/>
                <a:uFillTx/>
                <a:latin typeface="Bahnschrift" panose="020B0502040204020203" pitchFamily="34" charset="0"/>
              </a:rPr>
              <a:t>COPD </a:t>
            </a:r>
            <a:r>
              <a:rPr kumimoji="0" lang="en-GB" sz="3200" b="1" i="0" u="none" strike="noStrike" kern="1200" cap="none" spc="0" normalizeH="0" baseline="0" noProof="0" dirty="0">
                <a:ln>
                  <a:noFill/>
                </a:ln>
                <a:solidFill>
                  <a:schemeClr val="accent1">
                    <a:lumMod val="75000"/>
                  </a:schemeClr>
                </a:solidFill>
                <a:effectLst/>
                <a:uLnTx/>
                <a:uFillTx/>
                <a:latin typeface="Bahnschrift" panose="020B0502040204020203" pitchFamily="34" charset="0"/>
                <a:cs typeface="Arial" panose="020B0604020202020204" pitchFamily="34" charset="0"/>
              </a:rPr>
              <a:t>– Approach to a </a:t>
            </a:r>
            <a:r>
              <a:rPr kumimoji="0" lang="en-GB" sz="3200" b="1" i="0" u="none" strike="noStrike" kern="1200" cap="none" spc="0" normalizeH="0" baseline="0" noProof="0" dirty="0">
                <a:ln>
                  <a:noFill/>
                </a:ln>
                <a:solidFill>
                  <a:schemeClr val="accent1">
                    <a:lumMod val="75000"/>
                  </a:schemeClr>
                </a:solidFill>
                <a:effectLst/>
                <a:uLnTx/>
                <a:uFillTx/>
                <a:latin typeface="Bahnschrift" panose="020B0502040204020203" pitchFamily="34" charset="0"/>
              </a:rPr>
              <a:t>diagnosis</a:t>
            </a:r>
          </a:p>
        </p:txBody>
      </p:sp>
      <p:sp>
        <p:nvSpPr>
          <p:cNvPr id="5" name="TextBox 4">
            <a:extLst>
              <a:ext uri="{FF2B5EF4-FFF2-40B4-BE49-F238E27FC236}">
                <a16:creationId xmlns:a16="http://schemas.microsoft.com/office/drawing/2014/main" id="{6950B7EF-79CE-42EE-879D-F1DF098CD194}"/>
              </a:ext>
            </a:extLst>
          </p:cNvPr>
          <p:cNvSpPr txBox="1"/>
          <p:nvPr/>
        </p:nvSpPr>
        <p:spPr>
          <a:xfrm>
            <a:off x="272161" y="2344863"/>
            <a:ext cx="1895251" cy="210776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635A54"/>
              </a:buClr>
              <a:buSzTx/>
              <a:buFontTx/>
              <a:buNone/>
              <a:tabLst/>
              <a:defRPr/>
            </a:pPr>
            <a:r>
              <a:rPr kumimoji="0" lang="en-GB" sz="2400" b="0" i="0" u="none" strike="noStrike" kern="1200" cap="none" spc="0" normalizeH="0" baseline="0" noProof="0" dirty="0">
                <a:ln>
                  <a:noFill/>
                </a:ln>
                <a:solidFill>
                  <a:srgbClr val="00B6C9">
                    <a:lumMod val="50000"/>
                  </a:srgbClr>
                </a:solidFill>
                <a:effectLst/>
                <a:uLnTx/>
                <a:uFillTx/>
                <a:latin typeface="Arial"/>
                <a:ea typeface="+mn-ea"/>
                <a:cs typeface="+mn-cs"/>
              </a:rPr>
              <a:t>Patient </a:t>
            </a:r>
          </a:p>
          <a:p>
            <a:pPr marL="0" marR="0" lvl="0" indent="0" algn="ctr" defTabSz="914400" rtl="0" eaLnBrk="1" fontAlgn="auto" latinLnBrk="0" hangingPunct="1">
              <a:lnSpc>
                <a:spcPct val="100000"/>
              </a:lnSpc>
              <a:spcBef>
                <a:spcPts val="0"/>
              </a:spcBef>
              <a:spcAft>
                <a:spcPts val="0"/>
              </a:spcAft>
              <a:buClr>
                <a:srgbClr val="635A54"/>
              </a:buClr>
              <a:buSzTx/>
              <a:buFontTx/>
              <a:buNone/>
              <a:tabLst/>
              <a:defRPr/>
            </a:pPr>
            <a:r>
              <a:rPr kumimoji="0" lang="en-GB" sz="2400" b="0" i="0" u="none" strike="noStrike" kern="1200" cap="none" spc="0" normalizeH="0" baseline="0" noProof="0" dirty="0">
                <a:ln>
                  <a:noFill/>
                </a:ln>
                <a:solidFill>
                  <a:srgbClr val="00B6C9">
                    <a:lumMod val="50000"/>
                  </a:srgbClr>
                </a:solidFill>
                <a:effectLst/>
                <a:uLnTx/>
                <a:uFillTx/>
                <a:latin typeface="Arial"/>
                <a:ea typeface="+mn-ea"/>
                <a:cs typeface="+mn-cs"/>
              </a:rPr>
              <a:t>40+ years </a:t>
            </a:r>
          </a:p>
          <a:p>
            <a:pPr marL="0" marR="0" lvl="0" indent="0" algn="l" defTabSz="914400" rtl="0" eaLnBrk="1" fontAlgn="auto" latinLnBrk="0" hangingPunct="1">
              <a:lnSpc>
                <a:spcPct val="100000"/>
              </a:lnSpc>
              <a:spcBef>
                <a:spcPts val="0"/>
              </a:spcBef>
              <a:spcAft>
                <a:spcPts val="0"/>
              </a:spcAft>
              <a:buClr>
                <a:srgbClr val="635A54"/>
              </a:buClr>
              <a:buSzTx/>
              <a:buFontTx/>
              <a:buNone/>
              <a:tabLst/>
              <a:defRPr/>
            </a:pPr>
            <a:endParaRPr kumimoji="0" lang="en-GB" sz="2400" b="0" i="0" u="none" strike="noStrike" kern="1200" cap="none" spc="0" normalizeH="0" baseline="0" noProof="0" dirty="0">
              <a:ln>
                <a:noFill/>
              </a:ln>
              <a:solidFill>
                <a:srgbClr val="635A5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635A54"/>
              </a:buClr>
              <a:buSzTx/>
              <a:buFontTx/>
              <a:buNone/>
              <a:tabLst/>
              <a:defRPr/>
            </a:pPr>
            <a:endParaRPr kumimoji="0" lang="en-GB" sz="2400" b="0" i="0" u="none" strike="noStrike" kern="1200" cap="none" spc="0" normalizeH="0" baseline="0" noProof="0" dirty="0">
              <a:ln>
                <a:noFill/>
              </a:ln>
              <a:solidFill>
                <a:srgbClr val="635A54"/>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635A54"/>
              </a:buClr>
              <a:buSzTx/>
              <a:buFontTx/>
              <a:buNone/>
              <a:tabLst/>
              <a:defRPr/>
            </a:pPr>
            <a:endParaRPr kumimoji="0" lang="en-GB" sz="2400" b="0" i="0" u="none" strike="noStrike" kern="1200" cap="none" spc="0" normalizeH="0" baseline="0" noProof="0" dirty="0">
              <a:ln>
                <a:noFill/>
              </a:ln>
              <a:solidFill>
                <a:srgbClr val="635A54"/>
              </a:solidFill>
              <a:effectLst/>
              <a:uLnTx/>
              <a:uFillTx/>
              <a:latin typeface="Arial"/>
              <a:ea typeface="+mn-ea"/>
              <a:cs typeface="+mn-cs"/>
            </a:endParaRPr>
          </a:p>
        </p:txBody>
      </p:sp>
      <p:sp>
        <p:nvSpPr>
          <p:cNvPr id="6" name="Freeform 139">
            <a:extLst>
              <a:ext uri="{FF2B5EF4-FFF2-40B4-BE49-F238E27FC236}">
                <a16:creationId xmlns:a16="http://schemas.microsoft.com/office/drawing/2014/main" id="{309BD0E7-E421-4981-B120-708EBEEB891B}"/>
              </a:ext>
            </a:extLst>
          </p:cNvPr>
          <p:cNvSpPr>
            <a:spLocks noEditPoints="1"/>
          </p:cNvSpPr>
          <p:nvPr/>
        </p:nvSpPr>
        <p:spPr bwMode="auto">
          <a:xfrm>
            <a:off x="967796" y="3261745"/>
            <a:ext cx="479536" cy="1103971"/>
          </a:xfrm>
          <a:custGeom>
            <a:avLst/>
            <a:gdLst>
              <a:gd name="T0" fmla="*/ 65 w 68"/>
              <a:gd name="T1" fmla="*/ 61 h 196"/>
              <a:gd name="T2" fmla="*/ 58 w 68"/>
              <a:gd name="T3" fmla="*/ 50 h 196"/>
              <a:gd name="T4" fmla="*/ 46 w 68"/>
              <a:gd name="T5" fmla="*/ 42 h 196"/>
              <a:gd name="T6" fmla="*/ 51 w 68"/>
              <a:gd name="T7" fmla="*/ 30 h 196"/>
              <a:gd name="T8" fmla="*/ 51 w 68"/>
              <a:gd name="T9" fmla="*/ 21 h 196"/>
              <a:gd name="T10" fmla="*/ 58 w 68"/>
              <a:gd name="T11" fmla="*/ 21 h 196"/>
              <a:gd name="T12" fmla="*/ 54 w 68"/>
              <a:gd name="T13" fmla="*/ 16 h 196"/>
              <a:gd name="T14" fmla="*/ 54 w 68"/>
              <a:gd name="T15" fmla="*/ 16 h 196"/>
              <a:gd name="T16" fmla="*/ 54 w 68"/>
              <a:gd name="T17" fmla="*/ 16 h 196"/>
              <a:gd name="T18" fmla="*/ 51 w 68"/>
              <a:gd name="T19" fmla="*/ 16 h 196"/>
              <a:gd name="T20" fmla="*/ 49 w 68"/>
              <a:gd name="T21" fmla="*/ 3 h 196"/>
              <a:gd name="T22" fmla="*/ 45 w 68"/>
              <a:gd name="T23" fmla="*/ 0 h 196"/>
              <a:gd name="T24" fmla="*/ 38 w 68"/>
              <a:gd name="T25" fmla="*/ 2 h 196"/>
              <a:gd name="T26" fmla="*/ 31 w 68"/>
              <a:gd name="T27" fmla="*/ 2 h 196"/>
              <a:gd name="T28" fmla="*/ 24 w 68"/>
              <a:gd name="T29" fmla="*/ 0 h 196"/>
              <a:gd name="T30" fmla="*/ 20 w 68"/>
              <a:gd name="T31" fmla="*/ 3 h 196"/>
              <a:gd name="T32" fmla="*/ 18 w 68"/>
              <a:gd name="T33" fmla="*/ 16 h 196"/>
              <a:gd name="T34" fmla="*/ 15 w 68"/>
              <a:gd name="T35" fmla="*/ 16 h 196"/>
              <a:gd name="T36" fmla="*/ 15 w 68"/>
              <a:gd name="T37" fmla="*/ 16 h 196"/>
              <a:gd name="T38" fmla="*/ 10 w 68"/>
              <a:gd name="T39" fmla="*/ 21 h 196"/>
              <a:gd name="T40" fmla="*/ 17 w 68"/>
              <a:gd name="T41" fmla="*/ 21 h 196"/>
              <a:gd name="T42" fmla="*/ 17 w 68"/>
              <a:gd name="T43" fmla="*/ 30 h 196"/>
              <a:gd name="T44" fmla="*/ 23 w 68"/>
              <a:gd name="T45" fmla="*/ 42 h 196"/>
              <a:gd name="T46" fmla="*/ 10 w 68"/>
              <a:gd name="T47" fmla="*/ 50 h 196"/>
              <a:gd name="T48" fmla="*/ 4 w 68"/>
              <a:gd name="T49" fmla="*/ 61 h 196"/>
              <a:gd name="T50" fmla="*/ 0 w 68"/>
              <a:gd name="T51" fmla="*/ 115 h 196"/>
              <a:gd name="T52" fmla="*/ 11 w 68"/>
              <a:gd name="T53" fmla="*/ 129 h 196"/>
              <a:gd name="T54" fmla="*/ 11 w 68"/>
              <a:gd name="T55" fmla="*/ 196 h 196"/>
              <a:gd name="T56" fmla="*/ 20 w 68"/>
              <a:gd name="T57" fmla="*/ 196 h 196"/>
              <a:gd name="T58" fmla="*/ 24 w 68"/>
              <a:gd name="T59" fmla="*/ 192 h 196"/>
              <a:gd name="T60" fmla="*/ 32 w 68"/>
              <a:gd name="T61" fmla="*/ 130 h 196"/>
              <a:gd name="T62" fmla="*/ 37 w 68"/>
              <a:gd name="T63" fmla="*/ 130 h 196"/>
              <a:gd name="T64" fmla="*/ 44 w 68"/>
              <a:gd name="T65" fmla="*/ 192 h 196"/>
              <a:gd name="T66" fmla="*/ 49 w 68"/>
              <a:gd name="T67" fmla="*/ 196 h 196"/>
              <a:gd name="T68" fmla="*/ 58 w 68"/>
              <a:gd name="T69" fmla="*/ 196 h 196"/>
              <a:gd name="T70" fmla="*/ 58 w 68"/>
              <a:gd name="T71" fmla="*/ 129 h 196"/>
              <a:gd name="T72" fmla="*/ 58 w 68"/>
              <a:gd name="T73" fmla="*/ 102 h 196"/>
              <a:gd name="T74" fmla="*/ 51 w 68"/>
              <a:gd name="T75" fmla="*/ 95 h 196"/>
              <a:gd name="T76" fmla="*/ 45 w 68"/>
              <a:gd name="T77" fmla="*/ 102 h 196"/>
              <a:gd name="T78" fmla="*/ 43 w 68"/>
              <a:gd name="T79" fmla="*/ 103 h 196"/>
              <a:gd name="T80" fmla="*/ 41 w 68"/>
              <a:gd name="T81" fmla="*/ 102 h 196"/>
              <a:gd name="T82" fmla="*/ 51 w 68"/>
              <a:gd name="T83" fmla="*/ 91 h 196"/>
              <a:gd name="T84" fmla="*/ 61 w 68"/>
              <a:gd name="T85" fmla="*/ 102 h 196"/>
              <a:gd name="T86" fmla="*/ 61 w 68"/>
              <a:gd name="T87" fmla="*/ 128 h 196"/>
              <a:gd name="T88" fmla="*/ 68 w 68"/>
              <a:gd name="T89" fmla="*/ 115 h 196"/>
              <a:gd name="T90" fmla="*/ 65 w 68"/>
              <a:gd name="T91" fmla="*/ 61 h 196"/>
              <a:gd name="T92" fmla="*/ 11 w 68"/>
              <a:gd name="T93" fmla="*/ 125 h 196"/>
              <a:gd name="T94" fmla="*/ 4 w 68"/>
              <a:gd name="T95" fmla="*/ 115 h 196"/>
              <a:gd name="T96" fmla="*/ 5 w 68"/>
              <a:gd name="T97" fmla="*/ 108 h 196"/>
              <a:gd name="T98" fmla="*/ 11 w 68"/>
              <a:gd name="T99" fmla="*/ 108 h 196"/>
              <a:gd name="T100" fmla="*/ 11 w 68"/>
              <a:gd name="T101" fmla="*/ 125 h 196"/>
              <a:gd name="T102" fmla="*/ 34 w 68"/>
              <a:gd name="T103" fmla="*/ 43 h 196"/>
              <a:gd name="T104" fmla="*/ 21 w 68"/>
              <a:gd name="T105" fmla="*/ 30 h 196"/>
              <a:gd name="T106" fmla="*/ 21 w 68"/>
              <a:gd name="T107" fmla="*/ 21 h 196"/>
              <a:gd name="T108" fmla="*/ 48 w 68"/>
              <a:gd name="T109" fmla="*/ 21 h 196"/>
              <a:gd name="T110" fmla="*/ 48 w 68"/>
              <a:gd name="T111" fmla="*/ 30 h 196"/>
              <a:gd name="T112" fmla="*/ 34 w 68"/>
              <a:gd name="T113" fmla="*/ 4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 h="196">
                <a:moveTo>
                  <a:pt x="65" y="61"/>
                </a:moveTo>
                <a:cubicBezTo>
                  <a:pt x="65" y="55"/>
                  <a:pt x="62" y="52"/>
                  <a:pt x="58" y="50"/>
                </a:cubicBezTo>
                <a:cubicBezTo>
                  <a:pt x="46" y="42"/>
                  <a:pt x="46" y="42"/>
                  <a:pt x="46" y="42"/>
                </a:cubicBezTo>
                <a:cubicBezTo>
                  <a:pt x="49" y="39"/>
                  <a:pt x="51" y="35"/>
                  <a:pt x="51" y="30"/>
                </a:cubicBezTo>
                <a:cubicBezTo>
                  <a:pt x="51" y="21"/>
                  <a:pt x="51" y="21"/>
                  <a:pt x="51" y="21"/>
                </a:cubicBezTo>
                <a:cubicBezTo>
                  <a:pt x="58" y="21"/>
                  <a:pt x="58" y="21"/>
                  <a:pt x="58" y="21"/>
                </a:cubicBezTo>
                <a:cubicBezTo>
                  <a:pt x="58" y="18"/>
                  <a:pt x="56" y="16"/>
                  <a:pt x="54" y="16"/>
                </a:cubicBezTo>
                <a:cubicBezTo>
                  <a:pt x="54" y="16"/>
                  <a:pt x="54" y="16"/>
                  <a:pt x="54" y="16"/>
                </a:cubicBezTo>
                <a:cubicBezTo>
                  <a:pt x="54" y="16"/>
                  <a:pt x="54" y="16"/>
                  <a:pt x="54" y="16"/>
                </a:cubicBezTo>
                <a:cubicBezTo>
                  <a:pt x="51" y="16"/>
                  <a:pt x="51" y="16"/>
                  <a:pt x="51" y="16"/>
                </a:cubicBezTo>
                <a:cubicBezTo>
                  <a:pt x="49" y="3"/>
                  <a:pt x="49" y="3"/>
                  <a:pt x="49" y="3"/>
                </a:cubicBezTo>
                <a:cubicBezTo>
                  <a:pt x="49" y="1"/>
                  <a:pt x="47" y="0"/>
                  <a:pt x="45" y="0"/>
                </a:cubicBezTo>
                <a:cubicBezTo>
                  <a:pt x="38" y="2"/>
                  <a:pt x="38" y="2"/>
                  <a:pt x="38" y="2"/>
                </a:cubicBezTo>
                <a:cubicBezTo>
                  <a:pt x="36" y="3"/>
                  <a:pt x="33" y="3"/>
                  <a:pt x="31" y="2"/>
                </a:cubicBezTo>
                <a:cubicBezTo>
                  <a:pt x="24" y="0"/>
                  <a:pt x="24" y="0"/>
                  <a:pt x="24" y="0"/>
                </a:cubicBezTo>
                <a:cubicBezTo>
                  <a:pt x="22" y="0"/>
                  <a:pt x="20" y="1"/>
                  <a:pt x="20" y="3"/>
                </a:cubicBezTo>
                <a:cubicBezTo>
                  <a:pt x="18" y="16"/>
                  <a:pt x="18" y="16"/>
                  <a:pt x="18" y="16"/>
                </a:cubicBezTo>
                <a:cubicBezTo>
                  <a:pt x="15" y="16"/>
                  <a:pt x="15" y="16"/>
                  <a:pt x="15" y="16"/>
                </a:cubicBezTo>
                <a:cubicBezTo>
                  <a:pt x="15" y="16"/>
                  <a:pt x="15" y="16"/>
                  <a:pt x="15" y="16"/>
                </a:cubicBezTo>
                <a:cubicBezTo>
                  <a:pt x="12" y="16"/>
                  <a:pt x="10" y="18"/>
                  <a:pt x="10" y="21"/>
                </a:cubicBezTo>
                <a:cubicBezTo>
                  <a:pt x="17" y="21"/>
                  <a:pt x="17" y="21"/>
                  <a:pt x="17" y="21"/>
                </a:cubicBezTo>
                <a:cubicBezTo>
                  <a:pt x="17" y="30"/>
                  <a:pt x="17" y="30"/>
                  <a:pt x="17" y="30"/>
                </a:cubicBezTo>
                <a:cubicBezTo>
                  <a:pt x="17" y="35"/>
                  <a:pt x="19" y="39"/>
                  <a:pt x="23" y="42"/>
                </a:cubicBezTo>
                <a:cubicBezTo>
                  <a:pt x="10" y="50"/>
                  <a:pt x="10" y="50"/>
                  <a:pt x="10" y="50"/>
                </a:cubicBezTo>
                <a:cubicBezTo>
                  <a:pt x="7" y="52"/>
                  <a:pt x="4" y="55"/>
                  <a:pt x="4" y="61"/>
                </a:cubicBezTo>
                <a:cubicBezTo>
                  <a:pt x="0" y="115"/>
                  <a:pt x="0" y="115"/>
                  <a:pt x="0" y="115"/>
                </a:cubicBezTo>
                <a:cubicBezTo>
                  <a:pt x="0" y="122"/>
                  <a:pt x="5" y="127"/>
                  <a:pt x="11" y="129"/>
                </a:cubicBezTo>
                <a:cubicBezTo>
                  <a:pt x="11" y="196"/>
                  <a:pt x="11" y="196"/>
                  <a:pt x="11" y="196"/>
                </a:cubicBezTo>
                <a:cubicBezTo>
                  <a:pt x="20" y="196"/>
                  <a:pt x="20" y="196"/>
                  <a:pt x="20" y="196"/>
                </a:cubicBezTo>
                <a:cubicBezTo>
                  <a:pt x="22" y="196"/>
                  <a:pt x="24" y="194"/>
                  <a:pt x="24" y="192"/>
                </a:cubicBezTo>
                <a:cubicBezTo>
                  <a:pt x="32" y="130"/>
                  <a:pt x="32" y="130"/>
                  <a:pt x="32" y="130"/>
                </a:cubicBezTo>
                <a:cubicBezTo>
                  <a:pt x="37" y="130"/>
                  <a:pt x="37" y="130"/>
                  <a:pt x="37" y="130"/>
                </a:cubicBezTo>
                <a:cubicBezTo>
                  <a:pt x="44" y="192"/>
                  <a:pt x="44" y="192"/>
                  <a:pt x="44" y="192"/>
                </a:cubicBezTo>
                <a:cubicBezTo>
                  <a:pt x="45" y="194"/>
                  <a:pt x="47" y="196"/>
                  <a:pt x="49" y="196"/>
                </a:cubicBezTo>
                <a:cubicBezTo>
                  <a:pt x="58" y="196"/>
                  <a:pt x="58" y="196"/>
                  <a:pt x="58" y="196"/>
                </a:cubicBezTo>
                <a:cubicBezTo>
                  <a:pt x="58" y="129"/>
                  <a:pt x="58" y="129"/>
                  <a:pt x="58" y="129"/>
                </a:cubicBezTo>
                <a:cubicBezTo>
                  <a:pt x="58" y="102"/>
                  <a:pt x="58" y="102"/>
                  <a:pt x="58" y="102"/>
                </a:cubicBezTo>
                <a:cubicBezTo>
                  <a:pt x="58" y="98"/>
                  <a:pt x="55" y="95"/>
                  <a:pt x="51" y="95"/>
                </a:cubicBezTo>
                <a:cubicBezTo>
                  <a:pt x="48" y="95"/>
                  <a:pt x="45" y="98"/>
                  <a:pt x="45" y="102"/>
                </a:cubicBezTo>
                <a:cubicBezTo>
                  <a:pt x="45" y="103"/>
                  <a:pt x="44" y="103"/>
                  <a:pt x="43" y="103"/>
                </a:cubicBezTo>
                <a:cubicBezTo>
                  <a:pt x="42" y="103"/>
                  <a:pt x="41" y="103"/>
                  <a:pt x="41" y="102"/>
                </a:cubicBezTo>
                <a:cubicBezTo>
                  <a:pt x="41" y="96"/>
                  <a:pt x="46" y="91"/>
                  <a:pt x="51" y="91"/>
                </a:cubicBezTo>
                <a:cubicBezTo>
                  <a:pt x="57" y="91"/>
                  <a:pt x="61" y="96"/>
                  <a:pt x="61" y="102"/>
                </a:cubicBezTo>
                <a:cubicBezTo>
                  <a:pt x="61" y="128"/>
                  <a:pt x="61" y="128"/>
                  <a:pt x="61" y="128"/>
                </a:cubicBezTo>
                <a:cubicBezTo>
                  <a:pt x="66" y="125"/>
                  <a:pt x="68" y="120"/>
                  <a:pt x="68" y="115"/>
                </a:cubicBezTo>
                <a:lnTo>
                  <a:pt x="65" y="61"/>
                </a:lnTo>
                <a:close/>
                <a:moveTo>
                  <a:pt x="11" y="125"/>
                </a:moveTo>
                <a:cubicBezTo>
                  <a:pt x="7" y="124"/>
                  <a:pt x="4" y="120"/>
                  <a:pt x="4" y="115"/>
                </a:cubicBezTo>
                <a:cubicBezTo>
                  <a:pt x="5" y="108"/>
                  <a:pt x="5" y="108"/>
                  <a:pt x="5" y="108"/>
                </a:cubicBezTo>
                <a:cubicBezTo>
                  <a:pt x="11" y="108"/>
                  <a:pt x="11" y="108"/>
                  <a:pt x="11" y="108"/>
                </a:cubicBezTo>
                <a:lnTo>
                  <a:pt x="11" y="125"/>
                </a:lnTo>
                <a:close/>
                <a:moveTo>
                  <a:pt x="34" y="43"/>
                </a:moveTo>
                <a:cubicBezTo>
                  <a:pt x="27" y="43"/>
                  <a:pt x="21" y="37"/>
                  <a:pt x="21" y="30"/>
                </a:cubicBezTo>
                <a:cubicBezTo>
                  <a:pt x="21" y="21"/>
                  <a:pt x="21" y="21"/>
                  <a:pt x="21" y="21"/>
                </a:cubicBezTo>
                <a:cubicBezTo>
                  <a:pt x="48" y="21"/>
                  <a:pt x="48" y="21"/>
                  <a:pt x="48" y="21"/>
                </a:cubicBezTo>
                <a:cubicBezTo>
                  <a:pt x="48" y="30"/>
                  <a:pt x="48" y="30"/>
                  <a:pt x="48" y="30"/>
                </a:cubicBezTo>
                <a:cubicBezTo>
                  <a:pt x="48" y="37"/>
                  <a:pt x="42" y="43"/>
                  <a:pt x="34" y="43"/>
                </a:cubicBezTo>
              </a:path>
            </a:pathLst>
          </a:custGeom>
          <a:solidFill>
            <a:schemeClr val="accent4">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635A54"/>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FCB11702-9310-40D3-8BD4-0DA6F5CE98FE}"/>
              </a:ext>
            </a:extLst>
          </p:cNvPr>
          <p:cNvSpPr/>
          <p:nvPr/>
        </p:nvSpPr>
        <p:spPr>
          <a:xfrm>
            <a:off x="280205" y="1361026"/>
            <a:ext cx="1899321" cy="919401"/>
          </a:xfrm>
          <a:prstGeom prst="roundRect">
            <a:avLst/>
          </a:prstGeom>
          <a:solidFill>
            <a:schemeClr val="bg2">
              <a:lumMod val="20000"/>
              <a:lumOff val="80000"/>
            </a:schemeClr>
          </a:solidFill>
          <a:ln>
            <a:solidFill>
              <a:schemeClr val="accent6">
                <a:lumMod val="60000"/>
                <a:lumOff val="40000"/>
              </a:schemeClr>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635A54"/>
                </a:solidFill>
                <a:effectLst/>
                <a:uLnTx/>
                <a:uFillTx/>
                <a:latin typeface="Arial"/>
                <a:ea typeface="+mn-ea"/>
                <a:cs typeface="+mn-cs"/>
              </a:rPr>
              <a:t>Progressive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635A54"/>
                </a:solidFill>
                <a:effectLst/>
                <a:uLnTx/>
                <a:uFillTx/>
                <a:latin typeface="Arial"/>
                <a:ea typeface="+mn-ea"/>
                <a:cs typeface="+mn-cs"/>
              </a:rPr>
              <a:t>Dyspnoea</a:t>
            </a:r>
          </a:p>
        </p:txBody>
      </p:sp>
      <p:sp>
        <p:nvSpPr>
          <p:cNvPr id="8" name="Rectangle: Rounded Corners 7">
            <a:extLst>
              <a:ext uri="{FF2B5EF4-FFF2-40B4-BE49-F238E27FC236}">
                <a16:creationId xmlns:a16="http://schemas.microsoft.com/office/drawing/2014/main" id="{E387A299-FE48-4C4C-94D6-2713808FE9C9}"/>
              </a:ext>
            </a:extLst>
          </p:cNvPr>
          <p:cNvSpPr/>
          <p:nvPr/>
        </p:nvSpPr>
        <p:spPr>
          <a:xfrm>
            <a:off x="2534986" y="1457283"/>
            <a:ext cx="2214409" cy="510778"/>
          </a:xfrm>
          <a:prstGeom prst="roundRect">
            <a:avLst/>
          </a:prstGeom>
          <a:solidFill>
            <a:schemeClr val="bg2">
              <a:lumMod val="20000"/>
              <a:lumOff val="80000"/>
            </a:schemeClr>
          </a:solidFill>
          <a:ln>
            <a:solidFill>
              <a:schemeClr val="accent6">
                <a:lumMod val="60000"/>
                <a:lumOff val="40000"/>
              </a:schemeClr>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635A54"/>
                </a:solidFill>
                <a:effectLst/>
                <a:uLnTx/>
                <a:uFillTx/>
                <a:latin typeface="Arial"/>
                <a:ea typeface="+mn-ea"/>
                <a:cs typeface="+mn-cs"/>
              </a:rPr>
              <a:t>Chronic cough</a:t>
            </a:r>
          </a:p>
        </p:txBody>
      </p:sp>
      <p:sp>
        <p:nvSpPr>
          <p:cNvPr id="9" name="Rectangle: Rounded Corners 8">
            <a:extLst>
              <a:ext uri="{FF2B5EF4-FFF2-40B4-BE49-F238E27FC236}">
                <a16:creationId xmlns:a16="http://schemas.microsoft.com/office/drawing/2014/main" id="{EBA0C74D-6D55-472C-A60A-619DE58AAEFE}"/>
              </a:ext>
            </a:extLst>
          </p:cNvPr>
          <p:cNvSpPr/>
          <p:nvPr/>
        </p:nvSpPr>
        <p:spPr>
          <a:xfrm>
            <a:off x="2457355" y="2318869"/>
            <a:ext cx="2564811" cy="919401"/>
          </a:xfrm>
          <a:prstGeom prst="roundRect">
            <a:avLst/>
          </a:prstGeom>
          <a:solidFill>
            <a:schemeClr val="bg2">
              <a:lumMod val="20000"/>
              <a:lumOff val="80000"/>
            </a:schemeClr>
          </a:solidFill>
          <a:ln>
            <a:solidFill>
              <a:schemeClr val="accent6">
                <a:lumMod val="60000"/>
                <a:lumOff val="4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635A54"/>
                </a:solidFill>
                <a:effectLst/>
                <a:uLnTx/>
                <a:uFillTx/>
                <a:latin typeface="Arial"/>
                <a:ea typeface="+mn-ea"/>
                <a:cs typeface="+mn-cs"/>
              </a:rPr>
              <a:t>Chronic sputum production</a:t>
            </a:r>
          </a:p>
        </p:txBody>
      </p:sp>
      <p:sp>
        <p:nvSpPr>
          <p:cNvPr id="10" name="Rectangle: Rounded Corners 9">
            <a:extLst>
              <a:ext uri="{FF2B5EF4-FFF2-40B4-BE49-F238E27FC236}">
                <a16:creationId xmlns:a16="http://schemas.microsoft.com/office/drawing/2014/main" id="{CD46C04E-6FD0-495D-B63B-372C16E877BB}"/>
              </a:ext>
            </a:extLst>
          </p:cNvPr>
          <p:cNvSpPr/>
          <p:nvPr/>
        </p:nvSpPr>
        <p:spPr>
          <a:xfrm>
            <a:off x="2448098" y="4613475"/>
            <a:ext cx="3355925" cy="510778"/>
          </a:xfrm>
          <a:prstGeom prst="roundRect">
            <a:avLst/>
          </a:prstGeom>
          <a:solidFill>
            <a:schemeClr val="bg2">
              <a:lumMod val="20000"/>
              <a:lumOff val="80000"/>
            </a:schemeClr>
          </a:solidFill>
          <a:ln>
            <a:solidFill>
              <a:schemeClr val="accent6">
                <a:lumMod val="60000"/>
                <a:lumOff val="4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635A54"/>
                </a:solidFill>
                <a:effectLst/>
                <a:uLnTx/>
                <a:uFillTx/>
                <a:latin typeface="Arial"/>
                <a:ea typeface="+mn-ea"/>
                <a:cs typeface="+mn-cs"/>
              </a:rPr>
              <a:t>Recurrent lower RTI</a:t>
            </a:r>
          </a:p>
        </p:txBody>
      </p:sp>
      <p:sp>
        <p:nvSpPr>
          <p:cNvPr id="11" name="Rectangle: Rounded Corners 10">
            <a:extLst>
              <a:ext uri="{FF2B5EF4-FFF2-40B4-BE49-F238E27FC236}">
                <a16:creationId xmlns:a16="http://schemas.microsoft.com/office/drawing/2014/main" id="{390312DF-1F2B-4F03-9426-EE4328CF3CBF}"/>
              </a:ext>
            </a:extLst>
          </p:cNvPr>
          <p:cNvSpPr/>
          <p:nvPr/>
        </p:nvSpPr>
        <p:spPr>
          <a:xfrm>
            <a:off x="2448098" y="3498221"/>
            <a:ext cx="1879155" cy="919401"/>
          </a:xfrm>
          <a:prstGeom prst="roundRect">
            <a:avLst/>
          </a:prstGeom>
          <a:solidFill>
            <a:schemeClr val="bg2">
              <a:lumMod val="20000"/>
              <a:lumOff val="80000"/>
            </a:schemeClr>
          </a:solidFill>
          <a:ln>
            <a:solidFill>
              <a:schemeClr val="accent6">
                <a:lumMod val="60000"/>
                <a:lumOff val="40000"/>
              </a:schemeClr>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635A54"/>
                </a:solidFill>
                <a:effectLst/>
                <a:uLnTx/>
                <a:uFillTx/>
                <a:latin typeface="Arial"/>
                <a:ea typeface="+mn-ea"/>
                <a:cs typeface="+mn-cs"/>
              </a:rPr>
              <a:t>Risk factors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635A54"/>
                </a:solidFill>
                <a:effectLst/>
                <a:uLnTx/>
                <a:uFillTx/>
                <a:latin typeface="Arial"/>
                <a:ea typeface="+mn-ea"/>
                <a:cs typeface="+mn-cs"/>
              </a:rPr>
              <a:t>e.g. smoker</a:t>
            </a:r>
          </a:p>
        </p:txBody>
      </p:sp>
      <p:sp>
        <p:nvSpPr>
          <p:cNvPr id="12" name="Rectangle: Rounded Corners 11">
            <a:extLst>
              <a:ext uri="{FF2B5EF4-FFF2-40B4-BE49-F238E27FC236}">
                <a16:creationId xmlns:a16="http://schemas.microsoft.com/office/drawing/2014/main" id="{3B99FFB0-5270-4A81-8432-EF17BC9400A2}"/>
              </a:ext>
            </a:extLst>
          </p:cNvPr>
          <p:cNvSpPr/>
          <p:nvPr/>
        </p:nvSpPr>
        <p:spPr>
          <a:xfrm>
            <a:off x="2472718" y="5320106"/>
            <a:ext cx="3709069" cy="510778"/>
          </a:xfrm>
          <a:prstGeom prst="roundRect">
            <a:avLst/>
          </a:prstGeom>
          <a:solidFill>
            <a:schemeClr val="bg2">
              <a:lumMod val="20000"/>
              <a:lumOff val="80000"/>
            </a:schemeClr>
          </a:solidFill>
          <a:ln>
            <a:solidFill>
              <a:schemeClr val="accent6">
                <a:lumMod val="60000"/>
                <a:lumOff val="40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635A54"/>
                </a:solidFill>
                <a:effectLst/>
                <a:uLnTx/>
                <a:uFillTx/>
                <a:latin typeface="Arial"/>
                <a:ea typeface="+mn-ea"/>
                <a:cs typeface="+mn-cs"/>
              </a:rPr>
              <a:t>Family history of COPD </a:t>
            </a:r>
          </a:p>
        </p:txBody>
      </p:sp>
      <p:sp>
        <p:nvSpPr>
          <p:cNvPr id="25" name="Arrow: Right 24">
            <a:extLst>
              <a:ext uri="{FF2B5EF4-FFF2-40B4-BE49-F238E27FC236}">
                <a16:creationId xmlns:a16="http://schemas.microsoft.com/office/drawing/2014/main" id="{9CD8D749-5F2E-47C4-A9BE-CE7A39C3EE5A}"/>
              </a:ext>
            </a:extLst>
          </p:cNvPr>
          <p:cNvSpPr/>
          <p:nvPr/>
        </p:nvSpPr>
        <p:spPr bwMode="auto">
          <a:xfrm rot="5400000">
            <a:off x="9506534" y="4975752"/>
            <a:ext cx="544833" cy="558899"/>
          </a:xfrm>
          <a:prstGeom prst="rightArrow">
            <a:avLst/>
          </a:prstGeom>
          <a:solidFill>
            <a:schemeClr val="bg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241294" marR="0" lvl="0" indent="-241294" algn="ctr" defTabSz="914400" rtl="0" eaLnBrk="0" fontAlgn="auto" latinLnBrk="0" hangingPunct="0">
              <a:lnSpc>
                <a:spcPct val="100000"/>
              </a:lnSpc>
              <a:spcBef>
                <a:spcPts val="0"/>
              </a:spcBef>
              <a:spcAft>
                <a:spcPts val="0"/>
              </a:spcAft>
              <a:buClr>
                <a:srgbClr val="FFFFFF"/>
              </a:buClr>
              <a:buSzTx/>
              <a:buFont typeface="Arial" pitchFamily="34" charset="0"/>
              <a:buChar char="–"/>
              <a:tabLst/>
              <a:defRPr/>
            </a:pPr>
            <a:endParaRPr kumimoji="0" lang="en-GB" sz="1600" b="1" i="0" u="none" strike="noStrike" kern="0" cap="none" spc="0" normalizeH="0" baseline="0" noProof="0" dirty="0" err="1">
              <a:ln>
                <a:noFill/>
              </a:ln>
              <a:solidFill>
                <a:srgbClr val="FFFFFF"/>
              </a:solidFill>
              <a:effectLst/>
              <a:uLnTx/>
              <a:uFillTx/>
              <a:latin typeface="Arial"/>
              <a:ea typeface="+mn-ea"/>
              <a:cs typeface="+mn-cs"/>
            </a:endParaRPr>
          </a:p>
        </p:txBody>
      </p:sp>
      <p:sp>
        <p:nvSpPr>
          <p:cNvPr id="26" name="Arrow: Right 25">
            <a:extLst>
              <a:ext uri="{FF2B5EF4-FFF2-40B4-BE49-F238E27FC236}">
                <a16:creationId xmlns:a16="http://schemas.microsoft.com/office/drawing/2014/main" id="{6CA45D37-514E-41A3-9768-5FA56595746B}"/>
              </a:ext>
            </a:extLst>
          </p:cNvPr>
          <p:cNvSpPr/>
          <p:nvPr/>
        </p:nvSpPr>
        <p:spPr bwMode="auto">
          <a:xfrm rot="5400000">
            <a:off x="9364849" y="3501451"/>
            <a:ext cx="661412" cy="456000"/>
          </a:xfrm>
          <a:prstGeom prst="rightArrow">
            <a:avLst/>
          </a:prstGeom>
          <a:solidFill>
            <a:schemeClr val="bg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241294" marR="0" lvl="0" indent="-241294" algn="ctr" defTabSz="914400" rtl="0" eaLnBrk="0" fontAlgn="auto" latinLnBrk="0" hangingPunct="0">
              <a:lnSpc>
                <a:spcPct val="100000"/>
              </a:lnSpc>
              <a:spcBef>
                <a:spcPts val="0"/>
              </a:spcBef>
              <a:spcAft>
                <a:spcPts val="0"/>
              </a:spcAft>
              <a:buClr>
                <a:srgbClr val="FFFFFF"/>
              </a:buClr>
              <a:buSzTx/>
              <a:buFont typeface="Arial" pitchFamily="34" charset="0"/>
              <a:buChar char="–"/>
              <a:tabLst/>
              <a:defRPr/>
            </a:pPr>
            <a:endParaRPr kumimoji="0" lang="en-GB" sz="1600" b="1" i="0" u="none" strike="noStrike" kern="0" cap="none" spc="0" normalizeH="0" baseline="0" noProof="0" dirty="0" err="1">
              <a:ln>
                <a:noFill/>
              </a:ln>
              <a:solidFill>
                <a:srgbClr val="FFFFFF"/>
              </a:solidFill>
              <a:effectLst/>
              <a:uLnTx/>
              <a:uFillTx/>
              <a:latin typeface="Arial"/>
              <a:ea typeface="+mn-ea"/>
              <a:cs typeface="+mn-cs"/>
            </a:endParaRPr>
          </a:p>
        </p:txBody>
      </p:sp>
      <p:sp>
        <p:nvSpPr>
          <p:cNvPr id="28" name="TextBox 27">
            <a:extLst>
              <a:ext uri="{FF2B5EF4-FFF2-40B4-BE49-F238E27FC236}">
                <a16:creationId xmlns:a16="http://schemas.microsoft.com/office/drawing/2014/main" id="{0A9EED5F-A7C0-4C3C-A79C-FF9C0D69C8E7}"/>
              </a:ext>
            </a:extLst>
          </p:cNvPr>
          <p:cNvSpPr txBox="1"/>
          <p:nvPr/>
        </p:nvSpPr>
        <p:spPr>
          <a:xfrm>
            <a:off x="8011956" y="2484759"/>
            <a:ext cx="3467537" cy="828454"/>
          </a:xfrm>
          <a:prstGeom prst="roundRect">
            <a:avLst/>
          </a:prstGeom>
          <a:solidFill>
            <a:schemeClr val="accent4">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635A54"/>
              </a:buClr>
              <a:buSzTx/>
              <a:buFontTx/>
              <a:buNone/>
              <a:tabLst/>
              <a:defRPr/>
            </a:pPr>
            <a:r>
              <a:rPr kumimoji="0" lang="en-GB" sz="2133" b="1" i="0" u="none" strike="noStrike" kern="1200" cap="none" spc="0" normalizeH="0" baseline="0" noProof="0" dirty="0">
                <a:ln>
                  <a:noFill/>
                </a:ln>
                <a:solidFill>
                  <a:srgbClr val="FFFFFF"/>
                </a:solidFill>
                <a:effectLst/>
                <a:uLnTx/>
                <a:uFillTx/>
                <a:latin typeface="Arial"/>
                <a:ea typeface="+mn-ea"/>
                <a:cs typeface="+mn-cs"/>
              </a:rPr>
              <a:t> Post-bronchodilator FEV</a:t>
            </a:r>
            <a:r>
              <a:rPr kumimoji="0" lang="en-GB" sz="2133" b="1" i="0" u="none" strike="noStrike" kern="1200" cap="none" spc="0" normalizeH="0" baseline="-25000" noProof="0" dirty="0">
                <a:ln>
                  <a:noFill/>
                </a:ln>
                <a:solidFill>
                  <a:srgbClr val="FFFFFF"/>
                </a:solidFill>
                <a:effectLst/>
                <a:uLnTx/>
                <a:uFillTx/>
                <a:latin typeface="Arial"/>
                <a:ea typeface="+mn-ea"/>
                <a:cs typeface="+mn-cs"/>
              </a:rPr>
              <a:t>1</a:t>
            </a:r>
            <a:r>
              <a:rPr kumimoji="0" lang="en-GB" sz="2133" b="1" i="0" u="none" strike="noStrike" kern="1200" cap="none" spc="0" normalizeH="0" baseline="0" noProof="0" dirty="0">
                <a:ln>
                  <a:noFill/>
                </a:ln>
                <a:solidFill>
                  <a:srgbClr val="FFFFFF"/>
                </a:solidFill>
                <a:effectLst/>
                <a:uLnTx/>
                <a:uFillTx/>
                <a:latin typeface="Arial"/>
                <a:ea typeface="+mn-ea"/>
                <a:cs typeface="+mn-cs"/>
              </a:rPr>
              <a:t>/FVC &lt;0.70</a:t>
            </a:r>
          </a:p>
        </p:txBody>
      </p:sp>
      <p:sp>
        <p:nvSpPr>
          <p:cNvPr id="30" name="TextBox 29">
            <a:extLst>
              <a:ext uri="{FF2B5EF4-FFF2-40B4-BE49-F238E27FC236}">
                <a16:creationId xmlns:a16="http://schemas.microsoft.com/office/drawing/2014/main" id="{96C08188-A543-4C10-80FA-9F148F445690}"/>
              </a:ext>
            </a:extLst>
          </p:cNvPr>
          <p:cNvSpPr txBox="1"/>
          <p:nvPr/>
        </p:nvSpPr>
        <p:spPr>
          <a:xfrm>
            <a:off x="4824637" y="1446239"/>
            <a:ext cx="2346119" cy="7487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635A54"/>
              </a:buClr>
              <a:buSzTx/>
              <a:buFontTx/>
              <a:buNone/>
              <a:tabLst/>
              <a:defRPr/>
            </a:pPr>
            <a:r>
              <a:rPr kumimoji="0" lang="en-GB" sz="2133" b="1" i="0" u="none" strike="noStrike" kern="1200" cap="none" spc="0" normalizeH="0" baseline="0" noProof="0" dirty="0">
                <a:ln>
                  <a:noFill/>
                </a:ln>
                <a:solidFill>
                  <a:srgbClr val="00B6C9">
                    <a:lumMod val="50000"/>
                  </a:srgbClr>
                </a:solidFill>
                <a:effectLst/>
                <a:uLnTx/>
                <a:uFillTx/>
                <a:latin typeface="Arial"/>
                <a:ea typeface="+mn-ea"/>
                <a:cs typeface="+mn-cs"/>
              </a:rPr>
              <a:t>One or more of these indicators</a:t>
            </a:r>
          </a:p>
        </p:txBody>
      </p:sp>
      <p:sp>
        <p:nvSpPr>
          <p:cNvPr id="31" name="Arrow: Right 30">
            <a:extLst>
              <a:ext uri="{FF2B5EF4-FFF2-40B4-BE49-F238E27FC236}">
                <a16:creationId xmlns:a16="http://schemas.microsoft.com/office/drawing/2014/main" id="{3861281A-FA8E-4DC3-9B8D-63BA5E2AB4A2}"/>
              </a:ext>
            </a:extLst>
          </p:cNvPr>
          <p:cNvSpPr/>
          <p:nvPr/>
        </p:nvSpPr>
        <p:spPr bwMode="auto">
          <a:xfrm>
            <a:off x="7185456" y="1504667"/>
            <a:ext cx="1612109" cy="544831"/>
          </a:xfrm>
          <a:prstGeom prst="rightArrow">
            <a:avLst/>
          </a:prstGeom>
          <a:solidFill>
            <a:schemeClr val="bg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241294" marR="0" lvl="0" indent="-241294" algn="ctr" defTabSz="914400" rtl="0" eaLnBrk="0" fontAlgn="auto" latinLnBrk="0" hangingPunct="0">
              <a:lnSpc>
                <a:spcPct val="100000"/>
              </a:lnSpc>
              <a:spcBef>
                <a:spcPts val="0"/>
              </a:spcBef>
              <a:spcAft>
                <a:spcPts val="0"/>
              </a:spcAft>
              <a:buClr>
                <a:srgbClr val="FFFFFF"/>
              </a:buClr>
              <a:buSzTx/>
              <a:buFont typeface="Arial" pitchFamily="34" charset="0"/>
              <a:buChar char="–"/>
              <a:tabLst/>
              <a:defRPr/>
            </a:pPr>
            <a:endParaRPr kumimoji="0" lang="en-GB" sz="1600" b="1" i="0" u="none" strike="noStrike" kern="0" cap="none" spc="0" normalizeH="0" baseline="0" noProof="0" dirty="0" err="1">
              <a:ln>
                <a:noFill/>
              </a:ln>
              <a:solidFill>
                <a:srgbClr val="FFFFFF"/>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0266E23E-0A09-410B-B1D6-D37A68B78953}"/>
              </a:ext>
            </a:extLst>
          </p:cNvPr>
          <p:cNvSpPr/>
          <p:nvPr/>
        </p:nvSpPr>
        <p:spPr>
          <a:xfrm>
            <a:off x="8850025" y="1473995"/>
            <a:ext cx="1627369" cy="4205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srgbClr val="00B6C9">
                    <a:lumMod val="50000"/>
                  </a:srgbClr>
                </a:solidFill>
                <a:effectLst/>
                <a:uLnTx/>
                <a:uFillTx/>
                <a:latin typeface="Arial"/>
                <a:ea typeface="+mn-ea"/>
                <a:cs typeface="+mn-cs"/>
              </a:rPr>
              <a:t>Spirometry</a:t>
            </a:r>
          </a:p>
        </p:txBody>
      </p:sp>
      <p:sp>
        <p:nvSpPr>
          <p:cNvPr id="33" name="Arrow: Right 32">
            <a:extLst>
              <a:ext uri="{FF2B5EF4-FFF2-40B4-BE49-F238E27FC236}">
                <a16:creationId xmlns:a16="http://schemas.microsoft.com/office/drawing/2014/main" id="{D88C04D1-9C1F-45AC-AE00-E81169E7D1BB}"/>
              </a:ext>
            </a:extLst>
          </p:cNvPr>
          <p:cNvSpPr/>
          <p:nvPr/>
        </p:nvSpPr>
        <p:spPr bwMode="auto">
          <a:xfrm rot="5400000">
            <a:off x="9380456" y="1933221"/>
            <a:ext cx="577739" cy="456000"/>
          </a:xfrm>
          <a:prstGeom prst="rightArrow">
            <a:avLst/>
          </a:prstGeom>
          <a:solidFill>
            <a:schemeClr val="bg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000" tIns="96000" rIns="96000" bIns="96000" numCol="1" spcCol="0" rtlCol="0" fromWordArt="0" anchor="t" anchorCtr="0" forceAA="0" compatLnSpc="1">
            <a:prstTxWarp prst="textNoShape">
              <a:avLst/>
            </a:prstTxWarp>
            <a:noAutofit/>
          </a:bodyPr>
          <a:lstStyle/>
          <a:p>
            <a:pPr marL="241294" marR="0" lvl="0" indent="-241294" algn="ctr" defTabSz="914400" rtl="0" eaLnBrk="0" fontAlgn="auto" latinLnBrk="0" hangingPunct="0">
              <a:lnSpc>
                <a:spcPct val="100000"/>
              </a:lnSpc>
              <a:spcBef>
                <a:spcPts val="0"/>
              </a:spcBef>
              <a:spcAft>
                <a:spcPts val="0"/>
              </a:spcAft>
              <a:buClr>
                <a:srgbClr val="FFFFFF"/>
              </a:buClr>
              <a:buSzTx/>
              <a:buFont typeface="Arial" pitchFamily="34" charset="0"/>
              <a:buChar char="–"/>
              <a:tabLst/>
              <a:defRPr/>
            </a:pPr>
            <a:endParaRPr kumimoji="0" lang="en-GB" sz="1600" b="1" i="0" u="none" strike="noStrike" kern="0" cap="none" spc="0" normalizeH="0" baseline="0" noProof="0" dirty="0" err="1">
              <a:ln>
                <a:noFill/>
              </a:ln>
              <a:solidFill>
                <a:srgbClr val="FFFFFF"/>
              </a:solidFill>
              <a:effectLst/>
              <a:uLnTx/>
              <a:uFillTx/>
              <a:latin typeface="Arial"/>
              <a:ea typeface="+mn-ea"/>
              <a:cs typeface="+mn-cs"/>
            </a:endParaRPr>
          </a:p>
        </p:txBody>
      </p:sp>
      <p:sp>
        <p:nvSpPr>
          <p:cNvPr id="34" name="Rectangle: Rounded Corners 33">
            <a:extLst>
              <a:ext uri="{FF2B5EF4-FFF2-40B4-BE49-F238E27FC236}">
                <a16:creationId xmlns:a16="http://schemas.microsoft.com/office/drawing/2014/main" id="{3DA294B3-074D-43F4-950A-1AB08E045CAD}"/>
              </a:ext>
            </a:extLst>
          </p:cNvPr>
          <p:cNvSpPr/>
          <p:nvPr/>
        </p:nvSpPr>
        <p:spPr>
          <a:xfrm>
            <a:off x="7967723" y="4059383"/>
            <a:ext cx="3556000" cy="828454"/>
          </a:xfrm>
          <a:prstGeom prst="roundRect">
            <a:avLst/>
          </a:prstGeom>
          <a:solidFill>
            <a:schemeClr val="accent4">
              <a:lumMod val="7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srgbClr val="FFFFFF"/>
                </a:solidFill>
                <a:effectLst/>
                <a:uLnTx/>
                <a:uFillTx/>
                <a:latin typeface="Arial"/>
                <a:ea typeface="+mn-ea"/>
                <a:cs typeface="+mn-cs"/>
              </a:rPr>
              <a:t>Persistent airflow limitation confirmed </a:t>
            </a:r>
          </a:p>
        </p:txBody>
      </p:sp>
      <p:sp>
        <p:nvSpPr>
          <p:cNvPr id="35" name="TextBox 34">
            <a:extLst>
              <a:ext uri="{FF2B5EF4-FFF2-40B4-BE49-F238E27FC236}">
                <a16:creationId xmlns:a16="http://schemas.microsoft.com/office/drawing/2014/main" id="{210E57A4-5E27-4AA7-809B-B97DB1F930A6}"/>
              </a:ext>
            </a:extLst>
          </p:cNvPr>
          <p:cNvSpPr txBox="1"/>
          <p:nvPr/>
        </p:nvSpPr>
        <p:spPr>
          <a:xfrm>
            <a:off x="7807239" y="5521988"/>
            <a:ext cx="4070848" cy="510778"/>
          </a:xfrm>
          <a:prstGeom prst="roundRect">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635A54"/>
              </a:buClr>
              <a:buSzTx/>
              <a:buFontTx/>
              <a:buNone/>
              <a:tabLst/>
              <a:defRPr/>
            </a:pPr>
            <a:r>
              <a:rPr kumimoji="0" lang="en-GB" sz="2400" b="1" i="0" u="none" strike="noStrike" kern="1200" cap="none" spc="0" normalizeH="0" baseline="0" noProof="0" dirty="0">
                <a:ln>
                  <a:noFill/>
                </a:ln>
                <a:solidFill>
                  <a:srgbClr val="FFFFFF"/>
                </a:solidFill>
                <a:effectLst/>
                <a:uLnTx/>
                <a:uFillTx/>
                <a:latin typeface="Arial"/>
                <a:ea typeface="+mn-ea"/>
                <a:cs typeface="+mn-cs"/>
              </a:rPr>
              <a:t>COPD diagnosis</a:t>
            </a:r>
          </a:p>
        </p:txBody>
      </p:sp>
      <p:sp>
        <p:nvSpPr>
          <p:cNvPr id="27" name="TextBox 26">
            <a:extLst>
              <a:ext uri="{FF2B5EF4-FFF2-40B4-BE49-F238E27FC236}">
                <a16:creationId xmlns:a16="http://schemas.microsoft.com/office/drawing/2014/main" id="{F9B4F9DB-4DB0-4BE9-AF5F-93C53512F9BC}"/>
              </a:ext>
            </a:extLst>
          </p:cNvPr>
          <p:cNvSpPr txBox="1"/>
          <p:nvPr/>
        </p:nvSpPr>
        <p:spPr>
          <a:xfrm>
            <a:off x="5085949" y="6386854"/>
            <a:ext cx="2020105" cy="2358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544F40"/>
              </a:buClr>
              <a:buSzTx/>
              <a:buFontTx/>
              <a:buNone/>
              <a:tabLst/>
              <a:defRPr/>
            </a:pPr>
            <a:r>
              <a:rPr kumimoji="0" lang="en-PH" sz="933" b="0" i="0" u="none" strike="noStrike" kern="1200" cap="none" spc="0" normalizeH="0" baseline="0" noProof="0" dirty="0">
                <a:ln>
                  <a:noFill/>
                </a:ln>
                <a:solidFill>
                  <a:srgbClr val="FFFFFF">
                    <a:lumMod val="65000"/>
                  </a:srgbClr>
                </a:solidFill>
                <a:effectLst/>
                <a:uLnTx/>
                <a:uFillTx/>
                <a:latin typeface="Arial"/>
                <a:ea typeface="+mn-ea"/>
                <a:cs typeface="+mn-cs"/>
              </a:rPr>
              <a:t>For Healthcare Professionals Only</a:t>
            </a:r>
          </a:p>
        </p:txBody>
      </p:sp>
    </p:spTree>
    <p:extLst>
      <p:ext uri="{BB962C8B-B14F-4D97-AF65-F5344CB8AC3E}">
        <p14:creationId xmlns:p14="http://schemas.microsoft.com/office/powerpoint/2010/main" val="20217063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Lst>
          </p:cNvPr>
          <p:cNvPicPr>
            <a:picLocks noChangeAspect="1"/>
          </p:cNvPicPr>
          <p:nvPr/>
        </p:nvPicPr>
        <p:blipFill rotWithShape="1">
          <a:blip r:embed="rId2" cstate="print"/>
          <a:srcRect t="31360" r="78109" b="32786"/>
          <a:stretch/>
        </p:blipFill>
        <p:spPr>
          <a:xfrm rot="5400000">
            <a:off x="2640874" y="-2640874"/>
            <a:ext cx="6910252" cy="12192000"/>
          </a:xfrm>
          <a:prstGeom prst="rect">
            <a:avLst/>
          </a:prstGeom>
        </p:spPr>
      </p:pic>
      <p:pic>
        <p:nvPicPr>
          <p:cNvPr id="5" name="Picture 4">
            <a:extLst>
              <a:ext uri="{FF2B5EF4-FFF2-40B4-BE49-F238E27FC236}">
                <a16:creationId xmlns:a16="http://schemas.microsoft.com/office/drawing/2014/main" id="{B603FE92-D7B3-48C9-39C6-307AFB95FC58}"/>
              </a:ext>
            </a:extLst>
          </p:cNvPr>
          <p:cNvPicPr>
            <a:picLocks noChangeAspect="1"/>
          </p:cNvPicPr>
          <p:nvPr/>
        </p:nvPicPr>
        <p:blipFill rotWithShape="1">
          <a:blip r:embed="rId3" cstate="print"/>
          <a:srcRect l="5085" t="12711" r="5323" b="34252"/>
          <a:stretch/>
        </p:blipFill>
        <p:spPr bwMode="auto">
          <a:xfrm>
            <a:off x="272288" y="196555"/>
            <a:ext cx="10121475" cy="6433246"/>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A28C4EA8-12E7-386A-343B-3167124FBAA3}"/>
              </a:ext>
            </a:extLst>
          </p:cNvPr>
          <p:cNvPicPr>
            <a:picLocks noChangeAspect="1"/>
          </p:cNvPicPr>
          <p:nvPr/>
        </p:nvPicPr>
        <p:blipFill rotWithShape="1">
          <a:blip r:embed="rId2" cstate="print"/>
          <a:srcRect l="15567" t="31307" r="22143" b="23304"/>
          <a:stretch/>
        </p:blipFill>
        <p:spPr>
          <a:xfrm>
            <a:off x="10393763" y="345807"/>
            <a:ext cx="1668586" cy="1523562"/>
          </a:xfrm>
          <a:prstGeom prst="rect">
            <a:avLst/>
          </a:prstGeom>
        </p:spPr>
      </p:pic>
    </p:spTree>
    <p:extLst>
      <p:ext uri="{BB962C8B-B14F-4D97-AF65-F5344CB8AC3E}">
        <p14:creationId xmlns:p14="http://schemas.microsoft.com/office/powerpoint/2010/main" val="14463324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a:extLst>
              <a:ext uri="{FF2B5EF4-FFF2-40B4-BE49-F238E27FC236}">
                <a16:creationId xmlns:a16="http://schemas.microsoft.com/office/drawing/2014/main" id="{D0FC2611-B8F0-441B-B530-D2377DD5C126}"/>
              </a:ext>
            </a:extLst>
          </p:cNvPr>
          <p:cNvSpPr>
            <a:spLocks noGrp="1"/>
          </p:cNvSpPr>
          <p:nvPr>
            <p:ph type="ftr" sz="quarter" idx="4294967295"/>
          </p:nvPr>
        </p:nvSpPr>
        <p:spPr>
          <a:xfrm>
            <a:off x="0" y="6551613"/>
            <a:ext cx="613727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t>© 2022 Global Initiative for Chronic Obstructive Lung Disease</a:t>
            </a:r>
            <a:endParaRPr kumimoji="0" lang="en-AU" sz="900" b="0"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grpSp>
        <p:nvGrpSpPr>
          <p:cNvPr id="2" name="Group 1"/>
          <p:cNvGrpSpPr/>
          <p:nvPr/>
        </p:nvGrpSpPr>
        <p:grpSpPr>
          <a:xfrm>
            <a:off x="316992" y="550306"/>
            <a:ext cx="10490438" cy="5184194"/>
            <a:chOff x="1742205" y="628650"/>
            <a:chExt cx="9103394" cy="4532240"/>
          </a:xfrm>
        </p:grpSpPr>
        <p:pic>
          <p:nvPicPr>
            <p:cNvPr id="6" name="Picture 5" descr="A screenshot of a cell phone&#10;&#10;Description automatically generated">
              <a:extLst>
                <a:ext uri="{FF2B5EF4-FFF2-40B4-BE49-F238E27FC236}">
                  <a16:creationId xmlns:a16="http://schemas.microsoft.com/office/drawing/2014/main" id="{A3259574-4D74-426A-9B85-866BB24DD804}"/>
                </a:ext>
              </a:extLst>
            </p:cNvPr>
            <p:cNvPicPr>
              <a:picLocks noChangeAspect="1"/>
            </p:cNvPicPr>
            <p:nvPr/>
          </p:nvPicPr>
          <p:blipFill rotWithShape="1">
            <a:blip r:embed="rId2" cstate="print"/>
            <a:srcRect b="9424"/>
            <a:stretch/>
          </p:blipFill>
          <p:spPr>
            <a:xfrm>
              <a:off x="1845599" y="628650"/>
              <a:ext cx="9000000" cy="3982749"/>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742205" y="4791558"/>
              <a:ext cx="848593" cy="369332"/>
            </a:xfrm>
            <a:prstGeom prst="rect">
              <a:avLst/>
            </a:prstGeom>
            <a:solidFill>
              <a:schemeClr val="bg1">
                <a:lumMod val="95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grpSp>
    </p:spTree>
    <p:extLst>
      <p:ext uri="{BB962C8B-B14F-4D97-AF65-F5344CB8AC3E}">
        <p14:creationId xmlns:p14="http://schemas.microsoft.com/office/powerpoint/2010/main" val="315798738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5B7F4-0CF2-43A3-8FD9-F850D7248731}"/>
              </a:ext>
            </a:extLst>
          </p:cNvPr>
          <p:cNvSpPr>
            <a:spLocks noGrp="1"/>
          </p:cNvSpPr>
          <p:nvPr>
            <p:ph type="ctrTitle" idx="4294967295"/>
          </p:nvPr>
        </p:nvSpPr>
        <p:spPr>
          <a:xfrm>
            <a:off x="6916671" y="519248"/>
            <a:ext cx="4171950" cy="3933825"/>
          </a:xfrm>
        </p:spPr>
        <p:txBody>
          <a:bodyPr>
            <a:normAutofit/>
          </a:bodyPr>
          <a:lstStyle/>
          <a:p>
            <a:pPr algn="l"/>
            <a:r>
              <a:rPr lang="en-US" sz="2400" b="1" dirty="0">
                <a:solidFill>
                  <a:srgbClr val="FF0000"/>
                </a:solidFill>
                <a:latin typeface="+mn-lt"/>
              </a:rPr>
              <a:t>The Relationship Between Clinical Phenotypes and Global Initiative for Chronic Obstructive Lung Disease (GOLD) Stages/Groups in Patients With Chronic Obstructive Pulmonary Disease</a:t>
            </a:r>
            <a:endParaRPr lang="en-IN" sz="2400" b="1" dirty="0">
              <a:solidFill>
                <a:srgbClr val="FF0000"/>
              </a:solidFill>
              <a:latin typeface="+mn-lt"/>
            </a:endParaRPr>
          </a:p>
        </p:txBody>
      </p:sp>
      <p:sp>
        <p:nvSpPr>
          <p:cNvPr id="3" name="Subtitle 2">
            <a:extLst>
              <a:ext uri="{FF2B5EF4-FFF2-40B4-BE49-F238E27FC236}">
                <a16:creationId xmlns:a16="http://schemas.microsoft.com/office/drawing/2014/main" id="{1133B34E-AEFA-4B49-8704-F7EF36853B0C}"/>
              </a:ext>
            </a:extLst>
          </p:cNvPr>
          <p:cNvSpPr>
            <a:spLocks noGrp="1"/>
          </p:cNvSpPr>
          <p:nvPr>
            <p:ph type="subTitle" idx="4294967295"/>
          </p:nvPr>
        </p:nvSpPr>
        <p:spPr>
          <a:xfrm>
            <a:off x="6916671" y="4710113"/>
            <a:ext cx="5119687" cy="1011237"/>
          </a:xfrm>
        </p:spPr>
        <p:txBody>
          <a:bodyPr>
            <a:normAutofit fontScale="92500"/>
          </a:bodyPr>
          <a:lstStyle/>
          <a:p>
            <a:pPr algn="l"/>
            <a:r>
              <a:rPr lang="en-US" sz="1700" b="1" dirty="0">
                <a:solidFill>
                  <a:schemeClr val="accent1">
                    <a:lumMod val="75000"/>
                  </a:schemeClr>
                </a:solidFill>
                <a:cs typeface="Aharoni" panose="02010803020104030203" pitchFamily="2" charset="-79"/>
              </a:rPr>
              <a:t>STUDY DONE IN RESPIRATORY MEDICINE DEPARTMENT KGMU FROM </a:t>
            </a:r>
            <a:r>
              <a:rPr lang="en-US" sz="1700" b="1" dirty="0">
                <a:solidFill>
                  <a:srgbClr val="FF0000"/>
                </a:solidFill>
                <a:cs typeface="Aharoni" panose="02010803020104030203" pitchFamily="2" charset="-79"/>
              </a:rPr>
              <a:t>2019 TO 2022</a:t>
            </a:r>
          </a:p>
          <a:p>
            <a:pPr algn="l"/>
            <a:r>
              <a:rPr lang="en-US" sz="1700" b="1" dirty="0">
                <a:cs typeface="Aharoni" panose="02010803020104030203" pitchFamily="2" charset="-79"/>
              </a:rPr>
              <a:t>Published in </a:t>
            </a:r>
            <a:r>
              <a:rPr lang="en-US" sz="1700" b="1" dirty="0" err="1">
                <a:cs typeface="Aharoni" panose="02010803020104030203" pitchFamily="2" charset="-79"/>
              </a:rPr>
              <a:t>cureus</a:t>
            </a:r>
            <a:r>
              <a:rPr lang="en-US" sz="1700" b="1" dirty="0">
                <a:cs typeface="Aharoni" panose="02010803020104030203" pitchFamily="2" charset="-79"/>
              </a:rPr>
              <a:t> 2022.14(12):e32116,DOI-10.7759</a:t>
            </a:r>
            <a:endParaRPr lang="en-IN" sz="1700" b="1" dirty="0">
              <a:cs typeface="Aharoni" panose="02010803020104030203" pitchFamily="2" charset="-79"/>
            </a:endParaRPr>
          </a:p>
        </p:txBody>
      </p:sp>
      <p:pic>
        <p:nvPicPr>
          <p:cNvPr id="8" name="Picture 7">
            <a:extLst>
              <a:ext uri="{FF2B5EF4-FFF2-40B4-BE49-F238E27FC236}">
                <a16:creationId xmlns:a16="http://schemas.microsoft.com/office/drawing/2014/main" id="{C89EFD72-0619-4928-919D-3D3D7AE44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495" y="208389"/>
            <a:ext cx="5862804" cy="5737099"/>
          </a:xfrm>
          <a:prstGeom prst="rect">
            <a:avLst/>
          </a:prstGeom>
        </p:spPr>
      </p:pic>
      <p:cxnSp>
        <p:nvCxnSpPr>
          <p:cNvPr id="6" name="Straight Connector 5">
            <a:extLst>
              <a:ext uri="{FF2B5EF4-FFF2-40B4-BE49-F238E27FC236}">
                <a16:creationId xmlns:a16="http://schemas.microsoft.com/office/drawing/2014/main" id="{7786860E-040F-46D2-A0D3-B13F043F1D55}"/>
              </a:ext>
            </a:extLst>
          </p:cNvPr>
          <p:cNvCxnSpPr>
            <a:cxnSpLocks/>
          </p:cNvCxnSpPr>
          <p:nvPr/>
        </p:nvCxnSpPr>
        <p:spPr>
          <a:xfrm>
            <a:off x="4166648" y="2309567"/>
            <a:ext cx="509047"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5775960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Lst>
          </p:cNvPr>
          <p:cNvPicPr>
            <a:picLocks noChangeAspect="1"/>
          </p:cNvPicPr>
          <p:nvPr/>
        </p:nvPicPr>
        <p:blipFill rotWithShape="1">
          <a:blip r:embed="rId2" cstate="print"/>
          <a:srcRect t="31360" r="78109" b="32786"/>
          <a:stretch/>
        </p:blipFill>
        <p:spPr>
          <a:xfrm rot="5400000">
            <a:off x="2667000" y="-2667000"/>
            <a:ext cx="6858000" cy="12192000"/>
          </a:xfrm>
          <a:prstGeom prst="rect">
            <a:avLst/>
          </a:prstGeom>
        </p:spPr>
      </p:pic>
      <p:pic>
        <p:nvPicPr>
          <p:cNvPr id="5" name="Picture 4">
            <a:extLst>
              <a:ext uri="{FF2B5EF4-FFF2-40B4-BE49-F238E27FC236}">
                <a16:creationId xmlns:a16="http://schemas.microsoft.com/office/drawing/2014/main" id="{FB55B016-5589-FD56-07C5-B46DF6F3913A}"/>
              </a:ext>
            </a:extLst>
          </p:cNvPr>
          <p:cNvPicPr>
            <a:picLocks noChangeAspect="1"/>
          </p:cNvPicPr>
          <p:nvPr/>
        </p:nvPicPr>
        <p:blipFill rotWithShape="1">
          <a:blip r:embed="rId3" cstate="print"/>
          <a:srcRect l="4586" t="3787" r="4314" b="13363"/>
          <a:stretch/>
        </p:blipFill>
        <p:spPr bwMode="auto">
          <a:xfrm>
            <a:off x="0" y="0"/>
            <a:ext cx="10465759" cy="6858000"/>
          </a:xfrm>
          <a:prstGeom prst="rect">
            <a:avLst/>
          </a:prstGeom>
          <a:solidFill>
            <a:schemeClr val="tx2">
              <a:lumMod val="40000"/>
              <a:lumOff val="60000"/>
            </a:schemeClr>
          </a:solidFill>
          <a:ln w="57150">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A81FB430-BF10-889B-1617-72EE98B73D10}"/>
              </a:ext>
            </a:extLst>
          </p:cNvPr>
          <p:cNvPicPr>
            <a:picLocks noChangeAspect="1"/>
          </p:cNvPicPr>
          <p:nvPr/>
        </p:nvPicPr>
        <p:blipFill rotWithShape="1">
          <a:blip r:embed="rId2" cstate="print"/>
          <a:srcRect l="15567" t="31307" r="22143" b="23304"/>
          <a:stretch/>
        </p:blipFill>
        <p:spPr>
          <a:xfrm>
            <a:off x="10563535" y="413253"/>
            <a:ext cx="1530688" cy="1397649"/>
          </a:xfrm>
          <a:prstGeom prst="rect">
            <a:avLst/>
          </a:prstGeom>
        </p:spPr>
      </p:pic>
    </p:spTree>
    <p:extLst>
      <p:ext uri="{BB962C8B-B14F-4D97-AF65-F5344CB8AC3E}">
        <p14:creationId xmlns:p14="http://schemas.microsoft.com/office/powerpoint/2010/main" val="25885663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882815" y="2673853"/>
            <a:ext cx="8426370" cy="1510295"/>
          </a:xfrm>
          <a:prstGeom prst="roundRect">
            <a:avLst>
              <a:gd name="adj" fmla="val 3659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itle 3">
            <a:extLst>
              <a:ext uri="{FF2B5EF4-FFF2-40B4-BE49-F238E27FC236}">
                <a16:creationId xmlns:a16="http://schemas.microsoft.com/office/drawing/2014/main" id="{118AC42C-0B3D-0ACB-9052-13A3174AE73B}"/>
              </a:ext>
            </a:extLst>
          </p:cNvPr>
          <p:cNvSpPr txBox="1">
            <a:spLocks/>
          </p:cNvSpPr>
          <p:nvPr/>
        </p:nvSpPr>
        <p:spPr>
          <a:xfrm>
            <a:off x="2300811" y="3049812"/>
            <a:ext cx="7590379" cy="7583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4500" b="1" dirty="0">
                <a:solidFill>
                  <a:schemeClr val="bg1"/>
                </a:solidFill>
                <a:latin typeface="Bahnschrift" panose="020B0502040204020203" pitchFamily="34" charset="0"/>
              </a:rPr>
              <a:t>RISK FACTORS FOR ASTHMA</a:t>
            </a:r>
          </a:p>
        </p:txBody>
      </p:sp>
    </p:spTree>
    <p:extLst>
      <p:ext uri="{BB962C8B-B14F-4D97-AF65-F5344CB8AC3E}">
        <p14:creationId xmlns:p14="http://schemas.microsoft.com/office/powerpoint/2010/main" val="396123063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82815" y="2673853"/>
            <a:ext cx="8426370" cy="1510295"/>
            <a:chOff x="1882815" y="3692525"/>
            <a:chExt cx="8426370" cy="1510295"/>
          </a:xfrm>
        </p:grpSpPr>
        <p:sp>
          <p:nvSpPr>
            <p:cNvPr id="6" name="Rounded Rectangle 5"/>
            <p:cNvSpPr/>
            <p:nvPr/>
          </p:nvSpPr>
          <p:spPr>
            <a:xfrm>
              <a:off x="1882815" y="3692525"/>
              <a:ext cx="8426370" cy="1510295"/>
            </a:xfrm>
            <a:prstGeom prst="roundRect">
              <a:avLst>
                <a:gd name="adj" fmla="val 3659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itle 3">
              <a:extLst>
                <a:ext uri="{FF2B5EF4-FFF2-40B4-BE49-F238E27FC236}">
                  <a16:creationId xmlns:a16="http://schemas.microsoft.com/office/drawing/2014/main" id="{118AC42C-0B3D-0ACB-9052-13A3174AE73B}"/>
                </a:ext>
              </a:extLst>
            </p:cNvPr>
            <p:cNvSpPr txBox="1">
              <a:spLocks/>
            </p:cNvSpPr>
            <p:nvPr/>
          </p:nvSpPr>
          <p:spPr>
            <a:xfrm>
              <a:off x="2300811" y="4068484"/>
              <a:ext cx="7590379" cy="7583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500" b="1" dirty="0">
                  <a:solidFill>
                    <a:schemeClr val="bg1"/>
                  </a:solidFill>
                  <a:latin typeface="Bahnschrift" panose="020B0502040204020203" pitchFamily="34" charset="0"/>
                </a:rPr>
                <a:t>MANAGEMENT OF COPD</a:t>
              </a:r>
              <a:endParaRPr lang="en-IN" sz="4500" b="1" dirty="0">
                <a:solidFill>
                  <a:schemeClr val="bg1"/>
                </a:solidFill>
                <a:latin typeface="Bahnschrift" panose="020B0502040204020203" pitchFamily="34" charset="0"/>
              </a:endParaRPr>
            </a:p>
          </p:txBody>
        </p:sp>
      </p:grpSp>
    </p:spTree>
    <p:extLst>
      <p:ext uri="{BB962C8B-B14F-4D97-AF65-F5344CB8AC3E}">
        <p14:creationId xmlns:p14="http://schemas.microsoft.com/office/powerpoint/2010/main" val="213635086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a:spLocks noChangeArrowheads="1"/>
          </p:cNvSpPr>
          <p:nvPr/>
        </p:nvSpPr>
        <p:spPr bwMode="auto">
          <a:xfrm>
            <a:off x="2027548" y="5744280"/>
            <a:ext cx="8136904" cy="507831"/>
          </a:xfrm>
          <a:prstGeom prst="rect">
            <a:avLst/>
          </a:prstGeom>
          <a:noFill/>
          <a:ln w="9525">
            <a:noFill/>
            <a:miter lim="800000"/>
            <a:headEnd/>
            <a:tailEnd/>
          </a:ln>
        </p:spPr>
        <p:txBody>
          <a:bodyPr wrap="square">
            <a:spAutoFit/>
          </a:bodyPr>
          <a:lstStyle/>
          <a:p>
            <a:pPr algn="ctr"/>
            <a:r>
              <a:rPr lang="en-US" sz="2700" b="1" dirty="0">
                <a:solidFill>
                  <a:schemeClr val="accent1">
                    <a:lumMod val="75000"/>
                  </a:schemeClr>
                </a:solidFill>
                <a:latin typeface="Calibri" panose="020F0502020204030204" pitchFamily="34" charset="0"/>
                <a:cs typeface="Calibri" panose="020F0502020204030204" pitchFamily="34" charset="0"/>
              </a:rPr>
              <a:t>GOLD Update </a:t>
            </a:r>
            <a:r>
              <a:rPr lang="en-US" sz="2700" dirty="0">
                <a:solidFill>
                  <a:schemeClr val="accent1">
                    <a:lumMod val="75000"/>
                  </a:schemeClr>
                </a:solidFill>
                <a:latin typeface="Calibri" panose="020F0502020204030204" pitchFamily="34" charset="0"/>
                <a:cs typeface="Calibri" panose="020F0502020204030204" pitchFamily="34" charset="0"/>
              </a:rPr>
              <a:t>… </a:t>
            </a:r>
            <a:r>
              <a:rPr lang="en-US" sz="2700" b="1" dirty="0">
                <a:solidFill>
                  <a:schemeClr val="accent1">
                    <a:lumMod val="75000"/>
                  </a:schemeClr>
                </a:solidFill>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6C65254-CDC3-4DD9-B209-B265E108CB76}"/>
              </a:ext>
            </a:extLst>
          </p:cNvPr>
          <p:cNvPicPr>
            <a:picLocks noChangeAspect="1"/>
          </p:cNvPicPr>
          <p:nvPr/>
        </p:nvPicPr>
        <p:blipFill>
          <a:blip r:embed="rId2"/>
          <a:stretch>
            <a:fillRect/>
          </a:stretch>
        </p:blipFill>
        <p:spPr>
          <a:xfrm>
            <a:off x="0" y="586547"/>
            <a:ext cx="12191999" cy="5029061"/>
          </a:xfrm>
          <a:prstGeom prst="rect">
            <a:avLst/>
          </a:prstGeom>
        </p:spPr>
      </p:pic>
    </p:spTree>
    <p:extLst>
      <p:ext uri="{BB962C8B-B14F-4D97-AF65-F5344CB8AC3E}">
        <p14:creationId xmlns:p14="http://schemas.microsoft.com/office/powerpoint/2010/main" val="58795050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40468" y="175098"/>
            <a:ext cx="6371617" cy="671208"/>
          </a:xfrm>
        </p:spPr>
        <p:txBody>
          <a:bodyPr>
            <a:normAutofit/>
          </a:bodyPr>
          <a:lstStyle/>
          <a:p>
            <a:r>
              <a:rPr lang="en-IN" sz="4000" b="1" dirty="0" smtClean="0">
                <a:solidFill>
                  <a:schemeClr val="accent1">
                    <a:lumMod val="75000"/>
                  </a:schemeClr>
                </a:solidFill>
                <a:latin typeface="Bahnschrift" panose="020B0502040204020203" pitchFamily="34" charset="0"/>
              </a:rPr>
              <a:t>Goals </a:t>
            </a:r>
            <a:r>
              <a:rPr lang="en-IN" sz="4000" b="1" dirty="0">
                <a:solidFill>
                  <a:schemeClr val="accent1">
                    <a:lumMod val="75000"/>
                  </a:schemeClr>
                </a:solidFill>
                <a:latin typeface="Bahnschrift" panose="020B0502040204020203" pitchFamily="34" charset="0"/>
              </a:rPr>
              <a:t>of Pharmacotherapy</a:t>
            </a:r>
          </a:p>
        </p:txBody>
      </p:sp>
      <p:sp>
        <p:nvSpPr>
          <p:cNvPr id="5" name="Content Placeholder 4"/>
          <p:cNvSpPr>
            <a:spLocks noGrp="1"/>
          </p:cNvSpPr>
          <p:nvPr>
            <p:ph idx="4294967295"/>
          </p:nvPr>
        </p:nvSpPr>
        <p:spPr>
          <a:xfrm>
            <a:off x="340468" y="1089262"/>
            <a:ext cx="9445558" cy="3083904"/>
          </a:xfrm>
        </p:spPr>
        <p:txBody>
          <a:bodyPr>
            <a:normAutofit/>
          </a:bodyPr>
          <a:lstStyle/>
          <a:p>
            <a:pPr>
              <a:buClr>
                <a:schemeClr val="accent1">
                  <a:lumMod val="75000"/>
                </a:schemeClr>
              </a:buClr>
            </a:pPr>
            <a:r>
              <a:rPr lang="en-US" sz="2800" dirty="0"/>
              <a:t>To control patient symptoms</a:t>
            </a:r>
          </a:p>
          <a:p>
            <a:pPr>
              <a:buClr>
                <a:schemeClr val="accent1">
                  <a:lumMod val="75000"/>
                </a:schemeClr>
              </a:buClr>
            </a:pPr>
            <a:endParaRPr lang="en-US" sz="2800" dirty="0"/>
          </a:p>
          <a:p>
            <a:pPr>
              <a:buClr>
                <a:schemeClr val="accent1">
                  <a:lumMod val="75000"/>
                </a:schemeClr>
              </a:buClr>
            </a:pPr>
            <a:r>
              <a:rPr lang="en-US" sz="2800" dirty="0"/>
              <a:t>To reduce complications, including the frequency and severity of exacerbations</a:t>
            </a:r>
          </a:p>
          <a:p>
            <a:pPr>
              <a:buClr>
                <a:schemeClr val="accent1">
                  <a:lumMod val="75000"/>
                </a:schemeClr>
              </a:buClr>
            </a:pPr>
            <a:endParaRPr lang="en-US" sz="2800" dirty="0"/>
          </a:p>
          <a:p>
            <a:pPr>
              <a:buClr>
                <a:schemeClr val="accent1">
                  <a:lumMod val="75000"/>
                </a:schemeClr>
              </a:buClr>
            </a:pPr>
            <a:r>
              <a:rPr lang="en-US" sz="2800" dirty="0"/>
              <a:t>Improving the overall the health status and exercise tolerance</a:t>
            </a:r>
            <a:endParaRPr lang="en-IN" sz="2800" dirty="0"/>
          </a:p>
        </p:txBody>
      </p:sp>
      <p:sp>
        <p:nvSpPr>
          <p:cNvPr id="6" name="Footer Placeholder 3"/>
          <p:cNvSpPr>
            <a:spLocks noGrp="1"/>
          </p:cNvSpPr>
          <p:nvPr>
            <p:ph type="ftr" sz="quarter" idx="4294967295"/>
          </p:nvPr>
        </p:nvSpPr>
        <p:spPr>
          <a:xfrm>
            <a:off x="2540000" y="5686425"/>
            <a:ext cx="9652000" cy="1187450"/>
          </a:xfrm>
        </p:spPr>
        <p:txBody>
          <a:bodyPr/>
          <a:lstStyle/>
          <a:p>
            <a:r>
              <a:rPr lang="en-US" sz="1600" dirty="0">
                <a:solidFill>
                  <a:srgbClr val="00B050"/>
                </a:solidFill>
              </a:rPr>
              <a:t>Joseph </a:t>
            </a:r>
            <a:r>
              <a:rPr lang="en-US" sz="1600" dirty="0" err="1">
                <a:solidFill>
                  <a:srgbClr val="00B050"/>
                </a:solidFill>
              </a:rPr>
              <a:t>DiPiro</a:t>
            </a:r>
            <a:r>
              <a:rPr lang="en-US" sz="1600" dirty="0">
                <a:solidFill>
                  <a:srgbClr val="00B050"/>
                </a:solidFill>
              </a:rPr>
              <a:t> et al. Pharmacotherapy: A Pathophysiologic Approach. 7</a:t>
            </a:r>
            <a:r>
              <a:rPr lang="en-US" sz="1600" baseline="30000" dirty="0">
                <a:solidFill>
                  <a:srgbClr val="00B050"/>
                </a:solidFill>
              </a:rPr>
              <a:t>th</a:t>
            </a:r>
            <a:r>
              <a:rPr lang="en-US" sz="1600" dirty="0">
                <a:solidFill>
                  <a:srgbClr val="00B050"/>
                </a:solidFill>
              </a:rPr>
              <a:t> Edition. Pg. 504</a:t>
            </a:r>
            <a:endParaRPr lang="en-IN" sz="1600" dirty="0">
              <a:solidFill>
                <a:srgbClr val="00B050"/>
              </a:solidFill>
            </a:endParaRPr>
          </a:p>
        </p:txBody>
      </p:sp>
    </p:spTree>
    <p:extLst>
      <p:ext uri="{BB962C8B-B14F-4D97-AF65-F5344CB8AC3E}">
        <p14:creationId xmlns:p14="http://schemas.microsoft.com/office/powerpoint/2010/main" val="181602276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015CF77-608B-B780-1CFE-0037A392CD8E}"/>
              </a:ext>
            </a:extLst>
          </p:cNvPr>
          <p:cNvPicPr>
            <a:picLocks noChangeAspect="1"/>
          </p:cNvPicPr>
          <p:nvPr/>
        </p:nvPicPr>
        <p:blipFill rotWithShape="1">
          <a:blip r:embed="rId2" cstate="print"/>
          <a:srcRect l="15567" t="31307" r="22143" b="23304"/>
          <a:stretch/>
        </p:blipFill>
        <p:spPr>
          <a:xfrm>
            <a:off x="68095" y="5589281"/>
            <a:ext cx="1197502" cy="1093422"/>
          </a:xfrm>
          <a:prstGeom prst="rect">
            <a:avLst/>
          </a:prstGeom>
        </p:spPr>
      </p:pic>
      <p:pic>
        <p:nvPicPr>
          <p:cNvPr id="10" name="Content Placeholder 3">
            <a:extLst>
              <a:ext uri="{FF2B5EF4-FFF2-40B4-BE49-F238E27FC236}">
                <a16:creationId xmlns:a16="http://schemas.microsoft.com/office/drawing/2014/main" id="{83BC2F2E-3023-3D08-2309-B5DCCB76152B}"/>
              </a:ext>
            </a:extLst>
          </p:cNvPr>
          <p:cNvPicPr>
            <a:picLocks noChangeAspect="1"/>
          </p:cNvPicPr>
          <p:nvPr/>
        </p:nvPicPr>
        <p:blipFill rotWithShape="1">
          <a:blip r:embed="rId3" cstate="print"/>
          <a:srcRect l="4303" t="13162" r="4356" b="27217"/>
          <a:stretch/>
        </p:blipFill>
        <p:spPr>
          <a:xfrm>
            <a:off x="5785611" y="664160"/>
            <a:ext cx="6287589" cy="4958428"/>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F649D752-A87E-4B7E-B7BA-8E1636649B54}"/>
              </a:ext>
            </a:extLst>
          </p:cNvPr>
          <p:cNvPicPr>
            <a:picLocks noChangeAspect="1"/>
          </p:cNvPicPr>
          <p:nvPr/>
        </p:nvPicPr>
        <p:blipFill rotWithShape="1">
          <a:blip r:embed="rId4" cstate="print"/>
          <a:srcRect b="7575"/>
          <a:stretch/>
        </p:blipFill>
        <p:spPr>
          <a:xfrm>
            <a:off x="168583" y="766349"/>
            <a:ext cx="5617028" cy="4712514"/>
          </a:xfrm>
          <a:prstGeom prst="rect">
            <a:avLst/>
          </a:prstGeom>
          <a:solidFill>
            <a:schemeClr val="bg1"/>
          </a:solidFill>
          <a:ln w="19050">
            <a:solidFill>
              <a:srgbClr val="E7E6E6">
                <a:lumMod val="25000"/>
              </a:srgbClr>
            </a:solidFill>
          </a:ln>
        </p:spPr>
      </p:pic>
      <p:sp>
        <p:nvSpPr>
          <p:cNvPr id="12" name="Title 1"/>
          <p:cNvSpPr txBox="1">
            <a:spLocks/>
          </p:cNvSpPr>
          <p:nvPr/>
        </p:nvSpPr>
        <p:spPr>
          <a:xfrm>
            <a:off x="1143001" y="-727211"/>
            <a:ext cx="9905998" cy="147857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N" sz="4800" dirty="0"/>
              <a:t>   ABCD                            ABE</a:t>
            </a:r>
            <a:endParaRPr lang="en-US" sz="4800" dirty="0"/>
          </a:p>
        </p:txBody>
      </p:sp>
      <p:sp>
        <p:nvSpPr>
          <p:cNvPr id="14" name="Rectangle 13"/>
          <p:cNvSpPr/>
          <p:nvPr/>
        </p:nvSpPr>
        <p:spPr>
          <a:xfrm>
            <a:off x="1197503" y="6420142"/>
            <a:ext cx="2977097" cy="215444"/>
          </a:xfrm>
          <a:prstGeom prst="rect">
            <a:avLst/>
          </a:prstGeom>
        </p:spPr>
        <p:txBody>
          <a:bodyPr wrap="none">
            <a:spAutoFit/>
          </a:bodyPr>
          <a:lstStyle/>
          <a:p>
            <a:r>
              <a:rPr lang="en-US" sz="800" dirty="0">
                <a:latin typeface="Calibri" panose="020F0502020204030204" pitchFamily="34" charset="0"/>
                <a:cs typeface="Calibri" panose="020F0502020204030204" pitchFamily="34" charset="0"/>
                <a:hlinkClick r:id="rId5"/>
              </a:rPr>
              <a:t>https://goldcopd.org/gold-teaching-slide-set/</a:t>
            </a:r>
            <a:r>
              <a:rPr lang="en-US" sz="800" dirty="0">
                <a:latin typeface="Calibri" panose="020F0502020204030204" pitchFamily="34" charset="0"/>
                <a:cs typeface="Calibri" panose="020F0502020204030204" pitchFamily="34" charset="0"/>
              </a:rPr>
              <a:t> accessed 22 Jul 2022</a:t>
            </a:r>
          </a:p>
        </p:txBody>
      </p:sp>
      <p:sp>
        <p:nvSpPr>
          <p:cNvPr id="16" name="Right Arrow 15"/>
          <p:cNvSpPr/>
          <p:nvPr/>
        </p:nvSpPr>
        <p:spPr>
          <a:xfrm>
            <a:off x="5151974" y="286902"/>
            <a:ext cx="3069771" cy="220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1583887-0F7C-4C0C-BE1D-5F15DB31059D}"/>
              </a:ext>
            </a:extLst>
          </p:cNvPr>
          <p:cNvSpPr txBox="1"/>
          <p:nvPr/>
        </p:nvSpPr>
        <p:spPr>
          <a:xfrm>
            <a:off x="2073749" y="5793731"/>
            <a:ext cx="3054285" cy="400110"/>
          </a:xfrm>
          <a:prstGeom prst="rect">
            <a:avLst/>
          </a:prstGeom>
          <a:noFill/>
        </p:spPr>
        <p:txBody>
          <a:bodyPr wrap="square" rtlCol="0">
            <a:spAutoFit/>
          </a:bodyPr>
          <a:lstStyle/>
          <a:p>
            <a:r>
              <a:rPr lang="en-US" sz="2000" b="1" dirty="0"/>
              <a:t>GOLD 2017</a:t>
            </a:r>
            <a:endParaRPr lang="en-IN" sz="2000" b="1" dirty="0"/>
          </a:p>
        </p:txBody>
      </p:sp>
      <p:sp>
        <p:nvSpPr>
          <p:cNvPr id="3" name="TextBox 2">
            <a:extLst>
              <a:ext uri="{FF2B5EF4-FFF2-40B4-BE49-F238E27FC236}">
                <a16:creationId xmlns:a16="http://schemas.microsoft.com/office/drawing/2014/main" id="{0516F2A9-96B2-48BD-B26C-CEAB574013EC}"/>
              </a:ext>
            </a:extLst>
          </p:cNvPr>
          <p:cNvSpPr txBox="1"/>
          <p:nvPr/>
        </p:nvSpPr>
        <p:spPr>
          <a:xfrm>
            <a:off x="7633117" y="5793731"/>
            <a:ext cx="3280528" cy="400110"/>
          </a:xfrm>
          <a:prstGeom prst="rect">
            <a:avLst/>
          </a:prstGeom>
          <a:noFill/>
        </p:spPr>
        <p:txBody>
          <a:bodyPr wrap="square" rtlCol="0">
            <a:spAutoFit/>
          </a:bodyPr>
          <a:lstStyle/>
          <a:p>
            <a:r>
              <a:rPr lang="en-US" sz="2000" b="1" dirty="0"/>
              <a:t>GOLD 2023</a:t>
            </a:r>
            <a:endParaRPr lang="en-IN" sz="2000" b="1" dirty="0"/>
          </a:p>
        </p:txBody>
      </p:sp>
    </p:spTree>
    <p:extLst>
      <p:ext uri="{BB962C8B-B14F-4D97-AF65-F5344CB8AC3E}">
        <p14:creationId xmlns:p14="http://schemas.microsoft.com/office/powerpoint/2010/main" val="250713577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el 30"/>
          <p:cNvGraphicFramePr>
            <a:graphicFrameLocks noGrp="1"/>
          </p:cNvGraphicFramePr>
          <p:nvPr>
            <p:extLst>
              <p:ext uri="{D42A27DB-BD31-4B8C-83A1-F6EECF244321}">
                <p14:modId xmlns:p14="http://schemas.microsoft.com/office/powerpoint/2010/main" val="987720213"/>
              </p:ext>
            </p:extLst>
          </p:nvPr>
        </p:nvGraphicFramePr>
        <p:xfrm>
          <a:off x="1473202" y="3200400"/>
          <a:ext cx="8772525" cy="3262314"/>
        </p:xfrm>
        <a:graphic>
          <a:graphicData uri="http://schemas.openxmlformats.org/drawingml/2006/table">
            <a:tbl>
              <a:tblPr firstRow="1" bandRow="1">
                <a:tableStyleId>{21E4AEA4-8DFA-4A89-87EB-49C32662AFE0}</a:tableStyleId>
              </a:tblPr>
              <a:tblGrid>
                <a:gridCol w="945021">
                  <a:extLst>
                    <a:ext uri="{9D8B030D-6E8A-4147-A177-3AD203B41FA5}">
                      <a16:colId xmlns:a16="http://schemas.microsoft.com/office/drawing/2014/main" val="20000"/>
                    </a:ext>
                  </a:extLst>
                </a:gridCol>
                <a:gridCol w="2407755">
                  <a:extLst>
                    <a:ext uri="{9D8B030D-6E8A-4147-A177-3AD203B41FA5}">
                      <a16:colId xmlns:a16="http://schemas.microsoft.com/office/drawing/2014/main" val="20001"/>
                    </a:ext>
                  </a:extLst>
                </a:gridCol>
                <a:gridCol w="1828787">
                  <a:extLst>
                    <a:ext uri="{9D8B030D-6E8A-4147-A177-3AD203B41FA5}">
                      <a16:colId xmlns:a16="http://schemas.microsoft.com/office/drawing/2014/main" val="20002"/>
                    </a:ext>
                  </a:extLst>
                </a:gridCol>
                <a:gridCol w="1752588">
                  <a:extLst>
                    <a:ext uri="{9D8B030D-6E8A-4147-A177-3AD203B41FA5}">
                      <a16:colId xmlns:a16="http://schemas.microsoft.com/office/drawing/2014/main" val="20003"/>
                    </a:ext>
                  </a:extLst>
                </a:gridCol>
                <a:gridCol w="923981">
                  <a:extLst>
                    <a:ext uri="{9D8B030D-6E8A-4147-A177-3AD203B41FA5}">
                      <a16:colId xmlns:a16="http://schemas.microsoft.com/office/drawing/2014/main" val="20004"/>
                    </a:ext>
                  </a:extLst>
                </a:gridCol>
                <a:gridCol w="914393">
                  <a:extLst>
                    <a:ext uri="{9D8B030D-6E8A-4147-A177-3AD203B41FA5}">
                      <a16:colId xmlns:a16="http://schemas.microsoft.com/office/drawing/2014/main" val="20005"/>
                    </a:ext>
                  </a:extLst>
                </a:gridCol>
              </a:tblGrid>
              <a:tr h="670851">
                <a:tc>
                  <a:txBody>
                    <a:bodyPr/>
                    <a:lstStyle/>
                    <a:p>
                      <a:pPr algn="ctr"/>
                      <a:r>
                        <a:rPr lang="da-DK" sz="1800" dirty="0"/>
                        <a:t>Patient</a:t>
                      </a:r>
                      <a:endParaRPr lang="da-DK" sz="1800" dirty="0">
                        <a:solidFill>
                          <a:schemeClr val="bg1"/>
                        </a:solidFill>
                        <a:latin typeface="+mn-lt"/>
                        <a:cs typeface="Times New Roman"/>
                      </a:endParaRPr>
                    </a:p>
                  </a:txBody>
                  <a:tcPr marL="91439" marR="91439" marT="45729" marB="45729"/>
                </a:tc>
                <a:tc>
                  <a:txBody>
                    <a:bodyPr/>
                    <a:lstStyle/>
                    <a:p>
                      <a:pPr algn="ctr"/>
                      <a:r>
                        <a:rPr lang="da-DK" sz="1800" dirty="0" err="1"/>
                        <a:t>Characteristic</a:t>
                      </a:r>
                      <a:endParaRPr lang="da-DK" sz="1800" dirty="0">
                        <a:solidFill>
                          <a:schemeClr val="bg1"/>
                        </a:solidFill>
                        <a:latin typeface="+mn-lt"/>
                        <a:cs typeface="Times New Roman"/>
                      </a:endParaRPr>
                    </a:p>
                  </a:txBody>
                  <a:tcPr marL="91439" marR="91439" marT="45729" marB="45729"/>
                </a:tc>
                <a:tc>
                  <a:txBody>
                    <a:bodyPr/>
                    <a:lstStyle/>
                    <a:p>
                      <a:pPr algn="ctr"/>
                      <a:r>
                        <a:rPr lang="da-DK" sz="1800" dirty="0" err="1"/>
                        <a:t>Spirometric</a:t>
                      </a:r>
                      <a:r>
                        <a:rPr lang="da-DK" sz="1800" dirty="0"/>
                        <a:t> </a:t>
                      </a:r>
                      <a:r>
                        <a:rPr lang="da-DK" sz="1800" dirty="0" err="1"/>
                        <a:t>Classification</a:t>
                      </a:r>
                      <a:endParaRPr lang="da-DK" sz="1800" dirty="0">
                        <a:solidFill>
                          <a:schemeClr val="bg1"/>
                        </a:solidFill>
                        <a:latin typeface="+mn-lt"/>
                        <a:cs typeface="Times New Roman"/>
                      </a:endParaRPr>
                    </a:p>
                  </a:txBody>
                  <a:tcPr marL="91439" marR="91439" marT="45729" marB="45729"/>
                </a:tc>
                <a:tc>
                  <a:txBody>
                    <a:bodyPr/>
                    <a:lstStyle/>
                    <a:p>
                      <a:pPr algn="ctr"/>
                      <a:r>
                        <a:rPr lang="da-DK" sz="1800" dirty="0" err="1"/>
                        <a:t>Exacerbations</a:t>
                      </a:r>
                      <a:r>
                        <a:rPr lang="da-DK" sz="1800" dirty="0"/>
                        <a:t> per </a:t>
                      </a:r>
                      <a:r>
                        <a:rPr lang="da-DK" sz="1800" dirty="0" err="1"/>
                        <a:t>year</a:t>
                      </a:r>
                      <a:endParaRPr lang="da-DK" sz="1800" dirty="0">
                        <a:solidFill>
                          <a:schemeClr val="bg1"/>
                        </a:solidFill>
                        <a:latin typeface="+mn-lt"/>
                        <a:cs typeface="Times New Roman"/>
                      </a:endParaRPr>
                    </a:p>
                  </a:txBody>
                  <a:tcPr marL="91439" marR="91439" marT="45729" marB="45729"/>
                </a:tc>
                <a:tc>
                  <a:txBody>
                    <a:bodyPr/>
                    <a:lstStyle/>
                    <a:p>
                      <a:pPr algn="ctr"/>
                      <a:r>
                        <a:rPr lang="da-DK" sz="1800" dirty="0">
                          <a:solidFill>
                            <a:schemeClr val="bg1"/>
                          </a:solidFill>
                          <a:latin typeface="+mn-lt"/>
                          <a:cs typeface="Times New Roman"/>
                        </a:rPr>
                        <a:t>CAT</a:t>
                      </a:r>
                    </a:p>
                  </a:txBody>
                  <a:tcPr marL="91439" marR="91439" marT="45729" marB="45729"/>
                </a:tc>
                <a:tc>
                  <a:txBody>
                    <a:bodyPr/>
                    <a:lstStyle/>
                    <a:p>
                      <a:pPr algn="ctr"/>
                      <a:r>
                        <a:rPr lang="da-DK" sz="1800" dirty="0" err="1"/>
                        <a:t>mMRC</a:t>
                      </a:r>
                      <a:endParaRPr lang="da-DK" sz="1800" dirty="0">
                        <a:solidFill>
                          <a:schemeClr val="bg1"/>
                        </a:solidFill>
                        <a:latin typeface="+mn-lt"/>
                        <a:cs typeface="Times New Roman"/>
                      </a:endParaRPr>
                    </a:p>
                  </a:txBody>
                  <a:tcPr marL="91439" marR="91439" marT="45729" marB="45729"/>
                </a:tc>
                <a:extLst>
                  <a:ext uri="{0D108BD9-81ED-4DB2-BD59-A6C34878D82A}">
                    <a16:rowId xmlns:a16="http://schemas.microsoft.com/office/drawing/2014/main" val="10000"/>
                  </a:ext>
                </a:extLst>
              </a:tr>
              <a:tr h="640204">
                <a:tc>
                  <a:txBody>
                    <a:bodyPr/>
                    <a:lstStyle/>
                    <a:p>
                      <a:pPr algn="ctr"/>
                      <a:r>
                        <a:rPr lang="da-DK" sz="1800" dirty="0"/>
                        <a:t>A</a:t>
                      </a:r>
                      <a:endParaRPr lang="da-DK" sz="1800" dirty="0">
                        <a:solidFill>
                          <a:schemeClr val="bg1"/>
                        </a:solidFill>
                        <a:latin typeface="+mn-lt"/>
                        <a:cs typeface="Times New Roman"/>
                      </a:endParaRPr>
                    </a:p>
                  </a:txBody>
                  <a:tcPr marL="91439" marR="91439" marT="45729" marB="45729" anchor="ctr"/>
                </a:tc>
                <a:tc>
                  <a:txBody>
                    <a:bodyPr/>
                    <a:lstStyle/>
                    <a:p>
                      <a:pPr algn="ctr"/>
                      <a:r>
                        <a:rPr lang="da-DK" sz="1800" dirty="0"/>
                        <a:t>Low </a:t>
                      </a:r>
                      <a:r>
                        <a:rPr lang="da-DK" sz="1800" dirty="0" err="1"/>
                        <a:t>Risk</a:t>
                      </a:r>
                      <a:endParaRPr lang="da-DK" sz="1800" dirty="0"/>
                    </a:p>
                    <a:p>
                      <a:pPr algn="ctr"/>
                      <a:r>
                        <a:rPr lang="da-DK" sz="1800" baseline="0" dirty="0"/>
                        <a:t> </a:t>
                      </a:r>
                      <a:r>
                        <a:rPr lang="da-DK" sz="1800" baseline="0" dirty="0" err="1"/>
                        <a:t>Less</a:t>
                      </a:r>
                      <a:r>
                        <a:rPr lang="da-DK" sz="1800" baseline="0" dirty="0"/>
                        <a:t> Symptoms</a:t>
                      </a:r>
                      <a:endParaRPr lang="da-DK" sz="1800" dirty="0">
                        <a:solidFill>
                          <a:schemeClr val="bg1"/>
                        </a:solidFill>
                        <a:latin typeface="+mn-lt"/>
                        <a:cs typeface="Times New Roman"/>
                      </a:endParaRPr>
                    </a:p>
                  </a:txBody>
                  <a:tcPr marL="91439" marR="91439" marT="45729" marB="45729" anchor="ctr"/>
                </a:tc>
                <a:tc>
                  <a:txBody>
                    <a:bodyPr/>
                    <a:lstStyle/>
                    <a:p>
                      <a:pPr algn="ctr"/>
                      <a:r>
                        <a:rPr lang="da-DK" sz="1800" b="1" dirty="0">
                          <a:solidFill>
                            <a:srgbClr val="FF0000"/>
                          </a:solidFill>
                        </a:rPr>
                        <a:t>GOLD 1-2</a:t>
                      </a:r>
                      <a:endParaRPr lang="da-DK" sz="1800" b="1" dirty="0">
                        <a:solidFill>
                          <a:srgbClr val="FF0000"/>
                        </a:solidFill>
                        <a:latin typeface="+mn-lt"/>
                        <a:cs typeface="Times New Roman"/>
                      </a:endParaRPr>
                    </a:p>
                  </a:txBody>
                  <a:tcPr marL="91439" marR="91439" marT="45729" marB="45729" anchor="ctr"/>
                </a:tc>
                <a:tc>
                  <a:txBody>
                    <a:bodyPr/>
                    <a:lstStyle/>
                    <a:p>
                      <a:pPr algn="ctr"/>
                      <a:r>
                        <a:rPr lang="da-DK" sz="1800" b="1" dirty="0">
                          <a:solidFill>
                            <a:srgbClr val="FF0000"/>
                          </a:solidFill>
                        </a:rPr>
                        <a:t>≤ 1</a:t>
                      </a:r>
                      <a:endParaRPr lang="da-DK" sz="1800" b="1" dirty="0">
                        <a:solidFill>
                          <a:srgbClr val="FF0000"/>
                        </a:solidFill>
                        <a:latin typeface="+mn-lt"/>
                        <a:cs typeface="Times New Roman"/>
                      </a:endParaRPr>
                    </a:p>
                  </a:txBody>
                  <a:tcPr marL="91439" marR="91439" marT="45729" marB="45729" anchor="ctr"/>
                </a:tc>
                <a:tc>
                  <a:txBody>
                    <a:bodyPr/>
                    <a:lstStyle/>
                    <a:p>
                      <a:pPr algn="ctr"/>
                      <a:r>
                        <a:rPr lang="da-DK" sz="1800" b="1" dirty="0">
                          <a:solidFill>
                            <a:srgbClr val="FF0000"/>
                          </a:solidFill>
                          <a:latin typeface="+mn-lt"/>
                          <a:cs typeface="Times New Roman"/>
                        </a:rPr>
                        <a:t>&lt; 10</a:t>
                      </a:r>
                    </a:p>
                  </a:txBody>
                  <a:tcPr marL="91439" marR="91439" marT="45729" marB="45729" anchor="ctr"/>
                </a:tc>
                <a:tc>
                  <a:txBody>
                    <a:bodyPr/>
                    <a:lstStyle/>
                    <a:p>
                      <a:pPr algn="ctr"/>
                      <a:r>
                        <a:rPr lang="da-DK" sz="1800" b="1" dirty="0">
                          <a:solidFill>
                            <a:srgbClr val="FF0000"/>
                          </a:solidFill>
                        </a:rPr>
                        <a:t>0-1</a:t>
                      </a:r>
                      <a:endParaRPr lang="da-DK" sz="1800" b="1" dirty="0">
                        <a:solidFill>
                          <a:srgbClr val="FF0000"/>
                        </a:solidFill>
                        <a:latin typeface="+mn-lt"/>
                        <a:cs typeface="Times New Roman"/>
                      </a:endParaRPr>
                    </a:p>
                  </a:txBody>
                  <a:tcPr marL="91439" marR="91439" marT="45729" marB="45729" anchor="ctr"/>
                </a:tc>
                <a:extLst>
                  <a:ext uri="{0D108BD9-81ED-4DB2-BD59-A6C34878D82A}">
                    <a16:rowId xmlns:a16="http://schemas.microsoft.com/office/drawing/2014/main" val="10001"/>
                  </a:ext>
                </a:extLst>
              </a:tr>
              <a:tr h="640204">
                <a:tc>
                  <a:txBody>
                    <a:bodyPr/>
                    <a:lstStyle/>
                    <a:p>
                      <a:pPr algn="ctr"/>
                      <a:r>
                        <a:rPr lang="da-DK" sz="1800" dirty="0"/>
                        <a:t>B</a:t>
                      </a:r>
                      <a:endParaRPr lang="da-DK" sz="1800" dirty="0">
                        <a:solidFill>
                          <a:schemeClr val="bg1"/>
                        </a:solidFill>
                        <a:latin typeface="+mn-lt"/>
                        <a:cs typeface="Times New Roman"/>
                      </a:endParaRPr>
                    </a:p>
                  </a:txBody>
                  <a:tcPr marL="91439" marR="91439" marT="45729" marB="45729" anchor="ctr"/>
                </a:tc>
                <a:tc>
                  <a:txBody>
                    <a:bodyPr/>
                    <a:lstStyle/>
                    <a:p>
                      <a:pPr algn="ctr"/>
                      <a:r>
                        <a:rPr lang="da-DK" sz="1800" dirty="0"/>
                        <a:t>Low </a:t>
                      </a:r>
                      <a:r>
                        <a:rPr lang="da-DK" sz="1800" dirty="0" err="1"/>
                        <a:t>Risk</a:t>
                      </a:r>
                      <a:endParaRPr lang="da-DK" sz="1800" dirty="0"/>
                    </a:p>
                    <a:p>
                      <a:pPr algn="ctr"/>
                      <a:r>
                        <a:rPr lang="da-DK" sz="1800" dirty="0"/>
                        <a:t>More Symptoms</a:t>
                      </a:r>
                      <a:endParaRPr lang="da-DK" sz="1800" dirty="0">
                        <a:solidFill>
                          <a:schemeClr val="bg1"/>
                        </a:solidFill>
                        <a:latin typeface="+mn-lt"/>
                        <a:cs typeface="Times New Roman"/>
                      </a:endParaRPr>
                    </a:p>
                  </a:txBody>
                  <a:tcPr marL="91439" marR="91439" marT="45729" marB="45729" anchor="ctr"/>
                </a:tc>
                <a:tc>
                  <a:txBody>
                    <a:bodyPr/>
                    <a:lstStyle/>
                    <a:p>
                      <a:pPr algn="ctr"/>
                      <a:r>
                        <a:rPr lang="da-DK" sz="1800" b="1" dirty="0">
                          <a:solidFill>
                            <a:srgbClr val="FF0000"/>
                          </a:solidFill>
                        </a:rPr>
                        <a:t>GOLD 1-2</a:t>
                      </a:r>
                      <a:endParaRPr lang="da-DK" sz="1800" b="1" dirty="0">
                        <a:solidFill>
                          <a:srgbClr val="FF0000"/>
                        </a:solidFill>
                        <a:latin typeface="+mn-lt"/>
                        <a:cs typeface="Times New Roman"/>
                      </a:endParaRPr>
                    </a:p>
                  </a:txBody>
                  <a:tcPr marL="91439" marR="91439" marT="45729" marB="45729"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a-DK" sz="1800" b="1" dirty="0">
                          <a:solidFill>
                            <a:srgbClr val="FF0000"/>
                          </a:solidFill>
                        </a:rPr>
                        <a:t>≤ 1</a:t>
                      </a:r>
                      <a:endParaRPr lang="da-DK" sz="1800" b="1" dirty="0">
                        <a:solidFill>
                          <a:srgbClr val="FF0000"/>
                        </a:solidFill>
                        <a:latin typeface="+mn-lt"/>
                        <a:cs typeface="Times New Roman"/>
                      </a:endParaRPr>
                    </a:p>
                  </a:txBody>
                  <a:tcPr marL="91439" marR="91439" marT="45729" marB="45729"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a-DK" sz="1800" b="1" u="sng" dirty="0">
                          <a:solidFill>
                            <a:srgbClr val="FF0000"/>
                          </a:solidFill>
                          <a:latin typeface="+mn-lt"/>
                          <a:cs typeface="Times New Roman"/>
                        </a:rPr>
                        <a:t>&gt;</a:t>
                      </a:r>
                      <a:r>
                        <a:rPr lang="da-DK" sz="1800" b="1" u="none" dirty="0">
                          <a:solidFill>
                            <a:srgbClr val="FF0000"/>
                          </a:solidFill>
                          <a:latin typeface="+mn-lt"/>
                          <a:cs typeface="Times New Roman"/>
                        </a:rPr>
                        <a:t> 10</a:t>
                      </a:r>
                    </a:p>
                  </a:txBody>
                  <a:tcPr marL="91439" marR="91439" marT="45729" marB="45729"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a-DK" sz="1800" b="1" u="sng" dirty="0">
                          <a:solidFill>
                            <a:srgbClr val="FF0000"/>
                          </a:solidFill>
                        </a:rPr>
                        <a:t>&gt;</a:t>
                      </a:r>
                      <a:r>
                        <a:rPr lang="da-DK" sz="1800" b="1" u="none" dirty="0">
                          <a:solidFill>
                            <a:srgbClr val="FF0000"/>
                          </a:solidFill>
                        </a:rPr>
                        <a:t> </a:t>
                      </a:r>
                      <a:r>
                        <a:rPr lang="da-DK" sz="1800" b="1" dirty="0">
                          <a:solidFill>
                            <a:srgbClr val="FF0000"/>
                          </a:solidFill>
                        </a:rPr>
                        <a:t>2</a:t>
                      </a:r>
                      <a:endParaRPr lang="da-DK" sz="1800" b="1" dirty="0">
                        <a:solidFill>
                          <a:srgbClr val="FF0000"/>
                        </a:solidFill>
                        <a:latin typeface="+mn-lt"/>
                        <a:cs typeface="Times New Roman"/>
                      </a:endParaRPr>
                    </a:p>
                  </a:txBody>
                  <a:tcPr marL="91439" marR="91439" marT="45729" marB="45729" anchor="ctr"/>
                </a:tc>
                <a:extLst>
                  <a:ext uri="{0D108BD9-81ED-4DB2-BD59-A6C34878D82A}">
                    <a16:rowId xmlns:a16="http://schemas.microsoft.com/office/drawing/2014/main" val="10002"/>
                  </a:ext>
                </a:extLst>
              </a:tr>
              <a:tr h="640204">
                <a:tc>
                  <a:txBody>
                    <a:bodyPr/>
                    <a:lstStyle/>
                    <a:p>
                      <a:pPr algn="ctr"/>
                      <a:r>
                        <a:rPr lang="da-DK" sz="1800" dirty="0"/>
                        <a:t>C</a:t>
                      </a:r>
                      <a:endParaRPr lang="da-DK" sz="1800" dirty="0">
                        <a:solidFill>
                          <a:schemeClr val="bg1"/>
                        </a:solidFill>
                        <a:latin typeface="+mn-lt"/>
                        <a:cs typeface="Times New Roman"/>
                      </a:endParaRPr>
                    </a:p>
                  </a:txBody>
                  <a:tcPr marL="91439" marR="91439" marT="45729" marB="45729" anchor="ctr"/>
                </a:tc>
                <a:tc>
                  <a:txBody>
                    <a:bodyPr/>
                    <a:lstStyle/>
                    <a:p>
                      <a:pPr algn="ctr"/>
                      <a:r>
                        <a:rPr lang="da-DK" sz="1800" dirty="0"/>
                        <a:t>High </a:t>
                      </a:r>
                      <a:r>
                        <a:rPr lang="da-DK" sz="1800" dirty="0" err="1"/>
                        <a:t>Risk</a:t>
                      </a:r>
                      <a:endParaRPr lang="da-DK" sz="1800" dirty="0"/>
                    </a:p>
                    <a:p>
                      <a:pPr algn="ctr"/>
                      <a:r>
                        <a:rPr lang="da-DK" sz="1800" dirty="0"/>
                        <a:t> </a:t>
                      </a:r>
                      <a:r>
                        <a:rPr lang="da-DK" sz="1800" dirty="0" err="1"/>
                        <a:t>Less</a:t>
                      </a:r>
                      <a:r>
                        <a:rPr lang="da-DK" sz="1800" dirty="0"/>
                        <a:t> Symptoms</a:t>
                      </a:r>
                      <a:endParaRPr lang="da-DK" sz="1800" dirty="0">
                        <a:solidFill>
                          <a:schemeClr val="bg1"/>
                        </a:solidFill>
                        <a:latin typeface="+mn-lt"/>
                        <a:cs typeface="Times New Roman"/>
                      </a:endParaRPr>
                    </a:p>
                  </a:txBody>
                  <a:tcPr marL="91439" marR="91439" marT="45729" marB="45729" anchor="ctr"/>
                </a:tc>
                <a:tc>
                  <a:txBody>
                    <a:bodyPr/>
                    <a:lstStyle/>
                    <a:p>
                      <a:pPr algn="ctr"/>
                      <a:r>
                        <a:rPr lang="da-DK" sz="1800" b="1" dirty="0">
                          <a:solidFill>
                            <a:srgbClr val="FF0000"/>
                          </a:solidFill>
                        </a:rPr>
                        <a:t>GOLD 3-4</a:t>
                      </a:r>
                      <a:endParaRPr lang="da-DK" sz="1800" b="1" dirty="0">
                        <a:solidFill>
                          <a:srgbClr val="FF0000"/>
                        </a:solidFill>
                        <a:latin typeface="+mn-lt"/>
                        <a:cs typeface="Times New Roman"/>
                      </a:endParaRPr>
                    </a:p>
                  </a:txBody>
                  <a:tcPr marL="91439" marR="91439" marT="45729" marB="45729" anchor="ctr"/>
                </a:tc>
                <a:tc>
                  <a:txBody>
                    <a:bodyPr/>
                    <a:lstStyle/>
                    <a:p>
                      <a:pPr algn="ctr"/>
                      <a:r>
                        <a:rPr lang="da-DK" sz="1800" b="1" u="sng" dirty="0">
                          <a:solidFill>
                            <a:srgbClr val="FF0000"/>
                          </a:solidFill>
                        </a:rPr>
                        <a:t>&gt;</a:t>
                      </a:r>
                      <a:r>
                        <a:rPr lang="da-DK" sz="1800" b="1" u="none" baseline="0" dirty="0">
                          <a:solidFill>
                            <a:srgbClr val="FF0000"/>
                          </a:solidFill>
                        </a:rPr>
                        <a:t> </a:t>
                      </a:r>
                      <a:r>
                        <a:rPr lang="da-DK" sz="1800" b="1" dirty="0">
                          <a:solidFill>
                            <a:srgbClr val="FF0000"/>
                          </a:solidFill>
                        </a:rPr>
                        <a:t>2</a:t>
                      </a:r>
                      <a:endParaRPr lang="da-DK" sz="1800" b="1" dirty="0">
                        <a:solidFill>
                          <a:srgbClr val="FF0000"/>
                        </a:solidFill>
                        <a:latin typeface="+mn-lt"/>
                        <a:cs typeface="Times New Roman"/>
                      </a:endParaRPr>
                    </a:p>
                  </a:txBody>
                  <a:tcPr marL="91439" marR="91439" marT="45729" marB="45729" anchor="ctr"/>
                </a:tc>
                <a:tc>
                  <a:txBody>
                    <a:bodyPr/>
                    <a:lstStyle/>
                    <a:p>
                      <a:pPr algn="ctr"/>
                      <a:r>
                        <a:rPr lang="da-DK" sz="1800" b="1" dirty="0">
                          <a:solidFill>
                            <a:srgbClr val="FF0000"/>
                          </a:solidFill>
                          <a:latin typeface="+mn-lt"/>
                          <a:cs typeface="Times New Roman"/>
                        </a:rPr>
                        <a:t>&lt; 10</a:t>
                      </a:r>
                    </a:p>
                  </a:txBody>
                  <a:tcPr marL="91439" marR="91439" marT="45729" marB="45729" anchor="ctr"/>
                </a:tc>
                <a:tc>
                  <a:txBody>
                    <a:bodyPr/>
                    <a:lstStyle/>
                    <a:p>
                      <a:pPr algn="ctr"/>
                      <a:r>
                        <a:rPr lang="da-DK" sz="1800" b="1" dirty="0">
                          <a:solidFill>
                            <a:srgbClr val="FF0000"/>
                          </a:solidFill>
                        </a:rPr>
                        <a:t>0-1</a:t>
                      </a:r>
                      <a:endParaRPr lang="da-DK" sz="1800" b="1" dirty="0">
                        <a:solidFill>
                          <a:srgbClr val="FF0000"/>
                        </a:solidFill>
                        <a:latin typeface="+mn-lt"/>
                        <a:cs typeface="Times New Roman"/>
                      </a:endParaRPr>
                    </a:p>
                  </a:txBody>
                  <a:tcPr marL="91439" marR="91439" marT="45729" marB="45729" anchor="ctr"/>
                </a:tc>
                <a:extLst>
                  <a:ext uri="{0D108BD9-81ED-4DB2-BD59-A6C34878D82A}">
                    <a16:rowId xmlns:a16="http://schemas.microsoft.com/office/drawing/2014/main" val="10003"/>
                  </a:ext>
                </a:extLst>
              </a:tr>
              <a:tr h="670851">
                <a:tc>
                  <a:txBody>
                    <a:bodyPr/>
                    <a:lstStyle/>
                    <a:p>
                      <a:pPr algn="ctr"/>
                      <a:r>
                        <a:rPr lang="da-DK" sz="1800" dirty="0"/>
                        <a:t>D</a:t>
                      </a:r>
                      <a:endParaRPr lang="da-DK" sz="1800" dirty="0">
                        <a:solidFill>
                          <a:schemeClr val="bg1"/>
                        </a:solidFill>
                        <a:latin typeface="+mn-lt"/>
                        <a:cs typeface="Times New Roman"/>
                      </a:endParaRPr>
                    </a:p>
                  </a:txBody>
                  <a:tcPr marL="91439" marR="91439" marT="45729" marB="45729" anchor="ctr"/>
                </a:tc>
                <a:tc>
                  <a:txBody>
                    <a:bodyPr/>
                    <a:lstStyle/>
                    <a:p>
                      <a:pPr algn="ctr"/>
                      <a:r>
                        <a:rPr lang="da-DK" sz="1800" dirty="0"/>
                        <a:t>High </a:t>
                      </a:r>
                      <a:r>
                        <a:rPr lang="da-DK" sz="1800" dirty="0" err="1"/>
                        <a:t>Risk</a:t>
                      </a:r>
                      <a:endParaRPr lang="da-DK" sz="1800" dirty="0"/>
                    </a:p>
                    <a:p>
                      <a:pPr algn="ctr"/>
                      <a:r>
                        <a:rPr lang="da-DK" sz="1800" dirty="0"/>
                        <a:t>More Symptoms</a:t>
                      </a:r>
                      <a:endParaRPr lang="da-DK" sz="1800" dirty="0">
                        <a:solidFill>
                          <a:schemeClr val="bg1"/>
                        </a:solidFill>
                        <a:latin typeface="+mn-lt"/>
                        <a:cs typeface="Times New Roman"/>
                      </a:endParaRPr>
                    </a:p>
                  </a:txBody>
                  <a:tcPr marL="91439" marR="91439" marT="45729" marB="45729" anchor="ctr"/>
                </a:tc>
                <a:tc>
                  <a:txBody>
                    <a:bodyPr/>
                    <a:lstStyle/>
                    <a:p>
                      <a:pPr algn="ctr"/>
                      <a:r>
                        <a:rPr lang="da-DK" sz="1800" b="1" dirty="0">
                          <a:solidFill>
                            <a:srgbClr val="FF0000"/>
                          </a:solidFill>
                        </a:rPr>
                        <a:t>GOLD 3-4</a:t>
                      </a:r>
                      <a:endParaRPr lang="da-DK" sz="1800" b="1" dirty="0">
                        <a:solidFill>
                          <a:srgbClr val="FF0000"/>
                        </a:solidFill>
                        <a:latin typeface="+mn-lt"/>
                        <a:cs typeface="Times New Roman"/>
                      </a:endParaRPr>
                    </a:p>
                  </a:txBody>
                  <a:tcPr marL="91439" marR="91439" marT="45729" marB="45729" anchor="ctr"/>
                </a:tc>
                <a:tc>
                  <a:txBody>
                    <a:bodyPr/>
                    <a:lstStyle/>
                    <a:p>
                      <a:pPr algn="ctr"/>
                      <a:r>
                        <a:rPr lang="da-DK" sz="1800" b="1" u="sng" dirty="0">
                          <a:solidFill>
                            <a:srgbClr val="FF0000"/>
                          </a:solidFill>
                        </a:rPr>
                        <a:t>&gt;</a:t>
                      </a:r>
                      <a:r>
                        <a:rPr lang="da-DK" sz="1800" b="1" u="none" dirty="0">
                          <a:solidFill>
                            <a:srgbClr val="FF0000"/>
                          </a:solidFill>
                        </a:rPr>
                        <a:t> </a:t>
                      </a:r>
                      <a:r>
                        <a:rPr lang="da-DK" sz="1800" b="1" dirty="0">
                          <a:solidFill>
                            <a:srgbClr val="FF0000"/>
                          </a:solidFill>
                        </a:rPr>
                        <a:t>2</a:t>
                      </a:r>
                      <a:endParaRPr lang="da-DK" sz="1800" b="1" dirty="0">
                        <a:solidFill>
                          <a:srgbClr val="FF0000"/>
                        </a:solidFill>
                        <a:latin typeface="+mn-lt"/>
                        <a:cs typeface="Times New Roman"/>
                      </a:endParaRPr>
                    </a:p>
                  </a:txBody>
                  <a:tcPr marL="91439" marR="91439" marT="45729" marB="45729" anchor="ctr"/>
                </a:tc>
                <a:tc>
                  <a:txBody>
                    <a:bodyPr/>
                    <a:lstStyle/>
                    <a:p>
                      <a:pPr algn="ctr"/>
                      <a:r>
                        <a:rPr lang="da-DK" sz="1800" b="1" u="sng" dirty="0">
                          <a:solidFill>
                            <a:srgbClr val="FF0000"/>
                          </a:solidFill>
                          <a:latin typeface="+mn-lt"/>
                          <a:cs typeface="Times New Roman"/>
                        </a:rPr>
                        <a:t>&gt;</a:t>
                      </a:r>
                      <a:r>
                        <a:rPr lang="da-DK" sz="1800" b="1" dirty="0">
                          <a:solidFill>
                            <a:srgbClr val="FF0000"/>
                          </a:solidFill>
                          <a:latin typeface="+mn-lt"/>
                          <a:cs typeface="Times New Roman"/>
                        </a:rPr>
                        <a:t> 10</a:t>
                      </a:r>
                    </a:p>
                  </a:txBody>
                  <a:tcPr marL="91439" marR="91439" marT="45729" marB="45729"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a-DK" sz="1800" b="1" u="sng" dirty="0">
                          <a:solidFill>
                            <a:srgbClr val="FF0000"/>
                          </a:solidFill>
                        </a:rPr>
                        <a:t>&gt;</a:t>
                      </a:r>
                      <a:r>
                        <a:rPr lang="da-DK" sz="1800" b="1" u="none" dirty="0">
                          <a:solidFill>
                            <a:srgbClr val="FF0000"/>
                          </a:solidFill>
                        </a:rPr>
                        <a:t> </a:t>
                      </a:r>
                      <a:r>
                        <a:rPr lang="da-DK" sz="1800" b="1" dirty="0">
                          <a:solidFill>
                            <a:srgbClr val="FF0000"/>
                          </a:solidFill>
                        </a:rPr>
                        <a:t>2</a:t>
                      </a:r>
                      <a:endParaRPr lang="da-DK" sz="1800" b="1" dirty="0">
                        <a:solidFill>
                          <a:srgbClr val="FF0000"/>
                        </a:solidFill>
                        <a:latin typeface="+mn-lt"/>
                        <a:cs typeface="Times New Roman"/>
                      </a:endParaRPr>
                    </a:p>
                    <a:p>
                      <a:pPr algn="ctr"/>
                      <a:endParaRPr lang="da-DK" sz="1800" b="1" dirty="0">
                        <a:solidFill>
                          <a:srgbClr val="FF0000"/>
                        </a:solidFill>
                        <a:latin typeface="+mn-lt"/>
                        <a:cs typeface="Times New Roman"/>
                      </a:endParaRPr>
                    </a:p>
                  </a:txBody>
                  <a:tcPr marL="91439" marR="91439" marT="45729" marB="45729" anchor="ctr"/>
                </a:tc>
                <a:extLst>
                  <a:ext uri="{0D108BD9-81ED-4DB2-BD59-A6C34878D82A}">
                    <a16:rowId xmlns:a16="http://schemas.microsoft.com/office/drawing/2014/main" val="10004"/>
                  </a:ext>
                </a:extLst>
              </a:tr>
            </a:tbl>
          </a:graphicData>
        </a:graphic>
      </p:graphicFrame>
      <p:sp>
        <p:nvSpPr>
          <p:cNvPr id="8" name="Titel 3"/>
          <p:cNvSpPr>
            <a:spLocks noGrp="1"/>
          </p:cNvSpPr>
          <p:nvPr>
            <p:ph type="title" idx="4294967295"/>
          </p:nvPr>
        </p:nvSpPr>
        <p:spPr>
          <a:xfrm>
            <a:off x="6654800" y="688975"/>
            <a:ext cx="3993826" cy="946150"/>
          </a:xfrm>
        </p:spPr>
        <p:txBody>
          <a:bodyPr>
            <a:normAutofit fontScale="90000"/>
          </a:bodyPr>
          <a:lstStyle/>
          <a:p>
            <a:pPr algn="l">
              <a:defRPr/>
            </a:pPr>
            <a:r>
              <a:rPr lang="da-DK" sz="4000" dirty="0">
                <a:solidFill>
                  <a:srgbClr val="C00000"/>
                </a:solidFill>
                <a:latin typeface="+mn-lt"/>
                <a:cs typeface="Tahoma"/>
              </a:rPr>
              <a:t>Combined Assessment of COPD</a:t>
            </a:r>
          </a:p>
        </p:txBody>
      </p:sp>
      <p:sp>
        <p:nvSpPr>
          <p:cNvPr id="49200" name="TextBox 1"/>
          <p:cNvSpPr txBox="1">
            <a:spLocks noChangeArrowheads="1"/>
          </p:cNvSpPr>
          <p:nvPr/>
        </p:nvSpPr>
        <p:spPr bwMode="auto">
          <a:xfrm>
            <a:off x="4978400" y="1905001"/>
            <a:ext cx="5181600" cy="1200329"/>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i="1">
                <a:solidFill>
                  <a:srgbClr val="FFFFFF"/>
                </a:solidFill>
                <a:latin typeface="+mn-lt"/>
              </a:rPr>
              <a:t>When assessing risk, choose the </a:t>
            </a:r>
            <a:r>
              <a:rPr lang="en-US" sz="1800" b="1" i="1">
                <a:solidFill>
                  <a:srgbClr val="FFFFFF"/>
                </a:solidFill>
                <a:latin typeface="+mn-lt"/>
              </a:rPr>
              <a:t>highest</a:t>
            </a:r>
            <a:r>
              <a:rPr lang="en-US" sz="1800" i="1">
                <a:solidFill>
                  <a:srgbClr val="FFFFFF"/>
                </a:solidFill>
                <a:latin typeface="+mn-lt"/>
              </a:rPr>
              <a:t> risk according to GOLD grade or exacerbation history. One or more hospitalizations for COPD exacerbations should be considered high risk.)</a:t>
            </a:r>
            <a:r>
              <a:rPr lang="en-US" sz="1800">
                <a:solidFill>
                  <a:srgbClr val="FFFFFF"/>
                </a:solidFill>
                <a:latin typeface="+mn-lt"/>
              </a:rPr>
              <a:t> </a:t>
            </a:r>
          </a:p>
        </p:txBody>
      </p:sp>
      <p:pic>
        <p:nvPicPr>
          <p:cNvPr id="2" name="Billede 1" descr="GOLD squa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826" y="826718"/>
            <a:ext cx="3534047" cy="1920460"/>
          </a:xfrm>
          <a:prstGeom prst="rect">
            <a:avLst/>
          </a:prstGeom>
        </p:spPr>
      </p:pic>
      <p:pic>
        <p:nvPicPr>
          <p:cNvPr id="4" name="Picture 3">
            <a:extLst>
              <a:ext uri="{FF2B5EF4-FFF2-40B4-BE49-F238E27FC236}">
                <a16:creationId xmlns:a16="http://schemas.microsoft.com/office/drawing/2014/main" id="{DCC0FA8C-EB0C-230A-3A76-24C3AD72C58D}"/>
              </a:ext>
            </a:extLst>
          </p:cNvPr>
          <p:cNvPicPr>
            <a:picLocks noChangeAspect="1"/>
          </p:cNvPicPr>
          <p:nvPr/>
        </p:nvPicPr>
        <p:blipFill rotWithShape="1">
          <a:blip r:embed="rId4"/>
          <a:srcRect r="1388"/>
          <a:stretch/>
        </p:blipFill>
        <p:spPr>
          <a:xfrm>
            <a:off x="1070302" y="325120"/>
            <a:ext cx="9445298" cy="6217920"/>
          </a:xfrm>
          <a:prstGeom prst="rect">
            <a:avLst/>
          </a:prstGeom>
        </p:spPr>
      </p:pic>
    </p:spTree>
    <p:extLst>
      <p:ext uri="{BB962C8B-B14F-4D97-AF65-F5344CB8AC3E}">
        <p14:creationId xmlns:p14="http://schemas.microsoft.com/office/powerpoint/2010/main" val="190422934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21280" y="101918"/>
            <a:ext cx="5760720" cy="731202"/>
          </a:xfrm>
        </p:spPr>
        <p:txBody>
          <a:bodyPr>
            <a:normAutofit/>
          </a:bodyPr>
          <a:lstStyle/>
          <a:p>
            <a:r>
              <a:rPr lang="en-IN" sz="4000" b="1" dirty="0" smtClean="0">
                <a:solidFill>
                  <a:schemeClr val="accent1">
                    <a:lumMod val="75000"/>
                  </a:schemeClr>
                </a:solidFill>
                <a:latin typeface="Bahnschrift" panose="020B0502040204020203" pitchFamily="34" charset="0"/>
              </a:rPr>
              <a:t>Pharmacological </a:t>
            </a:r>
            <a:r>
              <a:rPr lang="en-IN" sz="4000" b="1" dirty="0">
                <a:solidFill>
                  <a:schemeClr val="accent1">
                    <a:lumMod val="75000"/>
                  </a:schemeClr>
                </a:solidFill>
                <a:latin typeface="Bahnschrift" panose="020B0502040204020203" pitchFamily="34" charset="0"/>
              </a:rPr>
              <a:t>Agents</a:t>
            </a:r>
          </a:p>
        </p:txBody>
      </p:sp>
      <p:sp>
        <p:nvSpPr>
          <p:cNvPr id="4" name="Content Placeholder 3"/>
          <p:cNvSpPr>
            <a:spLocks noGrp="1"/>
          </p:cNvSpPr>
          <p:nvPr>
            <p:ph idx="4294967295"/>
          </p:nvPr>
        </p:nvSpPr>
        <p:spPr>
          <a:xfrm>
            <a:off x="385827" y="1053926"/>
            <a:ext cx="10877550" cy="3375834"/>
          </a:xfrm>
        </p:spPr>
        <p:txBody>
          <a:bodyPr>
            <a:noAutofit/>
          </a:bodyPr>
          <a:lstStyle/>
          <a:p>
            <a:pPr fontAlgn="t"/>
            <a:r>
              <a:rPr lang="en-US" sz="2400" dirty="0"/>
              <a:t>Beta</a:t>
            </a:r>
            <a:r>
              <a:rPr lang="en-US" sz="2400" baseline="-25000" dirty="0"/>
              <a:t>2</a:t>
            </a:r>
            <a:r>
              <a:rPr lang="en-US" sz="2400" dirty="0"/>
              <a:t>-agonists</a:t>
            </a:r>
          </a:p>
          <a:p>
            <a:pPr marL="274320" lvl="1" indent="0" fontAlgn="t">
              <a:buNone/>
            </a:pPr>
            <a:r>
              <a:rPr lang="en-US" b="1" dirty="0">
                <a:solidFill>
                  <a:srgbClr val="002060"/>
                </a:solidFill>
              </a:rPr>
              <a:t>Short-acting beta</a:t>
            </a:r>
            <a:r>
              <a:rPr lang="en-US" b="1" baseline="-25000" dirty="0">
                <a:solidFill>
                  <a:srgbClr val="002060"/>
                </a:solidFill>
              </a:rPr>
              <a:t>2</a:t>
            </a:r>
            <a:r>
              <a:rPr lang="en-US" b="1" dirty="0">
                <a:solidFill>
                  <a:srgbClr val="002060"/>
                </a:solidFill>
              </a:rPr>
              <a:t>-agonists </a:t>
            </a:r>
            <a:r>
              <a:rPr lang="en-US" dirty="0"/>
              <a:t>: Salbutamol/</a:t>
            </a:r>
            <a:r>
              <a:rPr lang="en-US" dirty="0" err="1"/>
              <a:t>levosalbutamol</a:t>
            </a:r>
            <a:endParaRPr lang="en-US" dirty="0"/>
          </a:p>
          <a:p>
            <a:pPr marL="274320" lvl="1" indent="0" fontAlgn="t">
              <a:buNone/>
            </a:pPr>
            <a:r>
              <a:rPr lang="en-US" b="1" dirty="0">
                <a:solidFill>
                  <a:srgbClr val="002060"/>
                </a:solidFill>
              </a:rPr>
              <a:t>Long-acting beta</a:t>
            </a:r>
            <a:r>
              <a:rPr lang="en-US" b="1" baseline="-25000" dirty="0">
                <a:solidFill>
                  <a:srgbClr val="002060"/>
                </a:solidFill>
              </a:rPr>
              <a:t>2</a:t>
            </a:r>
            <a:r>
              <a:rPr lang="en-US" b="1" dirty="0">
                <a:solidFill>
                  <a:srgbClr val="002060"/>
                </a:solidFill>
              </a:rPr>
              <a:t>-agonists </a:t>
            </a:r>
            <a:r>
              <a:rPr lang="en-US" dirty="0"/>
              <a:t>: </a:t>
            </a:r>
            <a:r>
              <a:rPr lang="en-US" dirty="0" err="1"/>
              <a:t>Salmeterol</a:t>
            </a:r>
            <a:r>
              <a:rPr lang="en-US" dirty="0"/>
              <a:t> / </a:t>
            </a:r>
            <a:r>
              <a:rPr lang="en-US" dirty="0" err="1"/>
              <a:t>Formoterol</a:t>
            </a:r>
            <a:r>
              <a:rPr lang="en-US" dirty="0"/>
              <a:t> </a:t>
            </a:r>
          </a:p>
          <a:p>
            <a:pPr marL="274320" lvl="1" indent="0" fontAlgn="t">
              <a:buNone/>
            </a:pPr>
            <a:r>
              <a:rPr lang="en-US" b="1" dirty="0">
                <a:solidFill>
                  <a:srgbClr val="002060"/>
                </a:solidFill>
              </a:rPr>
              <a:t>Ultra long acting beta 2 agonists </a:t>
            </a:r>
            <a:r>
              <a:rPr lang="en-US" dirty="0"/>
              <a:t>: </a:t>
            </a:r>
            <a:r>
              <a:rPr lang="en-US" dirty="0" err="1"/>
              <a:t>Indacaterol</a:t>
            </a:r>
            <a:r>
              <a:rPr lang="en-US" dirty="0"/>
              <a:t>/</a:t>
            </a:r>
            <a:r>
              <a:rPr lang="en-US" dirty="0" err="1"/>
              <a:t>Olodaterol</a:t>
            </a:r>
            <a:endParaRPr lang="en-US" dirty="0"/>
          </a:p>
          <a:p>
            <a:pPr marL="274320" lvl="1" indent="0" fontAlgn="t">
              <a:buNone/>
            </a:pPr>
            <a:endParaRPr lang="en-US" dirty="0"/>
          </a:p>
          <a:p>
            <a:pPr fontAlgn="t"/>
            <a:r>
              <a:rPr lang="en-US" sz="2400" dirty="0"/>
              <a:t>Anticholinergics</a:t>
            </a:r>
          </a:p>
          <a:p>
            <a:pPr marL="274320" lvl="1" indent="0" fontAlgn="t">
              <a:buNone/>
            </a:pPr>
            <a:r>
              <a:rPr lang="en-US" b="1" dirty="0">
                <a:solidFill>
                  <a:srgbClr val="002060"/>
                </a:solidFill>
              </a:rPr>
              <a:t>Short-acting </a:t>
            </a:r>
            <a:r>
              <a:rPr lang="en-US" b="1" dirty="0" err="1">
                <a:solidFill>
                  <a:srgbClr val="002060"/>
                </a:solidFill>
              </a:rPr>
              <a:t>anticholinergics</a:t>
            </a:r>
            <a:r>
              <a:rPr lang="en-US" b="1" dirty="0">
                <a:solidFill>
                  <a:srgbClr val="002060"/>
                </a:solidFill>
              </a:rPr>
              <a:t> </a:t>
            </a:r>
            <a:r>
              <a:rPr lang="en-US" dirty="0"/>
              <a:t>: Ipratropium</a:t>
            </a:r>
          </a:p>
          <a:p>
            <a:pPr marL="274320" lvl="1" indent="0" fontAlgn="t">
              <a:buNone/>
            </a:pPr>
            <a:r>
              <a:rPr lang="en-US" b="1" dirty="0">
                <a:solidFill>
                  <a:srgbClr val="002060"/>
                </a:solidFill>
              </a:rPr>
              <a:t>Long-acting </a:t>
            </a:r>
            <a:r>
              <a:rPr lang="en-US" b="1" dirty="0" err="1">
                <a:solidFill>
                  <a:srgbClr val="002060"/>
                </a:solidFill>
              </a:rPr>
              <a:t>anticholinergics</a:t>
            </a:r>
            <a:r>
              <a:rPr lang="en-US" b="1" dirty="0">
                <a:solidFill>
                  <a:srgbClr val="002060"/>
                </a:solidFill>
              </a:rPr>
              <a:t> </a:t>
            </a:r>
            <a:r>
              <a:rPr lang="en-US" dirty="0"/>
              <a:t>: </a:t>
            </a:r>
            <a:r>
              <a:rPr lang="en-US" dirty="0" err="1"/>
              <a:t>Tiotropium</a:t>
            </a:r>
            <a:r>
              <a:rPr lang="en-US" dirty="0"/>
              <a:t>/</a:t>
            </a:r>
            <a:r>
              <a:rPr lang="en-US" dirty="0" err="1"/>
              <a:t>Glycopyrronium</a:t>
            </a:r>
            <a:r>
              <a:rPr lang="en-US" dirty="0"/>
              <a:t>/</a:t>
            </a:r>
            <a:r>
              <a:rPr lang="en-US" dirty="0" err="1"/>
              <a:t>Aclidinium</a:t>
            </a:r>
            <a:endParaRPr lang="en-US" dirty="0"/>
          </a:p>
          <a:p>
            <a:pPr marL="274320" lvl="1" indent="0" fontAlgn="t">
              <a:buNone/>
            </a:pPr>
            <a:endParaRPr lang="en-US" dirty="0"/>
          </a:p>
          <a:p>
            <a:pPr marL="274320" lvl="1" indent="0" fontAlgn="t">
              <a:buNone/>
            </a:pPr>
            <a:endParaRPr lang="en-US" dirty="0"/>
          </a:p>
          <a:p>
            <a:pPr marL="0" indent="0" fontAlgn="t">
              <a:buNone/>
            </a:pPr>
            <a:r>
              <a:rPr lang="en-US" sz="2400" dirty="0"/>
              <a:t> </a:t>
            </a:r>
          </a:p>
        </p:txBody>
      </p:sp>
      <p:sp>
        <p:nvSpPr>
          <p:cNvPr id="6" name="TextBox 5"/>
          <p:cNvSpPr txBox="1"/>
          <p:nvPr/>
        </p:nvSpPr>
        <p:spPr>
          <a:xfrm>
            <a:off x="1139868" y="5498926"/>
            <a:ext cx="9369469" cy="338554"/>
          </a:xfrm>
          <a:prstGeom prst="rect">
            <a:avLst/>
          </a:prstGeom>
          <a:noFill/>
        </p:spPr>
        <p:txBody>
          <a:bodyPr wrap="square" rtlCol="0">
            <a:spAutoFit/>
          </a:bodyPr>
          <a:lstStyle/>
          <a:p>
            <a:r>
              <a:rPr lang="en-US" sz="1600" dirty="0">
                <a:solidFill>
                  <a:srgbClr val="00B050"/>
                </a:solidFill>
              </a:rPr>
              <a:t>http://www.goldcopd.org/other-resources-gold-teaching-slide-set.html. Accessed 04.5.2015</a:t>
            </a:r>
          </a:p>
        </p:txBody>
      </p:sp>
    </p:spTree>
    <p:extLst>
      <p:ext uri="{BB962C8B-B14F-4D97-AF65-F5344CB8AC3E}">
        <p14:creationId xmlns:p14="http://schemas.microsoft.com/office/powerpoint/2010/main" val="113067618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19200" y="287603"/>
            <a:ext cx="2479040" cy="1172313"/>
          </a:xfrm>
        </p:spPr>
        <p:txBody>
          <a:bodyPr>
            <a:normAutofit/>
          </a:bodyPr>
          <a:lstStyle/>
          <a:p>
            <a:r>
              <a:rPr lang="en-US" sz="4000" dirty="0" smtClean="0">
                <a:latin typeface="+mn-lt"/>
              </a:rPr>
              <a:t>Contd</a:t>
            </a:r>
            <a:r>
              <a:rPr lang="en-US" sz="4000" dirty="0">
                <a:latin typeface="+mn-lt"/>
              </a:rPr>
              <a:t>..</a:t>
            </a:r>
          </a:p>
        </p:txBody>
      </p:sp>
      <p:sp>
        <p:nvSpPr>
          <p:cNvPr id="3" name="Content Placeholder 2"/>
          <p:cNvSpPr>
            <a:spLocks noGrp="1"/>
          </p:cNvSpPr>
          <p:nvPr>
            <p:ph idx="4294967295"/>
          </p:nvPr>
        </p:nvSpPr>
        <p:spPr>
          <a:xfrm>
            <a:off x="1219200" y="1198880"/>
            <a:ext cx="6248400" cy="3820160"/>
          </a:xfrm>
        </p:spPr>
        <p:txBody>
          <a:bodyPr>
            <a:noAutofit/>
          </a:bodyPr>
          <a:lstStyle/>
          <a:p>
            <a:pPr fontAlgn="t"/>
            <a:r>
              <a:rPr lang="en-US" sz="2400" dirty="0" err="1" smtClean="0"/>
              <a:t>Methylxanthines</a:t>
            </a:r>
            <a:endParaRPr lang="en-US" sz="2400" dirty="0"/>
          </a:p>
          <a:p>
            <a:pPr fontAlgn="t"/>
            <a:endParaRPr lang="en-US" sz="2400" dirty="0"/>
          </a:p>
          <a:p>
            <a:pPr fontAlgn="t"/>
            <a:r>
              <a:rPr lang="en-US" sz="2400" dirty="0"/>
              <a:t>Inhaled corticosteroids </a:t>
            </a:r>
          </a:p>
          <a:p>
            <a:pPr fontAlgn="t"/>
            <a:endParaRPr lang="en-US" sz="2400" dirty="0"/>
          </a:p>
          <a:p>
            <a:pPr fontAlgn="t"/>
            <a:r>
              <a:rPr lang="en-US" sz="2400" dirty="0"/>
              <a:t>Systemic corticosteroids</a:t>
            </a:r>
          </a:p>
          <a:p>
            <a:pPr fontAlgn="t"/>
            <a:endParaRPr lang="en-US" sz="2400" dirty="0"/>
          </a:p>
          <a:p>
            <a:pPr fontAlgn="t"/>
            <a:r>
              <a:rPr lang="en-US" sz="2400" dirty="0"/>
              <a:t>Phosphodiesterase-4 inhibitors:  </a:t>
            </a:r>
            <a:r>
              <a:rPr lang="en-US" sz="2400" dirty="0" err="1"/>
              <a:t>Roflumilast</a:t>
            </a:r>
            <a:endParaRPr lang="en-US" sz="2400" dirty="0"/>
          </a:p>
          <a:p>
            <a:endParaRPr lang="en-US" sz="2400" dirty="0"/>
          </a:p>
        </p:txBody>
      </p:sp>
      <p:sp>
        <p:nvSpPr>
          <p:cNvPr id="4" name="TextBox 3"/>
          <p:cNvSpPr txBox="1"/>
          <p:nvPr/>
        </p:nvSpPr>
        <p:spPr>
          <a:xfrm>
            <a:off x="1340286" y="5924811"/>
            <a:ext cx="7941501" cy="338554"/>
          </a:xfrm>
          <a:prstGeom prst="rect">
            <a:avLst/>
          </a:prstGeom>
          <a:noFill/>
        </p:spPr>
        <p:txBody>
          <a:bodyPr wrap="square" rtlCol="0">
            <a:spAutoFit/>
          </a:bodyPr>
          <a:lstStyle/>
          <a:p>
            <a:r>
              <a:rPr lang="en-US" sz="1600" dirty="0">
                <a:solidFill>
                  <a:srgbClr val="00B050"/>
                </a:solidFill>
              </a:rPr>
              <a:t>http://www.goldcopd.org/other-resources-gold-teaching-slide-set.html. Accessed 04.5.2015</a:t>
            </a:r>
          </a:p>
        </p:txBody>
      </p:sp>
    </p:spTree>
    <p:extLst>
      <p:ext uri="{BB962C8B-B14F-4D97-AF65-F5344CB8AC3E}">
        <p14:creationId xmlns:p14="http://schemas.microsoft.com/office/powerpoint/2010/main" val="181661294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68960" y="565151"/>
            <a:ext cx="6065520" cy="359409"/>
          </a:xfrm>
        </p:spPr>
        <p:txBody>
          <a:bodyPr>
            <a:noAutofit/>
          </a:bodyPr>
          <a:lstStyle/>
          <a:p>
            <a:r>
              <a:rPr lang="en-US" sz="2400" b="1" dirty="0">
                <a:solidFill>
                  <a:schemeClr val="accent1">
                    <a:lumMod val="75000"/>
                  </a:schemeClr>
                </a:solidFill>
                <a:latin typeface="+mn-lt"/>
              </a:rPr>
              <a:t>Choice of inhalation Device for Indian Patients</a:t>
            </a:r>
          </a:p>
        </p:txBody>
      </p:sp>
      <p:sp>
        <p:nvSpPr>
          <p:cNvPr id="3" name="Content Placeholder 2"/>
          <p:cNvSpPr>
            <a:spLocks noGrp="1"/>
          </p:cNvSpPr>
          <p:nvPr>
            <p:ph idx="4294967295"/>
          </p:nvPr>
        </p:nvSpPr>
        <p:spPr>
          <a:xfrm>
            <a:off x="568960" y="1077913"/>
            <a:ext cx="6238240" cy="3240087"/>
          </a:xfrm>
        </p:spPr>
        <p:txBody>
          <a:bodyPr>
            <a:normAutofit/>
          </a:bodyPr>
          <a:lstStyle/>
          <a:p>
            <a:r>
              <a:rPr lang="en-US" sz="2400" dirty="0"/>
              <a:t>1. Dry Powder Inhaler(DPI)</a:t>
            </a:r>
          </a:p>
          <a:p>
            <a:r>
              <a:rPr lang="en-US" sz="2400" dirty="0"/>
              <a:t>2. Metered Dose Inhaler(MDI) with Spacer</a:t>
            </a:r>
          </a:p>
          <a:p>
            <a:r>
              <a:rPr lang="en-US" sz="2400" dirty="0"/>
              <a:t>3. </a:t>
            </a:r>
            <a:r>
              <a:rPr lang="en-US" sz="2400" dirty="0" err="1"/>
              <a:t>Nebuliser</a:t>
            </a:r>
            <a:endParaRPr lang="en-US" sz="2400" dirty="0"/>
          </a:p>
          <a:p>
            <a:pPr marL="0" indent="0">
              <a:buNone/>
            </a:pPr>
            <a:r>
              <a:rPr lang="en-US" sz="2400" b="1" dirty="0">
                <a:solidFill>
                  <a:schemeClr val="accent1">
                    <a:lumMod val="75000"/>
                  </a:schemeClr>
                </a:solidFill>
              </a:rPr>
              <a:t>Factors for selection of inhalation Device:</a:t>
            </a:r>
          </a:p>
          <a:p>
            <a:pPr>
              <a:buFont typeface="Arial"/>
              <a:buChar char="•"/>
            </a:pPr>
            <a:r>
              <a:rPr lang="en-US" sz="2400" dirty="0"/>
              <a:t>Age</a:t>
            </a:r>
          </a:p>
          <a:p>
            <a:pPr>
              <a:buFont typeface="Arial"/>
              <a:buChar char="•"/>
            </a:pPr>
            <a:r>
              <a:rPr lang="en-US" sz="2400" dirty="0"/>
              <a:t>Severity of disease</a:t>
            </a:r>
          </a:p>
          <a:p>
            <a:pPr>
              <a:buFont typeface="Arial"/>
              <a:buChar char="•"/>
            </a:pPr>
            <a:r>
              <a:rPr lang="en-US" sz="2400" dirty="0"/>
              <a:t>Feasibility</a:t>
            </a:r>
          </a:p>
        </p:txBody>
      </p:sp>
    </p:spTree>
    <p:extLst>
      <p:ext uri="{BB962C8B-B14F-4D97-AF65-F5344CB8AC3E}">
        <p14:creationId xmlns:p14="http://schemas.microsoft.com/office/powerpoint/2010/main" val="248152396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55600" y="575497"/>
            <a:ext cx="9225280" cy="681355"/>
          </a:xfrm>
        </p:spPr>
        <p:txBody>
          <a:bodyPr>
            <a:normAutofit/>
          </a:bodyPr>
          <a:lstStyle/>
          <a:p>
            <a:r>
              <a:rPr lang="en-US" sz="4000" b="1" dirty="0">
                <a:solidFill>
                  <a:schemeClr val="accent1">
                    <a:lumMod val="75000"/>
                  </a:schemeClr>
                </a:solidFill>
                <a:latin typeface="Bahnschrift" panose="020B0502040204020203" pitchFamily="34" charset="0"/>
              </a:rPr>
              <a:t> Rationale for Bronchodilators in COPD</a:t>
            </a:r>
          </a:p>
        </p:txBody>
      </p:sp>
      <p:sp>
        <p:nvSpPr>
          <p:cNvPr id="3" name="Content Placeholder 2"/>
          <p:cNvSpPr>
            <a:spLocks noGrp="1"/>
          </p:cNvSpPr>
          <p:nvPr>
            <p:ph idx="4294967295"/>
          </p:nvPr>
        </p:nvSpPr>
        <p:spPr>
          <a:xfrm>
            <a:off x="579120" y="1390707"/>
            <a:ext cx="10515600" cy="2731265"/>
          </a:xfrm>
        </p:spPr>
        <p:txBody>
          <a:bodyPr>
            <a:normAutofit/>
          </a:bodyPr>
          <a:lstStyle/>
          <a:p>
            <a:r>
              <a:rPr lang="en-US" sz="2400" dirty="0"/>
              <a:t>Inhaled bronchodilators are the  main pharmacological agents that:</a:t>
            </a:r>
          </a:p>
          <a:p>
            <a:pPr lvl="1"/>
            <a:r>
              <a:rPr lang="en-US" sz="2000" dirty="0"/>
              <a:t>Improve symptoms</a:t>
            </a:r>
          </a:p>
          <a:p>
            <a:pPr lvl="1"/>
            <a:r>
              <a:rPr lang="en-US" sz="2000" dirty="0"/>
              <a:t>Decrease exacerbations and </a:t>
            </a:r>
          </a:p>
          <a:p>
            <a:pPr lvl="1"/>
            <a:r>
              <a:rPr lang="en-US" sz="2000" dirty="0"/>
              <a:t>Improve quality of  life in COPD</a:t>
            </a:r>
          </a:p>
          <a:p>
            <a:pPr marL="0" indent="0">
              <a:buNone/>
            </a:pPr>
            <a:endParaRPr lang="en-US" sz="2400" dirty="0"/>
          </a:p>
          <a:p>
            <a:r>
              <a:rPr lang="en-US" sz="2400" dirty="0" smtClean="0"/>
              <a:t>Bronchodilators </a:t>
            </a:r>
            <a:r>
              <a:rPr lang="en-US" sz="2400" dirty="0"/>
              <a:t>may  improve symptoms especially breathlessness by reducing  hyperinflation</a:t>
            </a:r>
          </a:p>
          <a:p>
            <a:endParaRPr lang="en-US" dirty="0"/>
          </a:p>
        </p:txBody>
      </p:sp>
      <p:sp>
        <p:nvSpPr>
          <p:cNvPr id="4" name="TextBox 3"/>
          <p:cNvSpPr txBox="1"/>
          <p:nvPr/>
        </p:nvSpPr>
        <p:spPr>
          <a:xfrm>
            <a:off x="2830883" y="5962390"/>
            <a:ext cx="4922728" cy="338554"/>
          </a:xfrm>
          <a:prstGeom prst="rect">
            <a:avLst/>
          </a:prstGeom>
          <a:noFill/>
        </p:spPr>
        <p:txBody>
          <a:bodyPr wrap="square" rtlCol="0">
            <a:spAutoFit/>
          </a:bodyPr>
          <a:lstStyle/>
          <a:p>
            <a:r>
              <a:rPr lang="en-US" sz="1600" dirty="0" err="1">
                <a:solidFill>
                  <a:srgbClr val="00B050"/>
                </a:solidFill>
              </a:rPr>
              <a:t>Vijayan</a:t>
            </a:r>
            <a:r>
              <a:rPr lang="en-US" sz="1600" dirty="0">
                <a:solidFill>
                  <a:srgbClr val="00B050"/>
                </a:solidFill>
              </a:rPr>
              <a:t> VK. Indian J Med Res 137, 2013, pp 251-269</a:t>
            </a:r>
          </a:p>
        </p:txBody>
      </p:sp>
    </p:spTree>
    <p:extLst>
      <p:ext uri="{BB962C8B-B14F-4D97-AF65-F5344CB8AC3E}">
        <p14:creationId xmlns:p14="http://schemas.microsoft.com/office/powerpoint/2010/main" val="55138328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9A69D7A-8504-2A81-6A84-F96E03B8CA7E}"/>
              </a:ext>
            </a:extLst>
          </p:cNvPr>
          <p:cNvPicPr>
            <a:picLocks noGrp="1" noChangeAspect="1"/>
          </p:cNvPicPr>
          <p:nvPr>
            <p:ph idx="4294967295"/>
          </p:nvPr>
        </p:nvPicPr>
        <p:blipFill rotWithShape="1">
          <a:blip r:embed="rId2"/>
          <a:srcRect b="87477"/>
          <a:stretch/>
        </p:blipFill>
        <p:spPr>
          <a:xfrm>
            <a:off x="0" y="269793"/>
            <a:ext cx="9228138" cy="1060450"/>
          </a:xfrm>
          <a:prstGeom prst="rect">
            <a:avLst/>
          </a:prstGeom>
        </p:spPr>
      </p:pic>
      <p:pic>
        <p:nvPicPr>
          <p:cNvPr id="5" name="Content Placeholder 3">
            <a:extLst>
              <a:ext uri="{FF2B5EF4-FFF2-40B4-BE49-F238E27FC236}">
                <a16:creationId xmlns:a16="http://schemas.microsoft.com/office/drawing/2014/main" id="{07682DA4-856B-2EE4-2C80-01E1CC3A3F63}"/>
              </a:ext>
            </a:extLst>
          </p:cNvPr>
          <p:cNvPicPr>
            <a:picLocks noChangeAspect="1"/>
          </p:cNvPicPr>
          <p:nvPr/>
        </p:nvPicPr>
        <p:blipFill rotWithShape="1">
          <a:blip r:embed="rId2"/>
          <a:srcRect l="5005" t="36848" r="54562" b="10673"/>
          <a:stretch/>
        </p:blipFill>
        <p:spPr>
          <a:xfrm>
            <a:off x="838200" y="1165079"/>
            <a:ext cx="4598939" cy="5477458"/>
          </a:xfrm>
          <a:prstGeom prst="rect">
            <a:avLst/>
          </a:prstGeom>
        </p:spPr>
      </p:pic>
      <p:pic>
        <p:nvPicPr>
          <p:cNvPr id="7" name="Picture 6">
            <a:extLst>
              <a:ext uri="{FF2B5EF4-FFF2-40B4-BE49-F238E27FC236}">
                <a16:creationId xmlns:a16="http://schemas.microsoft.com/office/drawing/2014/main" id="{0123CE94-4740-E7AC-F103-5C5A3B76F228}"/>
              </a:ext>
            </a:extLst>
          </p:cNvPr>
          <p:cNvPicPr>
            <a:picLocks noChangeAspect="1"/>
          </p:cNvPicPr>
          <p:nvPr/>
        </p:nvPicPr>
        <p:blipFill rotWithShape="1">
          <a:blip r:embed="rId2"/>
          <a:srcRect l="46748" t="37531" r="5894" b="9982"/>
          <a:stretch/>
        </p:blipFill>
        <p:spPr>
          <a:xfrm>
            <a:off x="5299203" y="1165078"/>
            <a:ext cx="5292034" cy="5382127"/>
          </a:xfrm>
          <a:prstGeom prst="rect">
            <a:avLst/>
          </a:prstGeom>
        </p:spPr>
      </p:pic>
    </p:spTree>
    <p:extLst>
      <p:ext uri="{BB962C8B-B14F-4D97-AF65-F5344CB8AC3E}">
        <p14:creationId xmlns:p14="http://schemas.microsoft.com/office/powerpoint/2010/main" val="37863636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PAUSE" val="1"/>
  <p:tag name="TIMELINE" val="4.0/4.5/7.1/11.0/11.4/13.0/14.1/14.6/16.7"/>
  <p:tag name="AUDIO_IMPORT" val="D:\PROJECTS\Cipla Dr. Rajan\audio cut\30_slide.mp3"/>
  <p:tag name="ELAPSEDTIME" val="46.2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17019</TotalTime>
  <Words>4623</Words>
  <Application>Microsoft Office PowerPoint</Application>
  <PresentationFormat>Widescreen</PresentationFormat>
  <Paragraphs>694</Paragraphs>
  <Slides>105</Slides>
  <Notes>33</Notes>
  <HiddenSlides>0</HiddenSlides>
  <MMClips>0</MMClips>
  <ScaleCrop>false</ScaleCrop>
  <HeadingPairs>
    <vt:vector size="6" baseType="variant">
      <vt:variant>
        <vt:lpstr>Fonts Used</vt:lpstr>
      </vt:variant>
      <vt:variant>
        <vt:i4>30</vt:i4>
      </vt:variant>
      <vt:variant>
        <vt:lpstr>Theme</vt:lpstr>
      </vt:variant>
      <vt:variant>
        <vt:i4>1</vt:i4>
      </vt:variant>
      <vt:variant>
        <vt:lpstr>Slide Titles</vt:lpstr>
      </vt:variant>
      <vt:variant>
        <vt:i4>105</vt:i4>
      </vt:variant>
    </vt:vector>
  </HeadingPairs>
  <TitlesOfParts>
    <vt:vector size="136" baseType="lpstr">
      <vt:lpstr>MS PGothic</vt:lpstr>
      <vt:lpstr>MS PGothic</vt:lpstr>
      <vt:lpstr>游ゴシック</vt:lpstr>
      <vt:lpstr>游ゴシック Light</vt:lpstr>
      <vt:lpstr>Aharoni</vt:lpstr>
      <vt:lpstr>Andalus</vt:lpstr>
      <vt:lpstr>Arial</vt:lpstr>
      <vt:lpstr>Bahnschrift</vt:lpstr>
      <vt:lpstr>Calibri</vt:lpstr>
      <vt:lpstr>Calibri Light</vt:lpstr>
      <vt:lpstr>Cambria</vt:lpstr>
      <vt:lpstr>Carlito</vt:lpstr>
      <vt:lpstr>Century Gothic</vt:lpstr>
      <vt:lpstr>Century Schoolbook</vt:lpstr>
      <vt:lpstr>Comic Sans MS</vt:lpstr>
      <vt:lpstr>Futura</vt:lpstr>
      <vt:lpstr>Futura Medium</vt:lpstr>
      <vt:lpstr>Gill Sans MT</vt:lpstr>
      <vt:lpstr>Mangal</vt:lpstr>
      <vt:lpstr>Microsoft Sans Serif</vt:lpstr>
      <vt:lpstr>News Gothic MT</vt:lpstr>
      <vt:lpstr>Playfair Display</vt:lpstr>
      <vt:lpstr>Poppins</vt:lpstr>
      <vt:lpstr>Poppins Light</vt:lpstr>
      <vt:lpstr>Poppins Medium</vt:lpstr>
      <vt:lpstr>Tahoma</vt:lpstr>
      <vt:lpstr>Times New Roman</vt:lpstr>
      <vt:lpstr>TimesNewRomanPS-BoldMT</vt:lpstr>
      <vt:lpstr>Trebuchet MS</vt:lpstr>
      <vt:lpstr>Wingdings</vt:lpstr>
      <vt:lpstr>Office Theme</vt:lpstr>
      <vt:lpstr>PowerPoint Presentation</vt:lpstr>
      <vt:lpstr>PowerPoint Presentation</vt:lpstr>
      <vt:lpstr>PowerPoint Presentation</vt:lpstr>
      <vt:lpstr> Understanding of asthma etiology in ancient times</vt:lpstr>
      <vt:lpstr>Asthma </vt:lpstr>
      <vt:lpstr>PowerPoint Presentation</vt:lpstr>
      <vt:lpstr>Touch me Not Plant…..</vt:lpstr>
      <vt:lpstr>PowerPoint Presentation</vt:lpstr>
      <vt:lpstr>PowerPoint Presentation</vt:lpstr>
      <vt:lpstr>Major risk factors</vt:lpstr>
      <vt:lpstr>Clinical Challenges In Management of Asthma</vt:lpstr>
      <vt:lpstr>PowerPoint Presentation</vt:lpstr>
      <vt:lpstr>Long term goals of asthma management</vt:lpstr>
      <vt:lpstr>PowerPoint Presentation</vt:lpstr>
      <vt:lpstr>PowerPoint Presentation</vt:lpstr>
      <vt:lpstr>PowerPoint Presentation</vt:lpstr>
      <vt:lpstr>Diagnosis of asthma </vt:lpstr>
      <vt:lpstr>Physical Examination</vt:lpstr>
      <vt:lpstr>PowerPoint Presentation</vt:lpstr>
      <vt:lpstr>PowerPoint Presentation</vt:lpstr>
      <vt:lpstr>PowerPoint Presentation</vt:lpstr>
      <vt:lpstr>Differential diagnosis </vt:lpstr>
      <vt:lpstr>Distinguishing features between asthma and COPD</vt:lpstr>
      <vt:lpstr>PowerPoint Presentation</vt:lpstr>
      <vt:lpstr>ASTHMA &amp; CO-MORBIDITIES</vt:lpstr>
      <vt:lpstr>PowerPoint Presentation</vt:lpstr>
      <vt:lpstr>Management of Stable Asthma</vt:lpstr>
      <vt:lpstr>PowerPoint Presentation</vt:lpstr>
      <vt:lpstr>Asthma Pathology: Spasm and swelling</vt:lpstr>
      <vt:lpstr>Guideline Recommendations for Asthma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DELIBERATION</vt:lpstr>
      <vt:lpstr>PowerPoint Presentation</vt:lpstr>
      <vt:lpstr>PowerPoint Presentation</vt:lpstr>
      <vt:lpstr>“Drugs don’t work in patients who don’t take them.”</vt:lpstr>
      <vt:lpstr>PowerPoint Presentation</vt:lpstr>
      <vt:lpstr>PowerPoint Presentation</vt:lpstr>
      <vt:lpstr>PowerPoint Presentation</vt:lpstr>
      <vt:lpstr>PowerPoint Presentation</vt:lpstr>
      <vt:lpstr>Assessment of  asthma: Asthma Control</vt:lpstr>
      <vt:lpstr>PowerPoint Presentation</vt:lpstr>
      <vt:lpstr>PowerPoint Presentation</vt:lpstr>
      <vt:lpstr>PowerPoint Presentation</vt:lpstr>
      <vt:lpstr>PowerPoint Presentation</vt:lpstr>
      <vt:lpstr>Maharishi Hiranyagarbh The Founder of yoga on earth</vt:lpstr>
      <vt:lpstr>PowerPoint Presentation</vt:lpstr>
      <vt:lpstr>MAHARISHI PATANJALI  THE FATHER OF MODERN YOGA  THE COMPILER OF YOGASUTRA   PATANJALI WAS THE COMPILER NOT AN ORIGINATOR OF YOGA  THE YOGA SUTRAS WERE COMPILED PRIOR TO 400 CE BY SAGE PATANJALI</vt:lpstr>
      <vt:lpstr>PowerPoint Presentation</vt:lpstr>
      <vt:lpstr>PowerPoint Presentation</vt:lpstr>
      <vt:lpstr>PowerPoint Presentation</vt:lpstr>
      <vt:lpstr>PowerPoint Presentation</vt:lpstr>
      <vt:lpstr>PowerPoint Presentation</vt:lpstr>
      <vt:lpstr>Publications related to Yoga in Respiratory Practices :</vt:lpstr>
      <vt:lpstr>PowerPoint Presentation</vt:lpstr>
      <vt:lpstr>PowerPoint Presentation</vt:lpstr>
      <vt:lpstr>PowerPoint Presentation</vt:lpstr>
      <vt:lpstr>PowerPoint Presentation</vt:lpstr>
      <vt:lpstr>PowerPoint Presentation</vt:lpstr>
      <vt:lpstr>Burden of disease: India: COPD</vt:lpstr>
      <vt:lpstr>PowerPoint Presentation</vt:lpstr>
      <vt:lpstr>Risk factors for COPD </vt:lpstr>
      <vt:lpstr>PowerPoint Presentation</vt:lpstr>
      <vt:lpstr>PowerPoint Presentation</vt:lpstr>
      <vt:lpstr>Aetiology, Pathobiology and Pathology of COPD</vt:lpstr>
      <vt:lpstr>Airway pathology in COPD</vt:lpstr>
      <vt:lpstr>Change in airway in COPD</vt:lpstr>
      <vt:lpstr>COPD is a systemic disease</vt:lpstr>
      <vt:lpstr>Extrapulmonary effects of COPD </vt:lpstr>
      <vt:lpstr>PowerPoint Presentation</vt:lpstr>
      <vt:lpstr>Symptoms of COPD</vt:lpstr>
      <vt:lpstr>PowerPoint Presentation</vt:lpstr>
      <vt:lpstr>Physical Examination of the Chest (Contd.)</vt:lpstr>
      <vt:lpstr>     Barrel shaped chest</vt:lpstr>
      <vt:lpstr>PowerPoint Presentation</vt:lpstr>
      <vt:lpstr>PowerPoint Presentation</vt:lpstr>
      <vt:lpstr>PowerPoint Presentation</vt:lpstr>
      <vt:lpstr>PowerPoint Presentation</vt:lpstr>
      <vt:lpstr>PowerPoint Presentation</vt:lpstr>
      <vt:lpstr>The Relationship Between Clinical Phenotypes and Global Initiative for Chronic Obstructive Lung Disease (GOLD) Stages/Groups in Patients With Chronic Obstructive Pulmonary Disease</vt:lpstr>
      <vt:lpstr>PowerPoint Presentation</vt:lpstr>
      <vt:lpstr>PowerPoint Presentation</vt:lpstr>
      <vt:lpstr>PowerPoint Presentation</vt:lpstr>
      <vt:lpstr>Goals of Pharmacotherapy</vt:lpstr>
      <vt:lpstr>PowerPoint Presentation</vt:lpstr>
      <vt:lpstr>Combined Assessment of COPD</vt:lpstr>
      <vt:lpstr>Pharmacological Agents</vt:lpstr>
      <vt:lpstr>Contd..</vt:lpstr>
      <vt:lpstr>Choice of inhalation Device for Indian Patients</vt:lpstr>
      <vt:lpstr> Rationale for Bronchodilators in COPD</vt:lpstr>
      <vt:lpstr>PowerPoint Presentation</vt:lpstr>
      <vt:lpstr>PowerPoint Presentation</vt:lpstr>
      <vt:lpstr>Pulmonary Rehabilitation</vt:lpstr>
      <vt:lpstr>PowerPoint Presentation</vt:lpstr>
      <vt:lpstr>SUMMARY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Executive Summary Of The Recommendations On Management Of Asthma In Primary Care</dc:title>
  <dc:creator>Microsoft Office User</dc:creator>
  <cp:lastModifiedBy>abhishek sahu</cp:lastModifiedBy>
  <cp:revision>138</cp:revision>
  <dcterms:created xsi:type="dcterms:W3CDTF">2022-05-01T12:04:27Z</dcterms:created>
  <dcterms:modified xsi:type="dcterms:W3CDTF">2024-03-20T10:43:57Z</dcterms:modified>
</cp:coreProperties>
</file>