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6" r:id="rId1"/>
  </p:sldMasterIdLst>
  <p:notesMasterIdLst>
    <p:notesMasterId r:id="rId70"/>
  </p:notesMasterIdLst>
  <p:sldIdLst>
    <p:sldId id="297" r:id="rId2"/>
    <p:sldId id="376" r:id="rId3"/>
    <p:sldId id="375" r:id="rId4"/>
    <p:sldId id="300" r:id="rId5"/>
    <p:sldId id="298" r:id="rId6"/>
    <p:sldId id="301" r:id="rId7"/>
    <p:sldId id="259" r:id="rId8"/>
    <p:sldId id="342" r:id="rId9"/>
    <p:sldId id="302" r:id="rId10"/>
    <p:sldId id="303" r:id="rId11"/>
    <p:sldId id="334" r:id="rId12"/>
    <p:sldId id="304" r:id="rId13"/>
    <p:sldId id="309" r:id="rId14"/>
    <p:sldId id="316" r:id="rId15"/>
    <p:sldId id="262" r:id="rId16"/>
    <p:sldId id="333" r:id="rId17"/>
    <p:sldId id="313" r:id="rId18"/>
    <p:sldId id="331" r:id="rId19"/>
    <p:sldId id="320" r:id="rId20"/>
    <p:sldId id="314" r:id="rId21"/>
    <p:sldId id="336" r:id="rId22"/>
    <p:sldId id="318" r:id="rId23"/>
    <p:sldId id="337" r:id="rId24"/>
    <p:sldId id="319" r:id="rId25"/>
    <p:sldId id="264" r:id="rId26"/>
    <p:sldId id="346" r:id="rId27"/>
    <p:sldId id="344" r:id="rId28"/>
    <p:sldId id="368" r:id="rId29"/>
    <p:sldId id="343" r:id="rId30"/>
    <p:sldId id="345" r:id="rId31"/>
    <p:sldId id="307" r:id="rId32"/>
    <p:sldId id="361" r:id="rId33"/>
    <p:sldId id="292" r:id="rId34"/>
    <p:sldId id="272" r:id="rId35"/>
    <p:sldId id="273" r:id="rId36"/>
    <p:sldId id="351" r:id="rId37"/>
    <p:sldId id="371" r:id="rId38"/>
    <p:sldId id="356" r:id="rId39"/>
    <p:sldId id="352" r:id="rId40"/>
    <p:sldId id="275" r:id="rId41"/>
    <p:sldId id="308" r:id="rId42"/>
    <p:sldId id="322" r:id="rId43"/>
    <p:sldId id="277" r:id="rId44"/>
    <p:sldId id="369" r:id="rId45"/>
    <p:sldId id="315" r:id="rId46"/>
    <p:sldId id="365" r:id="rId47"/>
    <p:sldId id="366" r:id="rId48"/>
    <p:sldId id="370" r:id="rId49"/>
    <p:sldId id="372" r:id="rId50"/>
    <p:sldId id="364" r:id="rId51"/>
    <p:sldId id="335" r:id="rId52"/>
    <p:sldId id="341" r:id="rId53"/>
    <p:sldId id="324" r:id="rId54"/>
    <p:sldId id="325" r:id="rId55"/>
    <p:sldId id="327" r:id="rId56"/>
    <p:sldId id="328" r:id="rId57"/>
    <p:sldId id="349" r:id="rId58"/>
    <p:sldId id="329" r:id="rId59"/>
    <p:sldId id="330" r:id="rId60"/>
    <p:sldId id="347" r:id="rId61"/>
    <p:sldId id="350" r:id="rId62"/>
    <p:sldId id="284" r:id="rId63"/>
    <p:sldId id="285" r:id="rId64"/>
    <p:sldId id="353" r:id="rId65"/>
    <p:sldId id="354" r:id="rId66"/>
    <p:sldId id="374" r:id="rId67"/>
    <p:sldId id="373" r:id="rId68"/>
    <p:sldId id="338"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722A2D"/>
    <a:srgbClr val="276155"/>
    <a:srgbClr val="BAE4DB"/>
    <a:srgbClr val="EAF6F3"/>
    <a:srgbClr val="EEEEEE"/>
    <a:srgbClr val="F0E1D8"/>
    <a:srgbClr val="D0ECE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57" autoAdjust="0"/>
    <p:restoredTop sz="90786" autoAdjust="0"/>
  </p:normalViewPr>
  <p:slideViewPr>
    <p:cSldViewPr>
      <p:cViewPr varScale="1">
        <p:scale>
          <a:sx n="66" d="100"/>
          <a:sy n="66" d="100"/>
        </p:scale>
        <p:origin x="-1122" y="-102"/>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1988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2FDA3F-1E26-4388-98A2-37DC537C3DBB}" type="datetimeFigureOut">
              <a:rPr lang="en-US" smtClean="0"/>
              <a:pPr/>
              <a:t>5/8/2024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F7A571-270C-4236-B2D4-82576628CDE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DFF7A571-270C-4236-B2D4-82576628CDE8}" type="slidenum">
              <a:rPr lang="en-US" smtClean="0"/>
              <a:pPr/>
              <a:t>6</a:t>
            </a:fld>
            <a:endParaRPr lang="en-US"/>
          </a:p>
        </p:txBody>
      </p:sp>
    </p:spTree>
    <p:extLst>
      <p:ext uri="{BB962C8B-B14F-4D97-AF65-F5344CB8AC3E}">
        <p14:creationId xmlns:p14="http://schemas.microsoft.com/office/powerpoint/2010/main" xmlns="" val="1542036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0" name="Date Placeholder 29"/>
          <p:cNvSpPr>
            <a:spLocks noGrp="1"/>
          </p:cNvSpPr>
          <p:nvPr>
            <p:ph type="dt" sz="half" idx="10"/>
          </p:nvPr>
        </p:nvSpPr>
        <p:spPr/>
        <p:txBody>
          <a:bodyPr/>
          <a:lstStyle>
            <a:lvl1pPr>
              <a:defRPr>
                <a:solidFill>
                  <a:srgbClr val="FFFFFF"/>
                </a:solidFill>
              </a:defRPr>
            </a:lvl1pPr>
            <a:extLst/>
          </a:lstStyle>
          <a:p>
            <a:fld id="{89142D60-5BAC-454D-8763-324BB53A4BE8}" type="datetime1">
              <a:rPr lang="en-US" smtClean="0"/>
              <a:pPr/>
              <a:t>5/8/2024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n-US" smtClean="0"/>
              <a:t>Dr MH Usmani Sr Consultant BHL Lucknow</a:t>
            </a: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grpSp>
        <p:nvGrpSpPr>
          <p:cNvPr id="13" name="Group 12"/>
          <p:cNvGrpSpPr/>
          <p:nvPr userDrawn="1"/>
        </p:nvGrpSpPr>
        <p:grpSpPr>
          <a:xfrm>
            <a:off x="0" y="3581401"/>
            <a:ext cx="12201450" cy="3291062"/>
            <a:chOff x="0" y="5787739"/>
            <a:chExt cx="7253196" cy="1084722"/>
          </a:xfrm>
        </p:grpSpPr>
        <p:sp>
          <p:nvSpPr>
            <p:cNvPr id="14" name="Freeform 13"/>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bg1">
                <a:lumMod val="6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Freeform 14"/>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276155"/>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Right Triangle 15"/>
            <p:cNvSpPr/>
            <p:nvPr userDrawn="1"/>
          </p:nvSpPr>
          <p:spPr>
            <a:xfrm>
              <a:off x="0" y="5787739"/>
              <a:ext cx="4724400" cy="1084722"/>
            </a:xfrm>
            <a:prstGeom prst="rtTriangle">
              <a:avLst/>
            </a:prstGeom>
            <a:solidFill>
              <a:srgbClr val="722A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8" name="Right Triangle 17"/>
          <p:cNvSpPr/>
          <p:nvPr userDrawn="1"/>
        </p:nvSpPr>
        <p:spPr>
          <a:xfrm rot="10800000">
            <a:off x="9601200" y="-9120"/>
            <a:ext cx="2590800" cy="1152120"/>
          </a:xfrm>
          <a:prstGeom prst="rtTriangle">
            <a:avLst/>
          </a:prstGeom>
          <a:solidFill>
            <a:srgbClr val="2761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Rectangle 2"/>
          <p:cNvSpPr/>
          <p:nvPr userDrawn="1"/>
        </p:nvSpPr>
        <p:spPr>
          <a:xfrm>
            <a:off x="1089442" y="0"/>
            <a:ext cx="3429000" cy="6872463"/>
          </a:xfrm>
          <a:prstGeom prst="rect">
            <a:avLst/>
          </a:prstGeom>
          <a:solidFill>
            <a:srgbClr val="F0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D051CE-9F59-4EC4-ACA1-42C3E395A7E0}" type="datetime1">
              <a:rPr lang="en-US" smtClean="0"/>
              <a:pPr/>
              <a:t>5/8/2024</a:t>
            </a:fld>
            <a:endParaRPr lang="en-US"/>
          </a:p>
        </p:txBody>
      </p:sp>
      <p:sp>
        <p:nvSpPr>
          <p:cNvPr id="3" name="Footer Placeholder 2"/>
          <p:cNvSpPr>
            <a:spLocks noGrp="1"/>
          </p:cNvSpPr>
          <p:nvPr>
            <p:ph type="ftr" sz="quarter" idx="11"/>
          </p:nvPr>
        </p:nvSpPr>
        <p:spPr/>
        <p:txBody>
          <a:bodyPr/>
          <a:lstStyle/>
          <a:p>
            <a:r>
              <a:rPr lang="en-US" smtClean="0"/>
              <a:t>Dr MH Usmani Sr Consultant BHL Lucknow</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5" name="Date Placeholder 4"/>
          <p:cNvSpPr>
            <a:spLocks noGrp="1"/>
          </p:cNvSpPr>
          <p:nvPr>
            <p:ph type="dt" sz="half" idx="10"/>
          </p:nvPr>
        </p:nvSpPr>
        <p:spPr>
          <a:xfrm>
            <a:off x="8969376" y="6407944"/>
            <a:ext cx="2560320" cy="365760"/>
          </a:xfrm>
        </p:spPr>
        <p:txBody>
          <a:bodyPr/>
          <a:lstStyle/>
          <a:p>
            <a:fld id="{8AB1EDB0-3ABB-4EF3-97F7-AE5BD18032EF}" type="datetime1">
              <a:rPr lang="en-US" smtClean="0"/>
              <a:pPr/>
              <a:t>5/8/2024</a:t>
            </a:fld>
            <a:endParaRPr lang="en-US"/>
          </a:p>
        </p:txBody>
      </p:sp>
      <p:sp>
        <p:nvSpPr>
          <p:cNvPr id="6" name="Footer Placeholder 5"/>
          <p:cNvSpPr>
            <a:spLocks noGrp="1"/>
          </p:cNvSpPr>
          <p:nvPr>
            <p:ph type="ftr" sz="quarter" idx="11"/>
          </p:nvPr>
        </p:nvSpPr>
        <p:spPr/>
        <p:txBody>
          <a:bodyPr/>
          <a:lstStyle/>
          <a:p>
            <a:r>
              <a:rPr lang="en-US" smtClean="0"/>
              <a:t>Dr MH Usmani Sr Consultant BHL Lucknow</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5834474-A3B5-4E88-B6A9-5EFE51E146EA}" type="datetime1">
              <a:rPr lang="en-US" smtClean="0"/>
              <a:pPr/>
              <a:t>5/8/2024</a:t>
            </a:fld>
            <a:endParaRPr lang="en-US"/>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r>
              <a:rPr lang="en-US" smtClean="0"/>
              <a:t>Dr MH Usmani Sr Consultant BHL Lucknow</a:t>
            </a: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481330"/>
            <a:ext cx="109728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E150C23-F44A-4535-A9A3-2BE45E6D2BCB}" type="datetime1">
              <a:rPr lang="en-US" smtClean="0"/>
              <a:pPr/>
              <a:t>5/8/2024</a:t>
            </a:fld>
            <a:endParaRPr lang="en-US"/>
          </a:p>
        </p:txBody>
      </p:sp>
      <p:sp>
        <p:nvSpPr>
          <p:cNvPr id="5" name="Footer Placeholder 4"/>
          <p:cNvSpPr>
            <a:spLocks noGrp="1"/>
          </p:cNvSpPr>
          <p:nvPr>
            <p:ph type="ftr" sz="quarter" idx="11"/>
          </p:nvPr>
        </p:nvSpPr>
        <p:spPr/>
        <p:txBody>
          <a:bodyPr/>
          <a:lstStyle/>
          <a:p>
            <a:r>
              <a:rPr lang="en-US" smtClean="0"/>
              <a:t>Dr MH Usmani Sr Consultant BHL Lucknow</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1"/>
            <a:ext cx="8432800" cy="5592760"/>
          </a:xfrm>
        </p:spPr>
        <p:txBody>
          <a:bodyPr vert="eaVer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2A0FD94C-6411-4EFB-BBE4-58B70778E604}" type="datetime1">
              <a:rPr lang="en-US" smtClean="0"/>
              <a:pPr/>
              <a:t>5/8/2024</a:t>
            </a:fld>
            <a:endParaRPr lang="en-US"/>
          </a:p>
        </p:txBody>
      </p:sp>
      <p:sp>
        <p:nvSpPr>
          <p:cNvPr id="5" name="Footer Placeholder 4"/>
          <p:cNvSpPr>
            <a:spLocks noGrp="1"/>
          </p:cNvSpPr>
          <p:nvPr>
            <p:ph type="ftr" sz="quarter" idx="11"/>
          </p:nvPr>
        </p:nvSpPr>
        <p:spPr/>
        <p:txBody>
          <a:bodyPr/>
          <a:lstStyle/>
          <a:p>
            <a:r>
              <a:rPr lang="en-US" smtClean="0"/>
              <a:t>Dr MH Usmani Sr Consultant BHL Lucknow</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30" name="Date Placeholder 29"/>
          <p:cNvSpPr>
            <a:spLocks noGrp="1"/>
          </p:cNvSpPr>
          <p:nvPr>
            <p:ph type="dt" sz="half" idx="10"/>
          </p:nvPr>
        </p:nvSpPr>
        <p:spPr/>
        <p:txBody>
          <a:bodyPr/>
          <a:lstStyle>
            <a:lvl1pPr>
              <a:defRPr>
                <a:solidFill>
                  <a:srgbClr val="FFFFFF"/>
                </a:solidFill>
              </a:defRPr>
            </a:lvl1pPr>
            <a:extLst/>
          </a:lstStyle>
          <a:p>
            <a:fld id="{89142D60-5BAC-454D-8763-324BB53A4BE8}" type="datetime1">
              <a:rPr lang="en-US" smtClean="0"/>
              <a:pPr/>
              <a:t>5/8/2024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n-US" smtClean="0"/>
              <a:t>Dr MH Usmani Sr Consultant BHL Lucknow</a:t>
            </a: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grpSp>
        <p:nvGrpSpPr>
          <p:cNvPr id="2" name="Group 1"/>
          <p:cNvGrpSpPr/>
          <p:nvPr userDrawn="1"/>
        </p:nvGrpSpPr>
        <p:grpSpPr>
          <a:xfrm flipH="1">
            <a:off x="0" y="-9120"/>
            <a:ext cx="12192000" cy="6881583"/>
            <a:chOff x="0" y="-9120"/>
            <a:chExt cx="12201450" cy="6881583"/>
          </a:xfrm>
        </p:grpSpPr>
        <p:grpSp>
          <p:nvGrpSpPr>
            <p:cNvPr id="13" name="Group 12"/>
            <p:cNvGrpSpPr/>
            <p:nvPr userDrawn="1"/>
          </p:nvGrpSpPr>
          <p:grpSpPr>
            <a:xfrm>
              <a:off x="0" y="3581401"/>
              <a:ext cx="12201450" cy="3291062"/>
              <a:chOff x="0" y="5787739"/>
              <a:chExt cx="7253196" cy="1084722"/>
            </a:xfrm>
          </p:grpSpPr>
          <p:sp>
            <p:nvSpPr>
              <p:cNvPr id="14" name="Freeform 13"/>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bg1">
                  <a:lumMod val="6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Freeform 14"/>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276155"/>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Right Triangle 15"/>
              <p:cNvSpPr/>
              <p:nvPr userDrawn="1"/>
            </p:nvSpPr>
            <p:spPr>
              <a:xfrm>
                <a:off x="0" y="5787739"/>
                <a:ext cx="4724400" cy="1084722"/>
              </a:xfrm>
              <a:prstGeom prst="rtTriangle">
                <a:avLst/>
              </a:prstGeom>
              <a:solidFill>
                <a:srgbClr val="722A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8" name="Right Triangle 17"/>
            <p:cNvSpPr/>
            <p:nvPr userDrawn="1"/>
          </p:nvSpPr>
          <p:spPr>
            <a:xfrm rot="10800000">
              <a:off x="9601200" y="-9120"/>
              <a:ext cx="2590800" cy="1152120"/>
            </a:xfrm>
            <a:prstGeom prst="rtTriangle">
              <a:avLst/>
            </a:prstGeom>
            <a:solidFill>
              <a:srgbClr val="2761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Rectangle 2"/>
            <p:cNvSpPr/>
            <p:nvPr userDrawn="1"/>
          </p:nvSpPr>
          <p:spPr>
            <a:xfrm>
              <a:off x="1089442" y="0"/>
              <a:ext cx="3429000" cy="6872463"/>
            </a:xfrm>
            <a:prstGeom prst="rect">
              <a:avLst/>
            </a:prstGeom>
            <a:solidFill>
              <a:srgbClr val="F0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Tree>
    <p:extLst>
      <p:ext uri="{BB962C8B-B14F-4D97-AF65-F5344CB8AC3E}">
        <p14:creationId xmlns:p14="http://schemas.microsoft.com/office/powerpoint/2010/main" xmlns="" val="24077030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lnSpc>
                <a:spcPct val="114000"/>
              </a:lnSpc>
              <a:spcBef>
                <a:spcPts val="200"/>
              </a:spcBef>
              <a:spcAft>
                <a:spcPts val="0"/>
              </a:spcAft>
              <a:buClr>
                <a:srgbClr val="722A2D"/>
              </a:buClr>
              <a:defRPr sz="1600" b="1"/>
            </a:lvl1pPr>
            <a:lvl2pPr>
              <a:lnSpc>
                <a:spcPct val="114000"/>
              </a:lnSpc>
              <a:spcBef>
                <a:spcPts val="200"/>
              </a:spcBef>
              <a:spcAft>
                <a:spcPts val="0"/>
              </a:spcAft>
              <a:buClr>
                <a:srgbClr val="276155"/>
              </a:buClr>
              <a:defRPr sz="1400"/>
            </a:lvl2pPr>
            <a:lvl3pPr>
              <a:lnSpc>
                <a:spcPct val="114000"/>
              </a:lnSpc>
              <a:spcBef>
                <a:spcPts val="200"/>
              </a:spcBef>
              <a:spcAft>
                <a:spcPts val="0"/>
              </a:spcAft>
              <a:buClr>
                <a:srgbClr val="276155"/>
              </a:buClr>
              <a:defRPr sz="1400"/>
            </a:lvl3pPr>
            <a:lvl4pPr>
              <a:lnSpc>
                <a:spcPct val="114000"/>
              </a:lnSpc>
              <a:spcBef>
                <a:spcPts val="200"/>
              </a:spcBef>
              <a:spcAft>
                <a:spcPts val="0"/>
              </a:spcAft>
              <a:buClr>
                <a:srgbClr val="276155"/>
              </a:buClr>
              <a:defRPr sz="1200"/>
            </a:lvl4pPr>
            <a:lvl5pPr>
              <a:lnSpc>
                <a:spcPct val="114000"/>
              </a:lnSpc>
              <a:spcBef>
                <a:spcPts val="200"/>
              </a:spcBef>
              <a:spcAft>
                <a:spcPts val="0"/>
              </a:spcAft>
              <a:buClr>
                <a:srgbClr val="276155"/>
              </a:buClr>
              <a:defRPr sz="11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C9C09CAB-846C-406D-A011-F136933139F0}" type="datetime1">
              <a:rPr lang="en-US" smtClean="0"/>
              <a:pPr/>
              <a:t>5/8/2024</a:t>
            </a:fld>
            <a:endParaRPr lang="en-US"/>
          </a:p>
        </p:txBody>
      </p:sp>
      <p:sp>
        <p:nvSpPr>
          <p:cNvPr id="5" name="Footer Placeholder 4"/>
          <p:cNvSpPr>
            <a:spLocks noGrp="1"/>
          </p:cNvSpPr>
          <p:nvPr>
            <p:ph type="ftr" sz="quarter" idx="11"/>
          </p:nvPr>
        </p:nvSpPr>
        <p:spPr/>
        <p:txBody>
          <a:bodyPr/>
          <a:lstStyle/>
          <a:p>
            <a:r>
              <a:rPr lang="en-US" smtClean="0"/>
              <a:t>Dr MH Usmani Sr Consultant BHL Lucknow</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Title 6"/>
          <p:cNvSpPr>
            <a:spLocks noGrp="1"/>
          </p:cNvSpPr>
          <p:nvPr>
            <p:ph type="title" hasCustomPrompt="1"/>
          </p:nvPr>
        </p:nvSpPr>
        <p:spPr>
          <a:xfrm>
            <a:off x="609600" y="274638"/>
            <a:ext cx="8991600" cy="487362"/>
          </a:xfrm>
        </p:spPr>
        <p:txBody>
          <a:bodyPr rtlCol="0">
            <a:normAutofit/>
            <a:scene3d>
              <a:camera prst="orthographicFront"/>
              <a:lightRig rig="soft" dir="t"/>
            </a:scene3d>
            <a:sp3d prstMaterial="softEdge"/>
          </a:bodyPr>
          <a:lstStyle>
            <a:lvl1pPr>
              <a:defRPr sz="3200">
                <a:latin typeface="Verdana" panose="020B0604030504040204" pitchFamily="34" charset="0"/>
                <a:ea typeface="Verdana" panose="020B0604030504040204" pitchFamily="34" charset="0"/>
              </a:defRPr>
            </a:lvl1pPr>
          </a:lstStyle>
          <a:p>
            <a:r>
              <a:rPr kumimoji="0" lang="en-US" dirty="0" smtClean="0"/>
              <a:t>CLICK TO EDIT MASTER TITLE STYLE</a:t>
            </a:r>
            <a:endParaRPr kumimoji="0"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rgbClr val="F0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Content Placeholder 2"/>
          <p:cNvSpPr>
            <a:spLocks noGrp="1"/>
          </p:cNvSpPr>
          <p:nvPr>
            <p:ph idx="1"/>
          </p:nvPr>
        </p:nvSpPr>
        <p:spPr/>
        <p:txBody>
          <a:bodyPr>
            <a:normAutofit/>
          </a:bodyPr>
          <a:lstStyle>
            <a:lvl1pPr>
              <a:lnSpc>
                <a:spcPct val="114000"/>
              </a:lnSpc>
              <a:spcBef>
                <a:spcPts val="200"/>
              </a:spcBef>
              <a:spcAft>
                <a:spcPts val="0"/>
              </a:spcAft>
              <a:buClr>
                <a:srgbClr val="722A2D"/>
              </a:buClr>
              <a:defRPr sz="1800"/>
            </a:lvl1pPr>
            <a:lvl2pPr>
              <a:lnSpc>
                <a:spcPct val="114000"/>
              </a:lnSpc>
              <a:spcBef>
                <a:spcPts val="200"/>
              </a:spcBef>
              <a:spcAft>
                <a:spcPts val="0"/>
              </a:spcAft>
              <a:buClr>
                <a:srgbClr val="276155"/>
              </a:buClr>
              <a:defRPr sz="1600"/>
            </a:lvl2pPr>
            <a:lvl3pPr>
              <a:lnSpc>
                <a:spcPct val="114000"/>
              </a:lnSpc>
              <a:spcBef>
                <a:spcPts val="200"/>
              </a:spcBef>
              <a:spcAft>
                <a:spcPts val="0"/>
              </a:spcAft>
              <a:buClr>
                <a:srgbClr val="276155"/>
              </a:buClr>
              <a:defRPr sz="1600"/>
            </a:lvl3pPr>
            <a:lvl4pPr>
              <a:lnSpc>
                <a:spcPct val="114000"/>
              </a:lnSpc>
              <a:spcBef>
                <a:spcPts val="200"/>
              </a:spcBef>
              <a:spcAft>
                <a:spcPts val="0"/>
              </a:spcAft>
              <a:buClr>
                <a:srgbClr val="276155"/>
              </a:buClr>
              <a:defRPr sz="1400"/>
            </a:lvl4pPr>
            <a:lvl5pPr>
              <a:lnSpc>
                <a:spcPct val="114000"/>
              </a:lnSpc>
              <a:spcBef>
                <a:spcPts val="200"/>
              </a:spcBef>
              <a:spcAft>
                <a:spcPts val="0"/>
              </a:spcAft>
              <a:buClr>
                <a:srgbClr val="276155"/>
              </a:buClr>
              <a:defRPr sz="12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C9C09CAB-846C-406D-A011-F136933139F0}" type="datetime1">
              <a:rPr lang="en-US" smtClean="0"/>
              <a:pPr/>
              <a:t>5/8/2024</a:t>
            </a:fld>
            <a:endParaRPr lang="en-US"/>
          </a:p>
        </p:txBody>
      </p:sp>
      <p:sp>
        <p:nvSpPr>
          <p:cNvPr id="5" name="Footer Placeholder 4"/>
          <p:cNvSpPr>
            <a:spLocks noGrp="1"/>
          </p:cNvSpPr>
          <p:nvPr>
            <p:ph type="ftr" sz="quarter" idx="11"/>
          </p:nvPr>
        </p:nvSpPr>
        <p:spPr/>
        <p:txBody>
          <a:bodyPr/>
          <a:lstStyle/>
          <a:p>
            <a:r>
              <a:rPr lang="en-US" smtClean="0"/>
              <a:t>Dr MH Usmani Sr Consultant BHL Lucknow</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Title 6"/>
          <p:cNvSpPr>
            <a:spLocks noGrp="1"/>
          </p:cNvSpPr>
          <p:nvPr>
            <p:ph type="title"/>
          </p:nvPr>
        </p:nvSpPr>
        <p:spPr>
          <a:xfrm>
            <a:off x="609600" y="274638"/>
            <a:ext cx="10972800" cy="487362"/>
          </a:xfrm>
        </p:spPr>
        <p:txBody>
          <a:bodyPr rtlCol="0">
            <a:normAutofit/>
            <a:scene3d>
              <a:camera prst="orthographicFront"/>
              <a:lightRig rig="soft" dir="t"/>
            </a:scene3d>
            <a:sp3d prstMaterial="softEdge"/>
          </a:bodyPr>
          <a:lstStyle>
            <a:lvl1pPr>
              <a:defRPr lang="en-US" dirty="0">
                <a:solidFill>
                  <a:srgbClr val="722A2D"/>
                </a:solidFill>
                <a:effectLst/>
              </a:defRPr>
            </a:lvl1pPr>
          </a:lstStyle>
          <a:p>
            <a:r>
              <a:rPr kumimoji="0" lang="en-US" dirty="0" smtClean="0"/>
              <a:t>Click to edit Master title style</a:t>
            </a:r>
            <a:endParaRPr kumimoji="0" lang="en-US" dirty="0"/>
          </a:p>
        </p:txBody>
      </p:sp>
      <p:grpSp>
        <p:nvGrpSpPr>
          <p:cNvPr id="8" name="Group 7"/>
          <p:cNvGrpSpPr/>
          <p:nvPr userDrawn="1"/>
        </p:nvGrpSpPr>
        <p:grpSpPr>
          <a:xfrm>
            <a:off x="0" y="5787739"/>
            <a:ext cx="7253196" cy="1084722"/>
            <a:chOff x="0" y="5787739"/>
            <a:chExt cx="7253196" cy="1084722"/>
          </a:xfrm>
        </p:grpSpPr>
        <p:sp>
          <p:nvSpPr>
            <p:cNvPr id="9" name="Freeform 8"/>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bg1">
                <a:lumMod val="6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Freeform 9"/>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276155"/>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Right Triangle 10"/>
            <p:cNvSpPr/>
            <p:nvPr userDrawn="1"/>
          </p:nvSpPr>
          <p:spPr>
            <a:xfrm>
              <a:off x="0" y="5787739"/>
              <a:ext cx="4724400" cy="1084722"/>
            </a:xfrm>
            <a:prstGeom prst="rtTriangle">
              <a:avLst/>
            </a:prstGeom>
            <a:solidFill>
              <a:srgbClr val="722A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2" name="Right Triangle 11"/>
          <p:cNvSpPr/>
          <p:nvPr userDrawn="1"/>
        </p:nvSpPr>
        <p:spPr>
          <a:xfrm rot="10800000">
            <a:off x="9982200" y="-9119"/>
            <a:ext cx="2209800" cy="999719"/>
          </a:xfrm>
          <a:prstGeom prst="rtTriangle">
            <a:avLst/>
          </a:prstGeom>
          <a:solidFill>
            <a:srgbClr val="2761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xmlns="" val="8826466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rgbClr val="D0EC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Content Placeholder 2"/>
          <p:cNvSpPr>
            <a:spLocks noGrp="1"/>
          </p:cNvSpPr>
          <p:nvPr>
            <p:ph idx="1"/>
          </p:nvPr>
        </p:nvSpPr>
        <p:spPr/>
        <p:txBody>
          <a:bodyPr>
            <a:normAutofit/>
          </a:bodyPr>
          <a:lstStyle>
            <a:lvl1pPr>
              <a:lnSpc>
                <a:spcPct val="114000"/>
              </a:lnSpc>
              <a:spcBef>
                <a:spcPts val="200"/>
              </a:spcBef>
              <a:spcAft>
                <a:spcPts val="0"/>
              </a:spcAft>
              <a:buClr>
                <a:srgbClr val="722A2D"/>
              </a:buClr>
              <a:defRPr sz="1800"/>
            </a:lvl1pPr>
            <a:lvl2pPr>
              <a:lnSpc>
                <a:spcPct val="114000"/>
              </a:lnSpc>
              <a:spcBef>
                <a:spcPts val="200"/>
              </a:spcBef>
              <a:spcAft>
                <a:spcPts val="0"/>
              </a:spcAft>
              <a:buClr>
                <a:srgbClr val="276155"/>
              </a:buClr>
              <a:defRPr sz="1600"/>
            </a:lvl2pPr>
            <a:lvl3pPr>
              <a:lnSpc>
                <a:spcPct val="114000"/>
              </a:lnSpc>
              <a:spcBef>
                <a:spcPts val="200"/>
              </a:spcBef>
              <a:spcAft>
                <a:spcPts val="0"/>
              </a:spcAft>
              <a:buClr>
                <a:srgbClr val="276155"/>
              </a:buClr>
              <a:defRPr sz="1600"/>
            </a:lvl3pPr>
            <a:lvl4pPr>
              <a:lnSpc>
                <a:spcPct val="114000"/>
              </a:lnSpc>
              <a:spcBef>
                <a:spcPts val="200"/>
              </a:spcBef>
              <a:spcAft>
                <a:spcPts val="0"/>
              </a:spcAft>
              <a:buClr>
                <a:srgbClr val="276155"/>
              </a:buClr>
              <a:defRPr sz="1400"/>
            </a:lvl4pPr>
            <a:lvl5pPr>
              <a:lnSpc>
                <a:spcPct val="114000"/>
              </a:lnSpc>
              <a:spcBef>
                <a:spcPts val="200"/>
              </a:spcBef>
              <a:spcAft>
                <a:spcPts val="0"/>
              </a:spcAft>
              <a:buClr>
                <a:srgbClr val="276155"/>
              </a:buClr>
              <a:defRPr sz="12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C9C09CAB-846C-406D-A011-F136933139F0}" type="datetime1">
              <a:rPr lang="en-US" smtClean="0"/>
              <a:pPr/>
              <a:t>5/8/2024</a:t>
            </a:fld>
            <a:endParaRPr lang="en-US"/>
          </a:p>
        </p:txBody>
      </p:sp>
      <p:sp>
        <p:nvSpPr>
          <p:cNvPr id="5" name="Footer Placeholder 4"/>
          <p:cNvSpPr>
            <a:spLocks noGrp="1"/>
          </p:cNvSpPr>
          <p:nvPr>
            <p:ph type="ftr" sz="quarter" idx="11"/>
          </p:nvPr>
        </p:nvSpPr>
        <p:spPr/>
        <p:txBody>
          <a:bodyPr/>
          <a:lstStyle/>
          <a:p>
            <a:r>
              <a:rPr lang="en-US" smtClean="0"/>
              <a:t>Dr MH Usmani Sr Consultant BHL Lucknow</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Title 6"/>
          <p:cNvSpPr>
            <a:spLocks noGrp="1"/>
          </p:cNvSpPr>
          <p:nvPr>
            <p:ph type="title"/>
          </p:nvPr>
        </p:nvSpPr>
        <p:spPr>
          <a:xfrm>
            <a:off x="609600" y="274638"/>
            <a:ext cx="10972800" cy="487362"/>
          </a:xfrm>
        </p:spPr>
        <p:txBody>
          <a:bodyPr rtlCol="0">
            <a:normAutofit/>
            <a:scene3d>
              <a:camera prst="orthographicFront"/>
              <a:lightRig rig="soft" dir="t"/>
            </a:scene3d>
            <a:sp3d prstMaterial="softEdge"/>
          </a:bodyPr>
          <a:lstStyle>
            <a:lvl1pPr>
              <a:defRPr sz="3200">
                <a:latin typeface="Verdana" panose="020B0604030504040204" pitchFamily="34" charset="0"/>
                <a:ea typeface="Verdana" panose="020B0604030504040204" pitchFamily="34" charset="0"/>
              </a:defRPr>
            </a:lvl1pPr>
          </a:lstStyle>
          <a:p>
            <a:r>
              <a:rPr kumimoji="0" lang="en-US" dirty="0" smtClean="0"/>
              <a:t>Click to edit Master title style</a:t>
            </a:r>
            <a:endParaRPr kumimoji="0" lang="en-US" dirty="0"/>
          </a:p>
        </p:txBody>
      </p:sp>
      <p:grpSp>
        <p:nvGrpSpPr>
          <p:cNvPr id="8" name="Group 7"/>
          <p:cNvGrpSpPr/>
          <p:nvPr userDrawn="1"/>
        </p:nvGrpSpPr>
        <p:grpSpPr>
          <a:xfrm>
            <a:off x="0" y="5787739"/>
            <a:ext cx="7253196" cy="1084722"/>
            <a:chOff x="0" y="5787739"/>
            <a:chExt cx="7253196" cy="1084722"/>
          </a:xfrm>
        </p:grpSpPr>
        <p:sp>
          <p:nvSpPr>
            <p:cNvPr id="9" name="Freeform 8"/>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bg1">
                <a:lumMod val="6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Freeform 9"/>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276155"/>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Right Triangle 10"/>
            <p:cNvSpPr/>
            <p:nvPr userDrawn="1"/>
          </p:nvSpPr>
          <p:spPr>
            <a:xfrm>
              <a:off x="0" y="5787739"/>
              <a:ext cx="4724400" cy="1084722"/>
            </a:xfrm>
            <a:prstGeom prst="rtTriangle">
              <a:avLst/>
            </a:prstGeom>
            <a:solidFill>
              <a:srgbClr val="722A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2" name="Right Triangle 11"/>
          <p:cNvSpPr/>
          <p:nvPr userDrawn="1"/>
        </p:nvSpPr>
        <p:spPr>
          <a:xfrm rot="10800000">
            <a:off x="9982200" y="-9119"/>
            <a:ext cx="2209800" cy="999719"/>
          </a:xfrm>
          <a:prstGeom prst="rtTriangle">
            <a:avLst/>
          </a:prstGeom>
          <a:solidFill>
            <a:srgbClr val="2761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xmlns="" val="193890942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CE5911C-035D-4D31-8969-F2BB92C209CF}" type="datetime1">
              <a:rPr lang="en-US" smtClean="0"/>
              <a:pPr/>
              <a:t>5/8/2024</a:t>
            </a:fld>
            <a:endParaRPr lang="en-US"/>
          </a:p>
        </p:txBody>
      </p:sp>
      <p:sp>
        <p:nvSpPr>
          <p:cNvPr id="5" name="Footer Placeholder 4"/>
          <p:cNvSpPr>
            <a:spLocks noGrp="1"/>
          </p:cNvSpPr>
          <p:nvPr>
            <p:ph type="ftr" sz="quarter" idx="11"/>
          </p:nvPr>
        </p:nvSpPr>
        <p:spPr/>
        <p:txBody>
          <a:bodyPr/>
          <a:lstStyle/>
          <a:p>
            <a:r>
              <a:rPr lang="en-US" smtClean="0"/>
              <a:t>Dr MH Usmani Sr Consultant BHL Lucknow</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5" name="Date Placeholder 4"/>
          <p:cNvSpPr>
            <a:spLocks noGrp="1"/>
          </p:cNvSpPr>
          <p:nvPr>
            <p:ph type="dt" sz="half" idx="10"/>
          </p:nvPr>
        </p:nvSpPr>
        <p:spPr/>
        <p:txBody>
          <a:bodyPr/>
          <a:lstStyle/>
          <a:p>
            <a:fld id="{97CA9C5C-2DBF-439A-8B72-773EF52FB802}" type="datetime1">
              <a:rPr lang="en-US" smtClean="0"/>
              <a:pPr/>
              <a:t>5/8/2024</a:t>
            </a:fld>
            <a:endParaRPr lang="en-US"/>
          </a:p>
        </p:txBody>
      </p:sp>
      <p:sp>
        <p:nvSpPr>
          <p:cNvPr id="6" name="Footer Placeholder 5"/>
          <p:cNvSpPr>
            <a:spLocks noGrp="1"/>
          </p:cNvSpPr>
          <p:nvPr>
            <p:ph type="ftr" sz="quarter" idx="11"/>
          </p:nvPr>
        </p:nvSpPr>
        <p:spPr/>
        <p:txBody>
          <a:bodyPr/>
          <a:lstStyle/>
          <a:p>
            <a:r>
              <a:rPr lang="en-US" smtClean="0"/>
              <a:t>Dr MH Usmani Sr Consultant BHL Lucknow</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39CADE6-F49F-4C5E-B695-F29E41106039}" type="datetime1">
              <a:rPr lang="en-US" smtClean="0"/>
              <a:pPr/>
              <a:t>5/8/2024</a:t>
            </a:fld>
            <a:endParaRPr lang="en-US"/>
          </a:p>
        </p:txBody>
      </p:sp>
      <p:sp>
        <p:nvSpPr>
          <p:cNvPr id="8" name="Footer Placeholder 7"/>
          <p:cNvSpPr>
            <a:spLocks noGrp="1"/>
          </p:cNvSpPr>
          <p:nvPr>
            <p:ph type="ftr" sz="quarter" idx="11"/>
          </p:nvPr>
        </p:nvSpPr>
        <p:spPr/>
        <p:txBody>
          <a:bodyPr/>
          <a:lstStyle/>
          <a:p>
            <a:r>
              <a:rPr lang="en-US" smtClean="0"/>
              <a:t>Dr MH Usmani Sr Consultant BHL Lucknow</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96111E0-8EEA-4E7F-BB9A-BA59C2CD88F0}" type="datetime1">
              <a:rPr lang="en-US" smtClean="0"/>
              <a:pPr/>
              <a:t>5/8/2024</a:t>
            </a:fld>
            <a:endParaRPr lang="en-US"/>
          </a:p>
        </p:txBody>
      </p:sp>
      <p:sp>
        <p:nvSpPr>
          <p:cNvPr id="4" name="Footer Placeholder 3"/>
          <p:cNvSpPr>
            <a:spLocks noGrp="1"/>
          </p:cNvSpPr>
          <p:nvPr>
            <p:ph type="ftr" sz="quarter" idx="11"/>
          </p:nvPr>
        </p:nvSpPr>
        <p:spPr/>
        <p:txBody>
          <a:bodyPr/>
          <a:lstStyle/>
          <a:p>
            <a:r>
              <a:rPr lang="en-US" smtClean="0"/>
              <a:t>Dr MH Usmani Sr Consultant BHL Lucknow</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71918" y="285860"/>
            <a:ext cx="9662682" cy="568816"/>
          </a:xfrm>
          <a:prstGeom prst="rect">
            <a:avLst/>
          </a:prstGeom>
        </p:spPr>
        <p:txBody>
          <a:bodyPr vert="horz" anchor="ctr">
            <a:normAutofit/>
            <a:scene3d>
              <a:camera prst="orthographicFront"/>
              <a:lightRig rig="soft" dir="t"/>
            </a:scene3d>
            <a:sp3d prstMaterial="softEdge">
              <a:bevelT w="25400" h="25400"/>
            </a:sp3d>
          </a:bodyPr>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71918" y="1226125"/>
            <a:ext cx="9662682" cy="4525963"/>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4FA18E1F-3A49-4DEC-8041-AC1104A59429}" type="datetime1">
              <a:rPr lang="en-US" smtClean="0"/>
              <a:pPr/>
              <a:t>5/8/2024</a:t>
            </a:fld>
            <a:endParaRPr lang="en-US"/>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r>
              <a:rPr lang="en-US" smtClean="0"/>
              <a:t>Dr MH Usmani Sr Consultant BHL Lucknow</a:t>
            </a:r>
            <a:endParaRPr lang="en-US"/>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grpSp>
        <p:nvGrpSpPr>
          <p:cNvPr id="4" name="Group 3"/>
          <p:cNvGrpSpPr/>
          <p:nvPr userDrawn="1"/>
        </p:nvGrpSpPr>
        <p:grpSpPr>
          <a:xfrm>
            <a:off x="0" y="5787739"/>
            <a:ext cx="7253196" cy="1084722"/>
            <a:chOff x="0" y="5787739"/>
            <a:chExt cx="7253196" cy="1084722"/>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bg1">
                <a:lumMod val="6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276155"/>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3" name="Right Triangle 2"/>
            <p:cNvSpPr/>
            <p:nvPr userDrawn="1"/>
          </p:nvSpPr>
          <p:spPr>
            <a:xfrm>
              <a:off x="0" y="5787739"/>
              <a:ext cx="4724400" cy="1084722"/>
            </a:xfrm>
            <a:prstGeom prst="rtTriangle">
              <a:avLst/>
            </a:prstGeom>
            <a:solidFill>
              <a:srgbClr val="722A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6" name="Right Triangle 15"/>
          <p:cNvSpPr/>
          <p:nvPr userDrawn="1"/>
        </p:nvSpPr>
        <p:spPr>
          <a:xfrm rot="10800000">
            <a:off x="9982200" y="-9119"/>
            <a:ext cx="2209800" cy="999719"/>
          </a:xfrm>
          <a:prstGeom prst="rtTriangle">
            <a:avLst/>
          </a:prstGeom>
          <a:solidFill>
            <a:srgbClr val="2761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 bg1="lt1" tx1="dk1" bg2="lt2" tx2="dk2" accent1="accent1" accent2="accent2" accent3="accent3" accent4="accent4" accent5="accent5" accent6="accent6" hlink="hlink" folHlink="folHlink"/>
  <p:sldLayoutIdLst>
    <p:sldLayoutId id="2147483757" r:id="rId1"/>
    <p:sldLayoutId id="2147483770" r:id="rId2"/>
    <p:sldLayoutId id="2147483758" r:id="rId3"/>
    <p:sldLayoutId id="2147483768" r:id="rId4"/>
    <p:sldLayoutId id="2147483769"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Lst>
  <p:timing>
    <p:tnLst>
      <p:par>
        <p:cTn id="1" dur="indefinite" restart="never" nodeType="tmRoot"/>
      </p:par>
    </p:tnLst>
  </p:timing>
  <p:hf hdr="0" ftr="0" dt="0"/>
  <p:txStyles>
    <p:titleStyle>
      <a:lvl1pPr algn="l" rtl="0" eaLnBrk="1" latinLnBrk="0" hangingPunct="1">
        <a:spcBef>
          <a:spcPct val="0"/>
        </a:spcBef>
        <a:buNone/>
        <a:defRPr kumimoji="0" sz="3200" b="1" kern="1200">
          <a:solidFill>
            <a:srgbClr val="722A2D"/>
          </a:solidFill>
          <a:effectLst/>
          <a:latin typeface="Verdana" panose="020B0604030504040204" pitchFamily="34" charset="0"/>
          <a:ea typeface="Verdana" panose="020B0604030504040204" pitchFamily="34" charset="0"/>
          <a:cs typeface="+mj-cs"/>
        </a:defRPr>
      </a:lvl1pPr>
      <a:extLst/>
    </p:titleStyle>
    <p:bodyStyle>
      <a:lvl1pPr marL="365760" indent="-256032" algn="l" rtl="0" eaLnBrk="1" latinLnBrk="0" hangingPunct="1">
        <a:spcBef>
          <a:spcPts val="400"/>
        </a:spcBef>
        <a:spcAft>
          <a:spcPts val="0"/>
        </a:spcAft>
        <a:buClr>
          <a:srgbClr val="722A2D"/>
        </a:buClr>
        <a:buSzPct val="68000"/>
        <a:buFont typeface="Wingdings 3"/>
        <a:buChar char=""/>
        <a:defRPr kumimoji="0" sz="2000" b="1" kern="1200">
          <a:solidFill>
            <a:schemeClr val="tx1"/>
          </a:solidFill>
          <a:latin typeface="+mn-lt"/>
          <a:ea typeface="+mn-ea"/>
          <a:cs typeface="+mn-cs"/>
        </a:defRPr>
      </a:lvl1pPr>
      <a:lvl2pPr marL="621792" indent="-228600" algn="l" rtl="0" eaLnBrk="1" latinLnBrk="0" hangingPunct="1">
        <a:spcBef>
          <a:spcPts val="324"/>
        </a:spcBef>
        <a:buClr>
          <a:srgbClr val="276155"/>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rgbClr val="276155"/>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rgbClr val="276155"/>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rgbClr val="276155"/>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3.xml"/><Relationship Id="rId4" Type="http://schemas.openxmlformats.org/officeDocument/2006/relationships/image" Target="../media/image27.jpeg"/></Relationships>
</file>

<file path=ppt/slides/_rels/slide4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xmlns="" id="{8D60A393-4121-5EB1-CD62-CE4A8D5D5A90}"/>
              </a:ext>
            </a:extLst>
          </p:cNvPr>
          <p:cNvSpPr txBox="1">
            <a:spLocks/>
          </p:cNvSpPr>
          <p:nvPr/>
        </p:nvSpPr>
        <p:spPr>
          <a:xfrm>
            <a:off x="11026015" y="6518472"/>
            <a:ext cx="1369699" cy="543213"/>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t>1</a:t>
            </a:r>
            <a:endParaRPr lang="en-IN" sz="1800" dirty="0"/>
          </a:p>
        </p:txBody>
      </p:sp>
      <p:sp>
        <p:nvSpPr>
          <p:cNvPr id="10" name="Rectangle 9"/>
          <p:cNvSpPr/>
          <p:nvPr/>
        </p:nvSpPr>
        <p:spPr>
          <a:xfrm>
            <a:off x="0" y="2881991"/>
            <a:ext cx="12192000" cy="3976009"/>
          </a:xfrm>
          <a:prstGeom prst="rect">
            <a:avLst/>
          </a:prstGeom>
          <a:solidFill>
            <a:srgbClr val="F0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0" y="0"/>
            <a:ext cx="12192000" cy="2881993"/>
          </a:xfrm>
          <a:prstGeom prst="rect">
            <a:avLst/>
          </a:prstGeom>
          <a:solidFill>
            <a:srgbClr val="2761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Title 1"/>
          <p:cNvSpPr txBox="1">
            <a:spLocks/>
          </p:cNvSpPr>
          <p:nvPr/>
        </p:nvSpPr>
        <p:spPr>
          <a:xfrm>
            <a:off x="495300" y="437013"/>
            <a:ext cx="11201400" cy="2008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30000"/>
              </a:lnSpc>
            </a:pPr>
            <a:r>
              <a:rPr lang="hi-IN" sz="3200" b="1" dirty="0" smtClean="0">
                <a:solidFill>
                  <a:schemeClr val="bg1"/>
                </a:solidFill>
                <a:latin typeface="Nirmala UI" panose="020B0502040204020203" pitchFamily="34" charset="0"/>
                <a:cs typeface="Nirmala UI" panose="020B0502040204020203" pitchFamily="34" charset="0"/>
              </a:rPr>
              <a:t>यह कार्यक्रम स्वास्थ्य विभाग और राज्य स्वास्थ्य एवं परिवार कल्याण संस्थान (</a:t>
            </a:r>
            <a:r>
              <a:rPr lang="en-IN" sz="3200" b="1" dirty="0" err="1" smtClean="0">
                <a:solidFill>
                  <a:schemeClr val="bg1"/>
                </a:solidFill>
                <a:latin typeface="Nirmala UI" panose="020B0502040204020203" pitchFamily="34" charset="0"/>
                <a:cs typeface="Nirmala UI" panose="020B0502040204020203" pitchFamily="34" charset="0"/>
              </a:rPr>
              <a:t>SIHFW</a:t>
            </a:r>
            <a:r>
              <a:rPr lang="en-IN" sz="3200" b="1" dirty="0" smtClean="0">
                <a:solidFill>
                  <a:schemeClr val="bg1"/>
                </a:solidFill>
                <a:latin typeface="Nirmala UI" panose="020B0502040204020203" pitchFamily="34" charset="0"/>
                <a:cs typeface="Nirmala UI" panose="020B0502040204020203" pitchFamily="34" charset="0"/>
              </a:rPr>
              <a:t>), </a:t>
            </a:r>
            <a:r>
              <a:rPr lang="hi-IN" sz="3200" b="1" dirty="0" smtClean="0">
                <a:solidFill>
                  <a:schemeClr val="bg1"/>
                </a:solidFill>
                <a:latin typeface="Nirmala UI" panose="020B0502040204020203" pitchFamily="34" charset="0"/>
                <a:cs typeface="Nirmala UI" panose="020B0502040204020203" pitchFamily="34" charset="0"/>
              </a:rPr>
              <a:t>उत्तर प्रदेश की पहल पर उत्तर प्रदेश टेक्निकल सपोर्ट यूनिट (</a:t>
            </a:r>
            <a:r>
              <a:rPr lang="en-IN" sz="3200" b="1" dirty="0" smtClean="0">
                <a:solidFill>
                  <a:schemeClr val="bg1"/>
                </a:solidFill>
                <a:latin typeface="Nirmala UI" panose="020B0502040204020203" pitchFamily="34" charset="0"/>
                <a:cs typeface="Nirmala UI" panose="020B0502040204020203" pitchFamily="34" charset="0"/>
              </a:rPr>
              <a:t>UPTSU) </a:t>
            </a:r>
            <a:r>
              <a:rPr lang="hi-IN" sz="3200" b="1" dirty="0" smtClean="0">
                <a:solidFill>
                  <a:schemeClr val="bg1"/>
                </a:solidFill>
                <a:latin typeface="Nirmala UI" panose="020B0502040204020203" pitchFamily="34" charset="0"/>
                <a:cs typeface="Nirmala UI" panose="020B0502040204020203" pitchFamily="34" charset="0"/>
              </a:rPr>
              <a:t>के सहयोग से हो रहा है।</a:t>
            </a:r>
            <a:endParaRPr lang="en-IN" sz="3200" b="1" dirty="0">
              <a:solidFill>
                <a:schemeClr val="bg1"/>
              </a:solidFill>
              <a:latin typeface="Nirmala UI" panose="020B0502040204020203" pitchFamily="34" charset="0"/>
              <a:cs typeface="Nirmala UI" panose="020B0502040204020203" pitchFamily="34" charset="0"/>
            </a:endParaRPr>
          </a:p>
        </p:txBody>
      </p:sp>
      <p:sp>
        <p:nvSpPr>
          <p:cNvPr id="13" name="Rectangle 12"/>
          <p:cNvSpPr/>
          <p:nvPr/>
        </p:nvSpPr>
        <p:spPr>
          <a:xfrm>
            <a:off x="2140402" y="5274947"/>
            <a:ext cx="7698921" cy="954107"/>
          </a:xfrm>
          <a:prstGeom prst="rect">
            <a:avLst/>
          </a:prstGeom>
        </p:spPr>
        <p:txBody>
          <a:bodyPr wrap="square">
            <a:spAutoFit/>
          </a:bodyPr>
          <a:lstStyle/>
          <a:p>
            <a:pPr algn="ctr"/>
            <a:r>
              <a:rPr lang="en-IN" sz="2800" dirty="0" smtClean="0">
                <a:latin typeface="Nirmala UI" panose="020B0502040204020203" pitchFamily="34" charset="0"/>
                <a:cs typeface="Nirmala UI" panose="020B0502040204020203" pitchFamily="34" charset="0"/>
              </a:rPr>
              <a:t>Director Administration </a:t>
            </a:r>
            <a:r>
              <a:rPr lang="en-IN" sz="2800" smtClean="0">
                <a:latin typeface="Nirmala UI" panose="020B0502040204020203" pitchFamily="34" charset="0"/>
                <a:cs typeface="Nirmala UI" panose="020B0502040204020203" pitchFamily="34" charset="0"/>
              </a:rPr>
              <a:t>&amp; Director, </a:t>
            </a:r>
            <a:r>
              <a:rPr lang="en-IN" sz="2800" dirty="0" smtClean="0">
                <a:latin typeface="Nirmala UI" panose="020B0502040204020203" pitchFamily="34" charset="0"/>
                <a:cs typeface="Nirmala UI" panose="020B0502040204020203" pitchFamily="34" charset="0"/>
              </a:rPr>
              <a:t>SIHFW</a:t>
            </a:r>
          </a:p>
          <a:p>
            <a:pPr algn="ctr"/>
            <a:r>
              <a:rPr lang="en-IN" sz="2800" b="1" dirty="0" smtClean="0">
                <a:latin typeface="Nirmala UI" panose="020B0502040204020203" pitchFamily="34" charset="0"/>
                <a:cs typeface="Nirmala UI" panose="020B0502040204020203" pitchFamily="34" charset="0"/>
              </a:rPr>
              <a:t>Dr. Rajaganapathy R</a:t>
            </a:r>
            <a:endParaRPr lang="en-IN" sz="2800" b="1" dirty="0"/>
          </a:p>
        </p:txBody>
      </p:sp>
      <p:sp>
        <p:nvSpPr>
          <p:cNvPr id="14" name="Rectangle 13"/>
          <p:cNvSpPr/>
          <p:nvPr/>
        </p:nvSpPr>
        <p:spPr>
          <a:xfrm>
            <a:off x="1306283" y="3559631"/>
            <a:ext cx="9367161" cy="954107"/>
          </a:xfrm>
          <a:prstGeom prst="rect">
            <a:avLst/>
          </a:prstGeom>
        </p:spPr>
        <p:txBody>
          <a:bodyPr wrap="square">
            <a:spAutoFit/>
          </a:bodyPr>
          <a:lstStyle/>
          <a:p>
            <a:pPr algn="ctr"/>
            <a:r>
              <a:rPr lang="en-US" sz="2800" b="0" i="0" dirty="0" smtClean="0">
                <a:effectLst/>
                <a:latin typeface="Nirmala UI" panose="020B0502040204020203" pitchFamily="34" charset="0"/>
                <a:cs typeface="Nirmala UI" panose="020B0502040204020203" pitchFamily="34" charset="0"/>
              </a:rPr>
              <a:t>Principal Secretary, Medical Health &amp; Family Welfare, U.P. </a:t>
            </a:r>
            <a:r>
              <a:rPr lang="en-US" sz="2800" b="1" i="0" dirty="0" smtClean="0">
                <a:effectLst/>
                <a:latin typeface="Nirmala UI" panose="020B0502040204020203" pitchFamily="34" charset="0"/>
                <a:cs typeface="Nirmala UI" panose="020B0502040204020203" pitchFamily="34" charset="0"/>
              </a:rPr>
              <a:t>Shri </a:t>
            </a:r>
            <a:r>
              <a:rPr lang="en-US" sz="2800" b="1" i="0" dirty="0" err="1" smtClean="0">
                <a:effectLst/>
                <a:latin typeface="Nirmala UI" panose="020B0502040204020203" pitchFamily="34" charset="0"/>
                <a:cs typeface="Nirmala UI" panose="020B0502040204020203" pitchFamily="34" charset="0"/>
              </a:rPr>
              <a:t>Partha</a:t>
            </a:r>
            <a:r>
              <a:rPr lang="en-US" sz="2800" b="1" i="0" dirty="0" smtClean="0">
                <a:effectLst/>
                <a:latin typeface="Nirmala UI" panose="020B0502040204020203" pitchFamily="34" charset="0"/>
                <a:cs typeface="Nirmala UI" panose="020B0502040204020203" pitchFamily="34" charset="0"/>
              </a:rPr>
              <a:t> </a:t>
            </a:r>
            <a:r>
              <a:rPr lang="en-US" sz="2800" b="1" i="0" dirty="0" err="1" smtClean="0">
                <a:effectLst/>
                <a:latin typeface="Nirmala UI" panose="020B0502040204020203" pitchFamily="34" charset="0"/>
                <a:cs typeface="Nirmala UI" panose="020B0502040204020203" pitchFamily="34" charset="0"/>
              </a:rPr>
              <a:t>Sarthi</a:t>
            </a:r>
            <a:r>
              <a:rPr lang="en-US" sz="2800" b="1" i="0" dirty="0" smtClean="0">
                <a:effectLst/>
                <a:latin typeface="Nirmala UI" panose="020B0502040204020203" pitchFamily="34" charset="0"/>
                <a:cs typeface="Nirmala UI" panose="020B0502040204020203" pitchFamily="34" charset="0"/>
              </a:rPr>
              <a:t> Sen Sharma</a:t>
            </a:r>
            <a:endParaRPr lang="en-US" sz="2800" b="1" i="0" dirty="0">
              <a:effectLst/>
              <a:latin typeface="Nirmala UI" panose="020B0502040204020203" pitchFamily="34" charset="0"/>
              <a:cs typeface="Nirmala UI" panose="020B0502040204020203"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200" y="0"/>
            <a:ext cx="4114800" cy="1447800"/>
          </a:xfrm>
          <a:prstGeom prst="rect">
            <a:avLst/>
          </a:prstGeom>
          <a:solidFill>
            <a:srgbClr val="722A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Content Placeholder 1"/>
          <p:cNvSpPr>
            <a:spLocks noGrp="1"/>
          </p:cNvSpPr>
          <p:nvPr>
            <p:ph idx="1"/>
          </p:nvPr>
        </p:nvSpPr>
        <p:spPr>
          <a:xfrm>
            <a:off x="828554" y="1796005"/>
            <a:ext cx="9662682" cy="4525963"/>
          </a:xfrm>
        </p:spPr>
        <p:txBody>
          <a:bodyPr>
            <a:noAutofit/>
          </a:bodyPr>
          <a:lstStyle/>
          <a:p>
            <a:pPr marL="365125" indent="-365125" algn="just">
              <a:lnSpc>
                <a:spcPct val="120000"/>
              </a:lnSpc>
              <a:spcBef>
                <a:spcPts val="1200"/>
              </a:spcBef>
            </a:pPr>
            <a:r>
              <a:rPr lang="en-US" sz="2000" b="0" dirty="0" smtClean="0"/>
              <a:t>Family history of acne is reported by 63%-78% of patients. Children with acne have one or both parents </a:t>
            </a:r>
            <a:r>
              <a:rPr lang="en-US" sz="2000" b="0" dirty="0" smtClean="0"/>
              <a:t>with the </a:t>
            </a:r>
            <a:r>
              <a:rPr lang="en-US" sz="2000" b="0" dirty="0" smtClean="0"/>
              <a:t>disease. </a:t>
            </a:r>
          </a:p>
          <a:p>
            <a:pPr marL="365125" indent="-365125" algn="just">
              <a:lnSpc>
                <a:spcPct val="120000"/>
              </a:lnSpc>
              <a:spcBef>
                <a:spcPts val="1200"/>
              </a:spcBef>
            </a:pPr>
            <a:r>
              <a:rPr lang="en-US" sz="2000" b="0" dirty="0" smtClean="0"/>
              <a:t>98% of monozygotic twins have acne while only 55% of </a:t>
            </a:r>
            <a:r>
              <a:rPr lang="en-US" sz="2000" b="0" dirty="0" err="1" smtClean="0"/>
              <a:t>dizygotic</a:t>
            </a:r>
            <a:r>
              <a:rPr lang="en-US" sz="2000" b="0" dirty="0" smtClean="0"/>
              <a:t> twins have it.</a:t>
            </a:r>
          </a:p>
          <a:p>
            <a:pPr marL="365125" indent="-365125" algn="just">
              <a:lnSpc>
                <a:spcPct val="120000"/>
              </a:lnSpc>
              <a:spcBef>
                <a:spcPts val="1200"/>
              </a:spcBef>
            </a:pPr>
            <a:r>
              <a:rPr lang="en-US" sz="2000" b="0" dirty="0" smtClean="0"/>
              <a:t>It is also reported that severity of acne may be genetically determined. However individual genes have not been identified. Several candidate genes are under study.</a:t>
            </a:r>
            <a:endParaRPr lang="en-US" sz="2000" b="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10</a:t>
            </a:fld>
            <a:endParaRPr lang="en-US"/>
          </a:p>
        </p:txBody>
      </p:sp>
      <p:sp>
        <p:nvSpPr>
          <p:cNvPr id="4" name="Title 3"/>
          <p:cNvSpPr>
            <a:spLocks noGrp="1"/>
          </p:cNvSpPr>
          <p:nvPr>
            <p:ph type="title"/>
          </p:nvPr>
        </p:nvSpPr>
        <p:spPr>
          <a:xfrm>
            <a:off x="495300" y="609600"/>
            <a:ext cx="4800600" cy="533400"/>
          </a:xfrm>
        </p:spPr>
        <p:txBody>
          <a:bodyPr>
            <a:normAutofit fontScale="90000"/>
          </a:bodyPr>
          <a:lstStyle/>
          <a:p>
            <a:pPr algn="ctr"/>
            <a:r>
              <a:rPr lang="en-US" dirty="0" smtClean="0">
                <a:solidFill>
                  <a:schemeClr val="bg1"/>
                </a:solidFill>
              </a:rPr>
              <a:t>GENETIC DISEASE?</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33714" y="1524000"/>
            <a:ext cx="11253486" cy="4448098"/>
          </a:xfrm>
        </p:spPr>
        <p:txBody>
          <a:bodyPr>
            <a:noAutofit/>
          </a:bodyPr>
          <a:lstStyle/>
          <a:p>
            <a:pPr marL="365125" indent="-365125">
              <a:lnSpc>
                <a:spcPct val="110000"/>
              </a:lnSpc>
              <a:spcBef>
                <a:spcPts val="800"/>
              </a:spcBef>
            </a:pPr>
            <a:r>
              <a:rPr lang="en-US" sz="1800" b="0" dirty="0" smtClean="0"/>
              <a:t>Hot humid environment d/t </a:t>
            </a:r>
            <a:r>
              <a:rPr lang="en-US" sz="1800" b="0" dirty="0" err="1" smtClean="0"/>
              <a:t>ductal</a:t>
            </a:r>
            <a:r>
              <a:rPr lang="en-US" sz="1800" b="0" dirty="0" smtClean="0"/>
              <a:t> hydration</a:t>
            </a:r>
          </a:p>
          <a:p>
            <a:pPr marL="365125" indent="-365125">
              <a:lnSpc>
                <a:spcPct val="110000"/>
              </a:lnSpc>
              <a:spcBef>
                <a:spcPts val="800"/>
              </a:spcBef>
            </a:pPr>
            <a:r>
              <a:rPr lang="en-US" sz="1800" b="0" dirty="0" smtClean="0"/>
              <a:t>Smokers have more severe grade than nonsmokers</a:t>
            </a:r>
          </a:p>
          <a:p>
            <a:pPr marL="365125" indent="-365125">
              <a:lnSpc>
                <a:spcPct val="110000"/>
              </a:lnSpc>
              <a:spcBef>
                <a:spcPts val="800"/>
              </a:spcBef>
            </a:pPr>
            <a:r>
              <a:rPr lang="en-US" sz="1800" b="0" dirty="0" smtClean="0"/>
              <a:t>Exposure to oils and </a:t>
            </a:r>
            <a:r>
              <a:rPr lang="en-US" sz="1800" b="0" dirty="0" err="1" smtClean="0"/>
              <a:t>halogeneted</a:t>
            </a:r>
            <a:r>
              <a:rPr lang="en-US" sz="1800" b="0" dirty="0" smtClean="0"/>
              <a:t> chemicals</a:t>
            </a:r>
          </a:p>
          <a:p>
            <a:pPr marL="365125" indent="-365125">
              <a:lnSpc>
                <a:spcPct val="110000"/>
              </a:lnSpc>
              <a:spcBef>
                <a:spcPts val="800"/>
              </a:spcBef>
            </a:pPr>
            <a:r>
              <a:rPr lang="en-US" sz="1800" b="0" dirty="0" smtClean="0"/>
              <a:t>Diet as discussed later</a:t>
            </a:r>
          </a:p>
          <a:p>
            <a:pPr marL="365125" indent="-365125">
              <a:lnSpc>
                <a:spcPct val="110000"/>
              </a:lnSpc>
              <a:spcBef>
                <a:spcPts val="800"/>
              </a:spcBef>
            </a:pPr>
            <a:r>
              <a:rPr lang="en-US" sz="1800" b="0" dirty="0" smtClean="0"/>
              <a:t>Drugs as discussed later</a:t>
            </a:r>
          </a:p>
          <a:p>
            <a:pPr marL="365125" indent="-365125">
              <a:lnSpc>
                <a:spcPct val="110000"/>
              </a:lnSpc>
              <a:spcBef>
                <a:spcPts val="800"/>
              </a:spcBef>
            </a:pPr>
            <a:r>
              <a:rPr lang="en-US" sz="1800" b="0" dirty="0" smtClean="0"/>
              <a:t>Cosmetics-do cause </a:t>
            </a:r>
            <a:r>
              <a:rPr lang="en-US" sz="1800" b="0" dirty="0" err="1" smtClean="0"/>
              <a:t>comedones</a:t>
            </a:r>
            <a:endParaRPr lang="en-US" sz="1800" b="0" dirty="0" smtClean="0"/>
          </a:p>
          <a:p>
            <a:pPr marL="365125" indent="-365125">
              <a:lnSpc>
                <a:spcPct val="110000"/>
              </a:lnSpc>
              <a:spcBef>
                <a:spcPts val="800"/>
              </a:spcBef>
            </a:pPr>
            <a:r>
              <a:rPr lang="en-US" sz="1800" b="0" dirty="0" smtClean="0"/>
              <a:t>Stress - release of substance P contributing to seborrhea and role of </a:t>
            </a:r>
            <a:r>
              <a:rPr lang="en-US" sz="1800" b="0" dirty="0" err="1" smtClean="0"/>
              <a:t>Corticotropin</a:t>
            </a:r>
            <a:r>
              <a:rPr lang="en-US" sz="1800" b="0" dirty="0" smtClean="0"/>
              <a:t>-releasing hormone as discussed later</a:t>
            </a:r>
            <a:r>
              <a:rPr lang="en-US" sz="1800" b="0" dirty="0"/>
              <a:t>, </a:t>
            </a:r>
            <a:r>
              <a:rPr lang="en-US" sz="1800" b="0" dirty="0" smtClean="0"/>
              <a:t>have </a:t>
            </a:r>
            <a:r>
              <a:rPr lang="en-US" sz="1800" b="0" dirty="0"/>
              <a:t>an effect on eruptions and clinical </a:t>
            </a:r>
            <a:r>
              <a:rPr lang="en-US" sz="1800" b="0" dirty="0" smtClean="0"/>
              <a:t>presentations</a:t>
            </a:r>
          </a:p>
          <a:p>
            <a:pPr marL="365125" indent="-365125">
              <a:lnSpc>
                <a:spcPct val="110000"/>
              </a:lnSpc>
              <a:spcBef>
                <a:spcPts val="800"/>
              </a:spcBef>
            </a:pPr>
            <a:r>
              <a:rPr lang="en-US" sz="1800" b="0" dirty="0"/>
              <a:t>Soaps cleansers remove sebum from skin but do not reduce sebum production. Repeated trauma by scrubbing of face may worsen acne by rupturing </a:t>
            </a:r>
            <a:r>
              <a:rPr lang="en-US" sz="1800" b="0" dirty="0" err="1"/>
              <a:t>comedones</a:t>
            </a:r>
            <a:r>
              <a:rPr lang="en-US" sz="1800" b="0" dirty="0"/>
              <a:t>.</a:t>
            </a:r>
          </a:p>
          <a:p>
            <a:pPr marL="365125" indent="-365125">
              <a:lnSpc>
                <a:spcPct val="110000"/>
              </a:lnSpc>
              <a:spcBef>
                <a:spcPts val="800"/>
              </a:spcBef>
            </a:pPr>
            <a:r>
              <a:rPr lang="en-US" sz="1800" b="0" dirty="0"/>
              <a:t>Occlusive clothing like bra straps, </a:t>
            </a:r>
            <a:r>
              <a:rPr lang="en-US" sz="1800" b="0" dirty="0" smtClean="0"/>
              <a:t>casts, </a:t>
            </a:r>
            <a:r>
              <a:rPr lang="en-US" sz="1800" b="0" dirty="0"/>
              <a:t>shoulder pads cause acne </a:t>
            </a:r>
            <a:r>
              <a:rPr lang="en-US" sz="1800" b="0" dirty="0" err="1"/>
              <a:t>mechanica</a:t>
            </a:r>
            <a:r>
              <a:rPr lang="en-US" sz="1800" b="0" dirty="0"/>
              <a:t> by  occluding </a:t>
            </a:r>
            <a:r>
              <a:rPr lang="en-US" sz="1800" b="0" dirty="0" err="1"/>
              <a:t>pilo-sebacious</a:t>
            </a:r>
            <a:r>
              <a:rPr lang="en-US" sz="1800" b="0" dirty="0"/>
              <a:t> follicles.</a:t>
            </a:r>
          </a:p>
        </p:txBody>
      </p:sp>
      <p:sp>
        <p:nvSpPr>
          <p:cNvPr id="3" name="Slide Number Placeholder 2"/>
          <p:cNvSpPr>
            <a:spLocks noGrp="1"/>
          </p:cNvSpPr>
          <p:nvPr>
            <p:ph type="sldNum" sz="quarter" idx="12"/>
          </p:nvPr>
        </p:nvSpPr>
        <p:spPr/>
        <p:txBody>
          <a:bodyPr/>
          <a:lstStyle/>
          <a:p>
            <a:fld id="{B6F15528-21DE-4FAA-801E-634DDDAF4B2B}" type="slidenum">
              <a:rPr lang="en-US" smtClean="0"/>
              <a:pPr/>
              <a:t>11</a:t>
            </a:fld>
            <a:endParaRPr lang="en-US"/>
          </a:p>
        </p:txBody>
      </p:sp>
      <p:sp>
        <p:nvSpPr>
          <p:cNvPr id="4" name="Title 3"/>
          <p:cNvSpPr>
            <a:spLocks noGrp="1"/>
          </p:cNvSpPr>
          <p:nvPr>
            <p:ph type="title"/>
          </p:nvPr>
        </p:nvSpPr>
        <p:spPr>
          <a:xfrm>
            <a:off x="607670" y="191291"/>
            <a:ext cx="8993529" cy="1500982"/>
          </a:xfrm>
        </p:spPr>
        <p:txBody>
          <a:bodyPr>
            <a:normAutofit fontScale="90000"/>
          </a:bodyPr>
          <a:lstStyle/>
          <a:p>
            <a:r>
              <a:rPr lang="en-US" dirty="0" smtClean="0"/>
              <a:t>ENVIRONMENTAL EFFECT OR EXTERNAL FACTORS… DO THEY HAVE A ROLE… YES!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200" y="0"/>
            <a:ext cx="5181600" cy="1295400"/>
          </a:xfrm>
          <a:prstGeom prst="rect">
            <a:avLst/>
          </a:prstGeom>
          <a:solidFill>
            <a:srgbClr val="2761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Content Placeholder 1"/>
          <p:cNvSpPr>
            <a:spLocks noGrp="1"/>
          </p:cNvSpPr>
          <p:nvPr>
            <p:ph idx="1"/>
          </p:nvPr>
        </p:nvSpPr>
        <p:spPr>
          <a:xfrm>
            <a:off x="685800" y="1524000"/>
            <a:ext cx="9662682" cy="4525963"/>
          </a:xfrm>
        </p:spPr>
        <p:txBody>
          <a:bodyPr>
            <a:normAutofit/>
          </a:bodyPr>
          <a:lstStyle/>
          <a:p>
            <a:pPr>
              <a:spcBef>
                <a:spcPts val="1200"/>
              </a:spcBef>
            </a:pPr>
            <a:r>
              <a:rPr lang="en-US" b="0" dirty="0"/>
              <a:t>Dietary restrictions on class of foods or any specific food has not been demonstrated to be of benefit in treatment of acne as of now.</a:t>
            </a:r>
          </a:p>
          <a:p>
            <a:pPr>
              <a:spcBef>
                <a:spcPts val="1200"/>
              </a:spcBef>
            </a:pPr>
            <a:r>
              <a:rPr lang="en-US" b="0" dirty="0"/>
              <a:t>Low </a:t>
            </a:r>
            <a:r>
              <a:rPr lang="en-US" b="0" dirty="0" err="1"/>
              <a:t>glycemic</a:t>
            </a:r>
            <a:r>
              <a:rPr lang="en-US" b="0" dirty="0"/>
              <a:t> diet benefits in acne has been proposed by few researchers. More dietary </a:t>
            </a:r>
            <a:r>
              <a:rPr lang="en-US" b="0" dirty="0" err="1"/>
              <a:t>fibres</a:t>
            </a:r>
            <a:r>
              <a:rPr lang="en-US" b="0" dirty="0"/>
              <a:t> , more fish seafood zinc, selenium is considered helpful by some researchers.</a:t>
            </a:r>
          </a:p>
          <a:p>
            <a:pPr>
              <a:spcBef>
                <a:spcPts val="1200"/>
              </a:spcBef>
            </a:pPr>
            <a:r>
              <a:rPr lang="en-US" b="0" dirty="0"/>
              <a:t>Some researchers consider it to be IGF-1 mediated disease and modified by diets that increase IGF-1</a:t>
            </a:r>
          </a:p>
          <a:p>
            <a:pPr>
              <a:spcBef>
                <a:spcPts val="1200"/>
              </a:spcBef>
            </a:pPr>
            <a:r>
              <a:rPr lang="en-US" b="0" dirty="0"/>
              <a:t>On basis of above Chocolates, cheese and milk (casein well as whey protein) in large quantity to be avoided. However strict restrictions of above should be done with caution, as not to compromise nutritional intake. Yoghurt (although milk product) </a:t>
            </a:r>
            <a:r>
              <a:rPr lang="en-US" b="0" dirty="0" smtClean="0"/>
              <a:t>consumption </a:t>
            </a:r>
            <a:r>
              <a:rPr lang="en-US" b="0" dirty="0"/>
              <a:t>is considered safe</a:t>
            </a:r>
            <a:r>
              <a:rPr lang="en-US" b="0" dirty="0" smtClean="0"/>
              <a:t>.</a:t>
            </a:r>
            <a:endParaRPr lang="en-US" b="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12</a:t>
            </a:fld>
            <a:endParaRPr lang="en-US"/>
          </a:p>
        </p:txBody>
      </p:sp>
      <p:sp>
        <p:nvSpPr>
          <p:cNvPr id="4" name="Title 3"/>
          <p:cNvSpPr>
            <a:spLocks noGrp="1"/>
          </p:cNvSpPr>
          <p:nvPr>
            <p:ph type="title"/>
          </p:nvPr>
        </p:nvSpPr>
        <p:spPr>
          <a:xfrm>
            <a:off x="914400" y="404018"/>
            <a:ext cx="5105400" cy="510381"/>
          </a:xfrm>
        </p:spPr>
        <p:txBody>
          <a:bodyPr>
            <a:normAutofit fontScale="90000"/>
          </a:bodyPr>
          <a:lstStyle/>
          <a:p>
            <a:r>
              <a:rPr lang="en-US" dirty="0" smtClean="0">
                <a:solidFill>
                  <a:schemeClr val="bg1"/>
                </a:solidFill>
              </a:rPr>
              <a:t>WHAT NOT TO EAT…</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76567"/>
            <a:ext cx="6705600" cy="1020762"/>
          </a:xfrm>
          <a:prstGeom prst="rect">
            <a:avLst/>
          </a:prstGeom>
          <a:solidFill>
            <a:srgbClr val="722A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Content Placeholder 1"/>
          <p:cNvSpPr>
            <a:spLocks noGrp="1"/>
          </p:cNvSpPr>
          <p:nvPr>
            <p:ph idx="1"/>
          </p:nvPr>
        </p:nvSpPr>
        <p:spPr>
          <a:xfrm>
            <a:off x="471918" y="1752601"/>
            <a:ext cx="9662682" cy="3581400"/>
          </a:xfrm>
        </p:spPr>
        <p:txBody>
          <a:bodyPr>
            <a:normAutofit/>
          </a:bodyPr>
          <a:lstStyle/>
          <a:p>
            <a:pPr>
              <a:lnSpc>
                <a:spcPct val="120000"/>
              </a:lnSpc>
              <a:spcBef>
                <a:spcPts val="1200"/>
              </a:spcBef>
            </a:pPr>
            <a:r>
              <a:rPr lang="en-US" sz="1800" b="0" dirty="0" smtClean="0"/>
              <a:t>The onset is gradual in teenage. As early as 8 years reported. </a:t>
            </a:r>
            <a:r>
              <a:rPr lang="en-US" sz="1800" b="0" dirty="0"/>
              <a:t>Abrupt onset is reported in drug induced acne and androgen secreting pathology/tumor.</a:t>
            </a:r>
            <a:endParaRPr lang="en-US" sz="1800" b="0" dirty="0" smtClean="0"/>
          </a:p>
          <a:p>
            <a:pPr>
              <a:lnSpc>
                <a:spcPct val="120000"/>
              </a:lnSpc>
              <a:spcBef>
                <a:spcPts val="1200"/>
              </a:spcBef>
            </a:pPr>
            <a:r>
              <a:rPr lang="en-US" sz="1800" b="0" dirty="0" smtClean="0"/>
              <a:t>Lasts, </a:t>
            </a:r>
            <a:r>
              <a:rPr lang="en-US" sz="1800" b="0" dirty="0" smtClean="0"/>
              <a:t>several </a:t>
            </a:r>
            <a:r>
              <a:rPr lang="en-US" sz="1800" b="0" dirty="0" smtClean="0"/>
              <a:t>years </a:t>
            </a:r>
            <a:r>
              <a:rPr lang="en-US" sz="1800" b="0" dirty="0" smtClean="0"/>
              <a:t>and then spontaneous remission occurs  </a:t>
            </a:r>
            <a:r>
              <a:rPr lang="en-US" sz="1800" b="0" dirty="0"/>
              <a:t>(if untreated leaves behind series of sequel and complications). </a:t>
            </a:r>
            <a:r>
              <a:rPr lang="en-US" sz="1800" b="0" dirty="0" smtClean="0"/>
              <a:t>By fourth decade of life in more than 70% pts it clears off, while in rest they continue to erupt. In one study after 50yrs 15% women and 7% men were reported to have acne.</a:t>
            </a:r>
          </a:p>
          <a:p>
            <a:pPr>
              <a:lnSpc>
                <a:spcPct val="120000"/>
              </a:lnSpc>
              <a:spcBef>
                <a:spcPts val="1200"/>
              </a:spcBef>
            </a:pPr>
            <a:r>
              <a:rPr lang="en-US" sz="1800" b="0" dirty="0" smtClean="0"/>
              <a:t>During acne years re-</a:t>
            </a:r>
            <a:r>
              <a:rPr lang="en-US" sz="1800" b="0" dirty="0" err="1" smtClean="0"/>
              <a:t>occurances</a:t>
            </a:r>
            <a:r>
              <a:rPr lang="en-US" sz="1800" b="0" dirty="0" smtClean="0"/>
              <a:t> as well as fluctuations in degree of involvement are common. More than half of female pts report worsening of acne just before menses. (premenstrual flare)</a:t>
            </a:r>
            <a:endParaRPr lang="en-US" sz="1800" b="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13</a:t>
            </a:fld>
            <a:endParaRPr lang="en-US"/>
          </a:p>
        </p:txBody>
      </p:sp>
      <p:sp>
        <p:nvSpPr>
          <p:cNvPr id="4" name="Title 3"/>
          <p:cNvSpPr>
            <a:spLocks noGrp="1"/>
          </p:cNvSpPr>
          <p:nvPr>
            <p:ph type="title"/>
          </p:nvPr>
        </p:nvSpPr>
        <p:spPr>
          <a:xfrm>
            <a:off x="602848" y="162267"/>
            <a:ext cx="6096000" cy="1249362"/>
          </a:xfrm>
        </p:spPr>
        <p:txBody>
          <a:bodyPr>
            <a:normAutofit/>
          </a:bodyPr>
          <a:lstStyle/>
          <a:p>
            <a:r>
              <a:rPr lang="en-US" dirty="0" smtClean="0">
                <a:solidFill>
                  <a:schemeClr val="bg1"/>
                </a:solidFill>
              </a:rPr>
              <a:t>COURSE OF DISEASE…</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76566"/>
            <a:ext cx="7391400" cy="1095033"/>
          </a:xfrm>
          <a:prstGeom prst="rect">
            <a:avLst/>
          </a:prstGeom>
          <a:solidFill>
            <a:srgbClr val="2761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Content Placeholder 2"/>
          <p:cNvSpPr>
            <a:spLocks noGrp="1"/>
          </p:cNvSpPr>
          <p:nvPr>
            <p:ph idx="1"/>
          </p:nvPr>
        </p:nvSpPr>
        <p:spPr>
          <a:xfrm>
            <a:off x="609600" y="1752600"/>
            <a:ext cx="7620000" cy="4525963"/>
          </a:xfrm>
        </p:spPr>
        <p:txBody>
          <a:bodyPr>
            <a:normAutofit lnSpcReduction="10000"/>
          </a:bodyPr>
          <a:lstStyle/>
          <a:p>
            <a:pPr algn="just">
              <a:lnSpc>
                <a:spcPct val="120000"/>
              </a:lnSpc>
              <a:spcBef>
                <a:spcPts val="1800"/>
              </a:spcBef>
            </a:pPr>
            <a:r>
              <a:rPr lang="en-US" b="0" dirty="0" err="1">
                <a:solidFill>
                  <a:srgbClr val="FF0000"/>
                </a:solidFill>
              </a:rPr>
              <a:t>Sebacious</a:t>
            </a:r>
            <a:r>
              <a:rPr lang="en-US" b="0" dirty="0">
                <a:solidFill>
                  <a:srgbClr val="FF0000"/>
                </a:solidFill>
              </a:rPr>
              <a:t> glands</a:t>
            </a:r>
            <a:r>
              <a:rPr lang="en-US" b="0" dirty="0"/>
              <a:t> are </a:t>
            </a:r>
            <a:r>
              <a:rPr lang="en-US" b="0" dirty="0" smtClean="0"/>
              <a:t>associated with </a:t>
            </a:r>
            <a:r>
              <a:rPr lang="en-US" b="0" dirty="0"/>
              <a:t>hair follicles and rest between follicle and the epidermis. The activity of the gland is controlled by androgens however acne is not a disease of total circulatory hormones. The </a:t>
            </a:r>
            <a:r>
              <a:rPr lang="en-US" b="0" dirty="0" err="1"/>
              <a:t>sebacious</a:t>
            </a:r>
            <a:r>
              <a:rPr lang="en-US" b="0" dirty="0"/>
              <a:t> glands contain an enzyme called 5 </a:t>
            </a:r>
            <a:r>
              <a:rPr lang="en-US" b="0" dirty="0" err="1"/>
              <a:t>alfa</a:t>
            </a:r>
            <a:r>
              <a:rPr lang="en-US" b="0" dirty="0"/>
              <a:t>- </a:t>
            </a:r>
            <a:r>
              <a:rPr lang="en-US" b="0" dirty="0" err="1"/>
              <a:t>reductase</a:t>
            </a:r>
            <a:r>
              <a:rPr lang="en-US" b="0" dirty="0"/>
              <a:t> , which converts less potent testosterone into more potent </a:t>
            </a:r>
            <a:r>
              <a:rPr lang="en-US" b="0" dirty="0" err="1"/>
              <a:t>dihydrotestosterone</a:t>
            </a:r>
            <a:r>
              <a:rPr lang="en-US" b="0" dirty="0"/>
              <a:t>, which is directly responsible for gland activity.</a:t>
            </a:r>
          </a:p>
          <a:p>
            <a:pPr algn="just">
              <a:lnSpc>
                <a:spcPct val="120000"/>
              </a:lnSpc>
              <a:spcBef>
                <a:spcPts val="1800"/>
              </a:spcBef>
            </a:pPr>
            <a:r>
              <a:rPr lang="en-US" b="0" dirty="0"/>
              <a:t>The epithelium of the upper hair follicle, the infundibulum, becomes hyperkeratotic with increased cohesion of the keratinocytes, resulting in the obstruction of the follicular ostium, where keratin, sebum, and bacteria begin to accumulate in the follicle and cause dilation of the upper hair follicle, producing a </a:t>
            </a:r>
            <a:r>
              <a:rPr lang="en-US" b="0" dirty="0" err="1"/>
              <a:t>microcomedon</a:t>
            </a:r>
            <a:r>
              <a:rPr lang="en-US" sz="1600" b="0" dirty="0" smtClean="0"/>
              <a:t>.</a:t>
            </a:r>
            <a:endParaRPr lang="en-US" sz="1600" b="0" dirty="0"/>
          </a:p>
        </p:txBody>
      </p:sp>
      <p:sp>
        <p:nvSpPr>
          <p:cNvPr id="5" name="Slide Number Placeholder 4"/>
          <p:cNvSpPr>
            <a:spLocks noGrp="1"/>
          </p:cNvSpPr>
          <p:nvPr>
            <p:ph type="sldNum" sz="quarter" idx="12"/>
          </p:nvPr>
        </p:nvSpPr>
        <p:spPr/>
        <p:txBody>
          <a:bodyPr>
            <a:normAutofit/>
          </a:bodyPr>
          <a:lstStyle/>
          <a:p>
            <a:fld id="{B6F15528-21DE-4FAA-801E-634DDDAF4B2B}" type="slidenum">
              <a:rPr lang="en-US" smtClean="0"/>
              <a:pPr/>
              <a:t>14</a:t>
            </a:fld>
            <a:endParaRPr lang="en-US"/>
          </a:p>
        </p:txBody>
      </p:sp>
      <p:sp>
        <p:nvSpPr>
          <p:cNvPr id="2" name="Title 1"/>
          <p:cNvSpPr>
            <a:spLocks noGrp="1"/>
          </p:cNvSpPr>
          <p:nvPr>
            <p:ph type="title"/>
          </p:nvPr>
        </p:nvSpPr>
        <p:spPr>
          <a:xfrm>
            <a:off x="609600" y="146637"/>
            <a:ext cx="6781800" cy="1280537"/>
          </a:xfrm>
        </p:spPr>
        <p:txBody>
          <a:bodyPr>
            <a:normAutofit/>
          </a:bodyPr>
          <a:lstStyle/>
          <a:p>
            <a:r>
              <a:rPr lang="en-US" dirty="0" err="1" smtClean="0">
                <a:solidFill>
                  <a:schemeClr val="bg1"/>
                </a:solidFill>
              </a:rPr>
              <a:t>SEBACIOUS</a:t>
            </a:r>
            <a:r>
              <a:rPr lang="en-US" dirty="0" smtClean="0">
                <a:solidFill>
                  <a:schemeClr val="bg1"/>
                </a:solidFill>
              </a:rPr>
              <a:t> GLAND.</a:t>
            </a:r>
            <a:br>
              <a:rPr lang="en-US" dirty="0" smtClean="0">
                <a:solidFill>
                  <a:schemeClr val="bg1"/>
                </a:solidFill>
              </a:rPr>
            </a:br>
            <a:r>
              <a:rPr lang="en-US" dirty="0" smtClean="0">
                <a:solidFill>
                  <a:schemeClr val="bg1"/>
                </a:solidFill>
              </a:rPr>
              <a:t>THE CULPRIT SITE IN ACNE</a:t>
            </a:r>
            <a:endParaRPr lang="en-US" dirty="0">
              <a:solidFill>
                <a:schemeClr val="bg1"/>
              </a:solidFill>
            </a:endParaRPr>
          </a:p>
        </p:txBody>
      </p:sp>
      <p:sp>
        <p:nvSpPr>
          <p:cNvPr id="6" name="TextBox 5"/>
          <p:cNvSpPr txBox="1"/>
          <p:nvPr/>
        </p:nvSpPr>
        <p:spPr>
          <a:xfrm>
            <a:off x="8937120" y="4343400"/>
            <a:ext cx="2286001" cy="1600438"/>
          </a:xfrm>
          <a:prstGeom prst="rect">
            <a:avLst/>
          </a:prstGeom>
          <a:noFill/>
        </p:spPr>
        <p:txBody>
          <a:bodyPr wrap="square" rtlCol="0">
            <a:spAutoFit/>
          </a:bodyPr>
          <a:lstStyle/>
          <a:p>
            <a:pPr algn="ctr"/>
            <a:r>
              <a:rPr lang="en-US" sz="1400" dirty="0" err="1">
                <a:solidFill>
                  <a:srgbClr val="FF0000"/>
                </a:solidFill>
              </a:rPr>
              <a:t>Sebacious</a:t>
            </a:r>
            <a:r>
              <a:rPr lang="en-US" sz="1400" dirty="0">
                <a:solidFill>
                  <a:srgbClr val="FF0000"/>
                </a:solidFill>
              </a:rPr>
              <a:t> gland is now considered as a </a:t>
            </a:r>
            <a:r>
              <a:rPr lang="en-US" sz="1400" dirty="0" err="1">
                <a:solidFill>
                  <a:srgbClr val="FF0000"/>
                </a:solidFill>
              </a:rPr>
              <a:t>neuroendocrine</a:t>
            </a:r>
            <a:r>
              <a:rPr lang="en-US" sz="1400" dirty="0">
                <a:solidFill>
                  <a:srgbClr val="FF0000"/>
                </a:solidFill>
              </a:rPr>
              <a:t> organ with ability to coordinate local response to stress and normal functions  </a:t>
            </a:r>
          </a:p>
        </p:txBody>
      </p:sp>
      <p:pic>
        <p:nvPicPr>
          <p:cNvPr id="8" name="Picture 2" descr="C:\Users\Lenovo\Downloads\WhatsApp Image 2024-05-06 at 3.27.35 PM.jpeg"/>
          <p:cNvPicPr>
            <a:picLocks noChangeAspect="1" noChangeArrowheads="1"/>
          </p:cNvPicPr>
          <p:nvPr/>
        </p:nvPicPr>
        <p:blipFill>
          <a:blip r:embed="rId2" cstate="print">
            <a:duotone>
              <a:schemeClr val="accent6">
                <a:shade val="45000"/>
                <a:satMod val="135000"/>
              </a:schemeClr>
              <a:prstClr val="white"/>
            </a:duotone>
            <a:lum bright="-40000" contrast="40000"/>
          </a:blip>
          <a:srcRect r="1715"/>
          <a:stretch>
            <a:fillRect/>
          </a:stretch>
        </p:blipFill>
        <p:spPr bwMode="auto">
          <a:xfrm>
            <a:off x="8552443" y="2057400"/>
            <a:ext cx="3055357" cy="2133600"/>
          </a:xfrm>
          <a:prstGeom prst="roundRect">
            <a:avLst>
              <a:gd name="adj" fmla="val 13821"/>
            </a:avLst>
          </a:prstGeom>
          <a:noFill/>
          <a:effectLst>
            <a:innerShdw blurRad="114300">
              <a:prstClr val="black"/>
            </a:inn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14400" y="0"/>
            <a:ext cx="3581400" cy="1297329"/>
          </a:xfrm>
          <a:prstGeom prst="rect">
            <a:avLst/>
          </a:prstGeom>
          <a:solidFill>
            <a:srgbClr val="722A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1736830303"/>
              </p:ext>
            </p:extLst>
          </p:nvPr>
        </p:nvGraphicFramePr>
        <p:xfrm>
          <a:off x="990600" y="3124200"/>
          <a:ext cx="9220200" cy="2330325"/>
        </p:xfrm>
        <a:graphic>
          <a:graphicData uri="http://schemas.openxmlformats.org/drawingml/2006/table">
            <a:tbl>
              <a:tblPr firstRow="1" bandRow="1">
                <a:tableStyleId>{21E4AEA4-8DFA-4A89-87EB-49C32662AFE0}</a:tableStyleId>
              </a:tblPr>
              <a:tblGrid>
                <a:gridCol w="1024467">
                  <a:extLst>
                    <a:ext uri="{9D8B030D-6E8A-4147-A177-3AD203B41FA5}">
                      <a16:colId xmlns:a16="http://schemas.microsoft.com/office/drawing/2014/main" xmlns="" val="20000"/>
                    </a:ext>
                  </a:extLst>
                </a:gridCol>
                <a:gridCol w="8195733">
                  <a:extLst>
                    <a:ext uri="{9D8B030D-6E8A-4147-A177-3AD203B41FA5}">
                      <a16:colId xmlns:a16="http://schemas.microsoft.com/office/drawing/2014/main" xmlns="" val="20001"/>
                    </a:ext>
                  </a:extLst>
                </a:gridCol>
              </a:tblGrid>
              <a:tr h="466065">
                <a:tc gridSpan="2">
                  <a:txBody>
                    <a:bodyPr/>
                    <a:lstStyle/>
                    <a:p>
                      <a:pPr algn="ctr" fontAlgn="b"/>
                      <a:r>
                        <a:rPr lang="en-US" sz="1600" u="none" strike="noStrike" dirty="0"/>
                        <a:t>FOUR PRONGED PATHOLOGY OF ACNE</a:t>
                      </a:r>
                      <a:endParaRPr lang="en-US" sz="16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10000"/>
                  </a:ext>
                </a:extLst>
              </a:tr>
              <a:tr h="466065">
                <a:tc>
                  <a:txBody>
                    <a:bodyPr/>
                    <a:lstStyle/>
                    <a:p>
                      <a:pPr algn="ctr" fontAlgn="b"/>
                      <a:r>
                        <a:rPr lang="en-US" sz="1600" u="none" strike="noStrike"/>
                        <a:t>1</a:t>
                      </a:r>
                      <a:endParaRPr lang="en-US" sz="1600" b="0" i="0" u="none" strike="noStrike">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u="none" strike="noStrike" dirty="0"/>
                        <a:t>INFLAMATION</a:t>
                      </a:r>
                      <a:endParaRPr lang="en-US" sz="16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466065">
                <a:tc>
                  <a:txBody>
                    <a:bodyPr/>
                    <a:lstStyle/>
                    <a:p>
                      <a:pPr algn="ctr" fontAlgn="b"/>
                      <a:r>
                        <a:rPr lang="en-US" sz="1600" u="none" strike="noStrike"/>
                        <a:t>2</a:t>
                      </a:r>
                      <a:endParaRPr lang="en-US" sz="1600" b="0" i="0" u="none" strike="noStrike">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u="none" strike="noStrike" dirty="0" err="1"/>
                        <a:t>HYPERKERATINIZATIN</a:t>
                      </a:r>
                      <a:r>
                        <a:rPr lang="en-US" sz="1600" u="none" strike="noStrike" dirty="0"/>
                        <a:t> OF DUCTAL EPITHELIUM</a:t>
                      </a:r>
                      <a:endParaRPr lang="en-US" sz="16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466065">
                <a:tc>
                  <a:txBody>
                    <a:bodyPr/>
                    <a:lstStyle/>
                    <a:p>
                      <a:pPr algn="ctr" fontAlgn="b"/>
                      <a:r>
                        <a:rPr lang="en-US" sz="1600" u="none" strike="noStrike"/>
                        <a:t>3</a:t>
                      </a:r>
                      <a:endParaRPr lang="en-US" sz="1600" b="0" i="0" u="none" strike="noStrike">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u="none" strike="noStrike"/>
                        <a:t>INCREASED SEBUM PRODUCTION</a:t>
                      </a:r>
                      <a:endParaRPr lang="en-US" sz="1600" b="0" i="0" u="none" strike="noStrike">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466065">
                <a:tc>
                  <a:txBody>
                    <a:bodyPr/>
                    <a:lstStyle/>
                    <a:p>
                      <a:pPr algn="ctr" fontAlgn="b"/>
                      <a:r>
                        <a:rPr lang="en-US" sz="1600" u="none" strike="noStrike"/>
                        <a:t>4</a:t>
                      </a:r>
                      <a:endParaRPr lang="en-US" sz="1600" b="0" i="0" u="none" strike="noStrike">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u="none" strike="noStrike" dirty="0"/>
                        <a:t>INCREASED COLONIZATION OF P ACNES </a:t>
                      </a:r>
                      <a:endParaRPr lang="en-US" sz="16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5" name="Slide Number Placeholder 4"/>
          <p:cNvSpPr>
            <a:spLocks noGrp="1"/>
          </p:cNvSpPr>
          <p:nvPr>
            <p:ph type="sldNum" sz="quarter" idx="12"/>
          </p:nvPr>
        </p:nvSpPr>
        <p:spPr/>
        <p:txBody>
          <a:bodyPr>
            <a:normAutofit/>
          </a:bodyPr>
          <a:lstStyle/>
          <a:p>
            <a:fld id="{B6F15528-21DE-4FAA-801E-634DDDAF4B2B}" type="slidenum">
              <a:rPr lang="en-US" smtClean="0"/>
              <a:pPr/>
              <a:t>15</a:t>
            </a:fld>
            <a:endParaRPr lang="en-US"/>
          </a:p>
        </p:txBody>
      </p:sp>
      <p:sp>
        <p:nvSpPr>
          <p:cNvPr id="2" name="Title 1"/>
          <p:cNvSpPr>
            <a:spLocks noGrp="1"/>
          </p:cNvSpPr>
          <p:nvPr>
            <p:ph type="title"/>
          </p:nvPr>
        </p:nvSpPr>
        <p:spPr>
          <a:xfrm>
            <a:off x="990600" y="274638"/>
            <a:ext cx="3505200" cy="868362"/>
          </a:xfrm>
        </p:spPr>
        <p:txBody>
          <a:bodyPr>
            <a:normAutofit fontScale="90000"/>
          </a:bodyPr>
          <a:lstStyle/>
          <a:p>
            <a:r>
              <a:rPr lang="en-US" dirty="0" smtClean="0">
                <a:solidFill>
                  <a:schemeClr val="bg1"/>
                </a:solidFill>
              </a:rPr>
              <a:t>PATHOGENESIS OF ACNE</a:t>
            </a:r>
            <a:endParaRPr lang="en-US" dirty="0">
              <a:solidFill>
                <a:schemeClr val="bg1"/>
              </a:solidFill>
            </a:endParaRPr>
          </a:p>
        </p:txBody>
      </p:sp>
      <p:sp>
        <p:nvSpPr>
          <p:cNvPr id="8" name="TextBox 7"/>
          <p:cNvSpPr txBox="1"/>
          <p:nvPr/>
        </p:nvSpPr>
        <p:spPr>
          <a:xfrm>
            <a:off x="914400" y="1600200"/>
            <a:ext cx="6019800" cy="1243417"/>
          </a:xfrm>
          <a:prstGeom prst="rect">
            <a:avLst/>
          </a:prstGeom>
          <a:noFill/>
        </p:spPr>
        <p:txBody>
          <a:bodyPr wrap="square" rtlCol="0">
            <a:spAutoFit/>
          </a:bodyPr>
          <a:lstStyle/>
          <a:p>
            <a:pPr marL="285750" indent="-285750">
              <a:lnSpc>
                <a:spcPct val="120000"/>
              </a:lnSpc>
              <a:spcBef>
                <a:spcPts val="1200"/>
              </a:spcBef>
              <a:buClr>
                <a:srgbClr val="276155"/>
              </a:buClr>
              <a:buFont typeface="Arial" panose="020B0604020202020204" pitchFamily="34" charset="0"/>
              <a:buChar char="•"/>
            </a:pPr>
            <a:r>
              <a:rPr lang="en-US" dirty="0"/>
              <a:t>Four pronged pathogenesis theory</a:t>
            </a:r>
          </a:p>
          <a:p>
            <a:pPr marL="285750" indent="-285750">
              <a:lnSpc>
                <a:spcPct val="120000"/>
              </a:lnSpc>
              <a:spcBef>
                <a:spcPts val="1200"/>
              </a:spcBef>
              <a:buClr>
                <a:srgbClr val="276155"/>
              </a:buClr>
              <a:buFont typeface="Arial" panose="020B0604020202020204" pitchFamily="34" charset="0"/>
              <a:buChar char="•"/>
            </a:pPr>
            <a:r>
              <a:rPr lang="en-US" dirty="0"/>
              <a:t>All four pathogenic factors </a:t>
            </a:r>
            <a:r>
              <a:rPr lang="en-US" dirty="0" smtClean="0"/>
              <a:t>are </a:t>
            </a:r>
            <a:r>
              <a:rPr lang="en-US" dirty="0"/>
              <a:t>interrelated and under hormonal and immune influence are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Lenovo\Desktop\acne charts\WhatsApp Image 2023-08-22 at 23.12.36 (1).jpeg"/>
          <p:cNvPicPr>
            <a:picLocks noGrp="1" noChangeAspect="1" noChangeArrowheads="1"/>
          </p:cNvPicPr>
          <p:nvPr>
            <p:ph idx="1"/>
          </p:nvPr>
        </p:nvPicPr>
        <p:blipFill>
          <a:blip r:embed="rId2" cstate="print"/>
          <a:srcRect l="7509" t="20000" r="7509" b="13899"/>
          <a:stretch>
            <a:fillRect/>
          </a:stretch>
        </p:blipFill>
        <p:spPr bwMode="auto">
          <a:xfrm>
            <a:off x="2819400" y="279400"/>
            <a:ext cx="7086600" cy="6143785"/>
          </a:xfrm>
          <a:prstGeom prst="rect">
            <a:avLst/>
          </a:prstGeom>
          <a:ln w="38100" cap="sq">
            <a:solidFill>
              <a:schemeClr val="accent1">
                <a:lumMod val="75000"/>
              </a:schemeClr>
            </a:solidFill>
            <a:prstDash val="solid"/>
            <a:miter lim="800000"/>
          </a:ln>
          <a:effectLst>
            <a:outerShdw blurRad="50800" dist="38100" dir="2700000" algn="tl" rotWithShape="0">
              <a:srgbClr val="000000">
                <a:alpha val="43000"/>
              </a:srgbClr>
            </a:outerShdw>
          </a:effectLst>
        </p:spPr>
      </p:pic>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sp>
        <p:nvSpPr>
          <p:cNvPr id="6" name="Rectangle 5"/>
          <p:cNvSpPr/>
          <p:nvPr/>
        </p:nvSpPr>
        <p:spPr>
          <a:xfrm>
            <a:off x="3429000" y="5029200"/>
            <a:ext cx="2743200" cy="1169551"/>
          </a:xfrm>
          <a:prstGeom prst="rect">
            <a:avLst/>
          </a:prstGeom>
        </p:spPr>
        <p:txBody>
          <a:bodyPr wrap="square">
            <a:spAutoFit/>
          </a:bodyPr>
          <a:lstStyle/>
          <a:p>
            <a:r>
              <a:rPr lang="en-US" sz="1400" dirty="0">
                <a:solidFill>
                  <a:srgbClr val="FF0000"/>
                </a:solidFill>
              </a:rPr>
              <a:t>Recent researches further clear the </a:t>
            </a:r>
            <a:r>
              <a:rPr lang="en-US" sz="1400" dirty="0" smtClean="0">
                <a:solidFill>
                  <a:srgbClr val="FF0000"/>
                </a:solidFill>
              </a:rPr>
              <a:t>cellular and </a:t>
            </a:r>
            <a:r>
              <a:rPr lang="en-US" sz="1400" dirty="0">
                <a:solidFill>
                  <a:srgbClr val="FF0000"/>
                </a:solidFill>
              </a:rPr>
              <a:t>molecular mechanisms involved in </a:t>
            </a:r>
            <a:r>
              <a:rPr lang="en-US" sz="1400" dirty="0" smtClean="0">
                <a:solidFill>
                  <a:srgbClr val="FF0000"/>
                </a:solidFill>
              </a:rPr>
              <a:t>above traditional </a:t>
            </a:r>
            <a:r>
              <a:rPr lang="en-US" sz="1400" dirty="0">
                <a:solidFill>
                  <a:srgbClr val="FF0000"/>
                </a:solidFill>
              </a:rPr>
              <a:t>theory of pathogenesis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524000"/>
            <a:ext cx="8458200" cy="4525963"/>
          </a:xfrm>
        </p:spPr>
        <p:txBody>
          <a:bodyPr>
            <a:normAutofit/>
          </a:bodyPr>
          <a:lstStyle/>
          <a:p>
            <a:pPr marL="365125" indent="-365125" algn="just">
              <a:lnSpc>
                <a:spcPct val="125000"/>
              </a:lnSpc>
              <a:spcBef>
                <a:spcPts val="1200"/>
              </a:spcBef>
            </a:pPr>
            <a:r>
              <a:rPr lang="en-US" b="0" dirty="0" smtClean="0"/>
              <a:t>Inflammation is now recognized as </a:t>
            </a:r>
            <a:r>
              <a:rPr lang="en-US" b="0" dirty="0" err="1" smtClean="0"/>
              <a:t>kickstarter</a:t>
            </a:r>
            <a:r>
              <a:rPr lang="en-US" b="0" dirty="0" smtClean="0"/>
              <a:t> of all pathologies, which run simultaneously, as there is evidence that sub clinical follicle centric inflammation actually precedes </a:t>
            </a:r>
            <a:r>
              <a:rPr lang="en-US" b="0" dirty="0" err="1" smtClean="0"/>
              <a:t>comedone</a:t>
            </a:r>
            <a:r>
              <a:rPr lang="en-US" b="0" dirty="0" smtClean="0"/>
              <a:t> formation and is mediated by IL-1.</a:t>
            </a:r>
          </a:p>
          <a:p>
            <a:pPr marL="365125" indent="-365125" algn="just">
              <a:lnSpc>
                <a:spcPct val="125000"/>
              </a:lnSpc>
              <a:spcBef>
                <a:spcPts val="1200"/>
              </a:spcBef>
            </a:pPr>
            <a:r>
              <a:rPr lang="en-US" b="0" dirty="0" smtClean="0"/>
              <a:t>Certain strains of P. acnes elicit host inflammatory response. The genomes of acne-enriched and healthy skin-associated strains revealed in a research that the </a:t>
            </a:r>
            <a:r>
              <a:rPr lang="en-US" b="0" dirty="0" err="1" smtClean="0"/>
              <a:t>phylotypes</a:t>
            </a:r>
            <a:r>
              <a:rPr lang="en-US" b="0" dirty="0" smtClean="0"/>
              <a:t> associated with acne selectively harbor a plasmid and two chromosomal regions that contain genes possibly involved in pathogenesis, adhesion to epithelial tissues, or induction of human immune response.</a:t>
            </a:r>
            <a:endParaRPr lang="en-US" b="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17</a:t>
            </a:fld>
            <a:endParaRPr lang="en-US"/>
          </a:p>
        </p:txBody>
      </p:sp>
      <p:sp>
        <p:nvSpPr>
          <p:cNvPr id="6" name="Rectangle 5"/>
          <p:cNvSpPr/>
          <p:nvPr/>
        </p:nvSpPr>
        <p:spPr>
          <a:xfrm>
            <a:off x="914400" y="0"/>
            <a:ext cx="4419600" cy="1297329"/>
          </a:xfrm>
          <a:prstGeom prst="rect">
            <a:avLst/>
          </a:prstGeom>
          <a:solidFill>
            <a:srgbClr val="722A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968702" y="325498"/>
            <a:ext cx="4365298" cy="646331"/>
          </a:xfrm>
          <a:prstGeom prst="rect">
            <a:avLst/>
          </a:prstGeom>
          <a:noFill/>
        </p:spPr>
        <p:txBody>
          <a:bodyPr wrap="none" rtlCol="0">
            <a:spAutoFit/>
          </a:bodyPr>
          <a:lstStyle/>
          <a:p>
            <a:r>
              <a:rPr lang="en-US" sz="3600" b="1" dirty="0" smtClean="0">
                <a:solidFill>
                  <a:schemeClr val="bg1"/>
                </a:solidFill>
                <a:latin typeface="Verdana" panose="020B0604030504040204" pitchFamily="34" charset="0"/>
                <a:ea typeface="Verdana" panose="020B0604030504040204" pitchFamily="34" charset="0"/>
              </a:rPr>
              <a:t>INFLAMMATION</a:t>
            </a:r>
            <a:endParaRPr lang="en-US" sz="3200" b="1" dirty="0">
              <a:solidFill>
                <a:schemeClr val="bg1"/>
              </a:solidFill>
              <a:latin typeface="Verdana" panose="020B0604030504040204" pitchFamily="34" charset="0"/>
              <a:ea typeface="Verdana" panose="020B0604030504040204"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685800"/>
            <a:ext cx="9281682" cy="4953000"/>
          </a:xfrm>
        </p:spPr>
        <p:txBody>
          <a:bodyPr vert="horz">
            <a:normAutofit/>
          </a:bodyPr>
          <a:lstStyle/>
          <a:p>
            <a:pPr marL="365125" indent="-365125" algn="just">
              <a:lnSpc>
                <a:spcPct val="125000"/>
              </a:lnSpc>
              <a:spcBef>
                <a:spcPts val="1200"/>
              </a:spcBef>
            </a:pPr>
            <a:r>
              <a:rPr lang="en-US" b="0" dirty="0"/>
              <a:t>Both innate and adaptive immunity are expressed and involved in pathogenesis.</a:t>
            </a:r>
          </a:p>
          <a:p>
            <a:pPr marL="365125" indent="-365125" algn="just">
              <a:lnSpc>
                <a:spcPct val="125000"/>
              </a:lnSpc>
              <a:spcBef>
                <a:spcPts val="1200"/>
              </a:spcBef>
            </a:pPr>
            <a:r>
              <a:rPr lang="en-US" b="0" dirty="0" err="1" smtClean="0"/>
              <a:t>P.acnes</a:t>
            </a:r>
            <a:r>
              <a:rPr lang="en-US" b="0" dirty="0" smtClean="0"/>
              <a:t> </a:t>
            </a:r>
            <a:r>
              <a:rPr lang="en-US" b="0" dirty="0"/>
              <a:t>induced secretion of IL1, IL2, 8, 12 &amp; TNF- </a:t>
            </a:r>
            <a:r>
              <a:rPr lang="en-US" b="0" dirty="0" err="1"/>
              <a:t>alfa</a:t>
            </a:r>
            <a:r>
              <a:rPr lang="en-US" b="0" dirty="0"/>
              <a:t>  mediating through toll like rectors 2 n 4 may be responsible for induction and maintenance of inflammation and lead to CD4 cells and neutrophil rush in. All these may lead to increase in </a:t>
            </a:r>
            <a:r>
              <a:rPr lang="en-US" b="0" dirty="0" err="1"/>
              <a:t>comedone</a:t>
            </a:r>
            <a:r>
              <a:rPr lang="en-US" b="0" dirty="0"/>
              <a:t> size and rupture of </a:t>
            </a:r>
            <a:r>
              <a:rPr lang="en-US" b="0" dirty="0" err="1" smtClean="0"/>
              <a:t>comedones</a:t>
            </a:r>
            <a:endParaRPr lang="en-US" b="0" dirty="0"/>
          </a:p>
          <a:p>
            <a:pPr marL="365125" indent="-365125" algn="just">
              <a:lnSpc>
                <a:spcPct val="125000"/>
              </a:lnSpc>
              <a:spcBef>
                <a:spcPts val="1200"/>
              </a:spcBef>
            </a:pPr>
            <a:r>
              <a:rPr lang="en-US" b="0" dirty="0"/>
              <a:t>Certain strains of P. acnes induce distinct Th1 &amp; Th17 immune response which potentially contribute to inflammation. Both Th1 and Th17 cells can trigger antimicrobial activity against bacteria, but the </a:t>
            </a:r>
            <a:r>
              <a:rPr lang="en-US" b="0" dirty="0" err="1"/>
              <a:t>lysis</a:t>
            </a:r>
            <a:r>
              <a:rPr lang="en-US" b="0" dirty="0"/>
              <a:t> of these bacteria can release components that directly activate the innate immune response, resulting in inflammation. Moreover, Th17 characteristically induce the recruitment of </a:t>
            </a:r>
            <a:r>
              <a:rPr lang="en-US" b="0" dirty="0" err="1"/>
              <a:t>neutrophils</a:t>
            </a:r>
            <a:r>
              <a:rPr lang="en-US" b="0" dirty="0"/>
              <a:t>, which contribute to antibacterial activity but also cause tissue injury. </a:t>
            </a:r>
            <a:r>
              <a:rPr lang="en-US" b="0" dirty="0" err="1"/>
              <a:t>P.acnes</a:t>
            </a:r>
            <a:r>
              <a:rPr lang="en-US" b="0" dirty="0"/>
              <a:t> also induces inflammation directly</a:t>
            </a:r>
            <a:r>
              <a:rPr lang="en-US" b="0" dirty="0" smtClean="0"/>
              <a:t>.</a:t>
            </a:r>
            <a:endParaRPr lang="en-US" b="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609600"/>
            <a:ext cx="9662682" cy="3117275"/>
          </a:xfrm>
        </p:spPr>
        <p:txBody>
          <a:bodyPr vert="horz">
            <a:normAutofit/>
          </a:bodyPr>
          <a:lstStyle/>
          <a:p>
            <a:pPr marL="365125" indent="-365125" algn="just">
              <a:lnSpc>
                <a:spcPct val="125000"/>
              </a:lnSpc>
              <a:spcBef>
                <a:spcPts val="1200"/>
              </a:spcBef>
            </a:pPr>
            <a:r>
              <a:rPr lang="en-US" b="0" dirty="0"/>
              <a:t>The </a:t>
            </a:r>
            <a:r>
              <a:rPr lang="en-US" b="0" dirty="0" err="1"/>
              <a:t>P.acnes</a:t>
            </a:r>
            <a:r>
              <a:rPr lang="en-US" b="0" dirty="0"/>
              <a:t> cell wall stimulates anti </a:t>
            </a:r>
            <a:r>
              <a:rPr lang="en-US" b="0" dirty="0" err="1"/>
              <a:t>P.acnes</a:t>
            </a:r>
            <a:r>
              <a:rPr lang="en-US" b="0" dirty="0"/>
              <a:t> antibody development which enhance anti-inflammatory response by </a:t>
            </a:r>
            <a:r>
              <a:rPr lang="en-US" b="0" dirty="0" smtClean="0"/>
              <a:t>activating </a:t>
            </a:r>
            <a:r>
              <a:rPr lang="en-US" b="0" dirty="0"/>
              <a:t>complement initiating cascade of pro inflammatory events.</a:t>
            </a:r>
          </a:p>
          <a:p>
            <a:pPr marL="365125" indent="-365125" algn="just">
              <a:lnSpc>
                <a:spcPct val="125000"/>
              </a:lnSpc>
              <a:spcBef>
                <a:spcPts val="1200"/>
              </a:spcBef>
            </a:pPr>
            <a:r>
              <a:rPr lang="en-US" b="0" dirty="0"/>
              <a:t>The inflammation progresses, through entire life cycle of acne and even persists in scarring stage with inflammatory infiltrates seen in most of atrophic scars. After palpable lesions of acne flatten out follicular inflammation takes months to settle despite treatment due to innate immunity against remnants of </a:t>
            </a:r>
            <a:r>
              <a:rPr lang="en-US" b="0" dirty="0" err="1"/>
              <a:t>P.acnes</a:t>
            </a:r>
            <a:r>
              <a:rPr lang="en-US" b="0" dirty="0"/>
              <a:t> thus need for continued treatment.</a:t>
            </a:r>
          </a:p>
        </p:txBody>
      </p:sp>
      <p:sp>
        <p:nvSpPr>
          <p:cNvPr id="3" name="Slide Number Placeholder 2"/>
          <p:cNvSpPr>
            <a:spLocks noGrp="1"/>
          </p:cNvSpPr>
          <p:nvPr>
            <p:ph type="sldNum" sz="quarter" idx="12"/>
          </p:nvPr>
        </p:nvSpPr>
        <p:spPr/>
        <p:txBody>
          <a:bodyPr/>
          <a:lstStyle/>
          <a:p>
            <a:fld id="{B6F15528-21DE-4FAA-801E-634DDDAF4B2B}"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16745550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76567"/>
            <a:ext cx="6248400" cy="1020762"/>
          </a:xfrm>
          <a:prstGeom prst="rect">
            <a:avLst/>
          </a:prstGeom>
          <a:solidFill>
            <a:srgbClr val="722A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Content Placeholder 1"/>
          <p:cNvSpPr>
            <a:spLocks noGrp="1"/>
          </p:cNvSpPr>
          <p:nvPr>
            <p:ph idx="1"/>
          </p:nvPr>
        </p:nvSpPr>
        <p:spPr>
          <a:xfrm>
            <a:off x="381000" y="1447799"/>
            <a:ext cx="9448800" cy="4960145"/>
          </a:xfrm>
        </p:spPr>
        <p:txBody>
          <a:bodyPr>
            <a:noAutofit/>
          </a:bodyPr>
          <a:lstStyle/>
          <a:p>
            <a:pPr algn="just">
              <a:lnSpc>
                <a:spcPct val="120000"/>
              </a:lnSpc>
              <a:spcBef>
                <a:spcPts val="1200"/>
              </a:spcBef>
            </a:pPr>
            <a:r>
              <a:rPr lang="en-US" sz="1800" b="0" dirty="0" smtClean="0"/>
              <a:t>Proposed factors in keratinocyte </a:t>
            </a:r>
            <a:r>
              <a:rPr lang="en-US" sz="1800" b="0" dirty="0" err="1" smtClean="0"/>
              <a:t>hyperproliferation</a:t>
            </a:r>
            <a:r>
              <a:rPr lang="en-US" sz="1800" b="0" dirty="0" smtClean="0"/>
              <a:t> in </a:t>
            </a:r>
            <a:r>
              <a:rPr lang="en-US" sz="1800" b="0" dirty="0" err="1" smtClean="0"/>
              <a:t>pilosebacious</a:t>
            </a:r>
            <a:r>
              <a:rPr lang="en-US" sz="1800" b="0" dirty="0" smtClean="0"/>
              <a:t> canal include androgen stimulation, decreased linoleic acid, increased IL-1a activity, and direct effects of P. acnes. </a:t>
            </a:r>
          </a:p>
          <a:p>
            <a:pPr algn="just">
              <a:lnSpc>
                <a:spcPct val="120000"/>
              </a:lnSpc>
              <a:spcBef>
                <a:spcPts val="1200"/>
              </a:spcBef>
            </a:pPr>
            <a:r>
              <a:rPr lang="en-US" sz="1800" b="0" dirty="0" err="1" smtClean="0"/>
              <a:t>Dihydrotestosterone</a:t>
            </a:r>
            <a:r>
              <a:rPr lang="en-US" sz="1800" b="0" dirty="0" smtClean="0"/>
              <a:t> (DHT) is a potent androgen that plays a role in acne pathogenesis. </a:t>
            </a:r>
          </a:p>
          <a:p>
            <a:pPr algn="just">
              <a:lnSpc>
                <a:spcPct val="120000"/>
              </a:lnSpc>
              <a:spcBef>
                <a:spcPts val="1200"/>
              </a:spcBef>
            </a:pPr>
            <a:r>
              <a:rPr lang="en-US" sz="1800" b="0" dirty="0" smtClean="0"/>
              <a:t>DHT is converted from </a:t>
            </a:r>
            <a:r>
              <a:rPr lang="en-US" sz="1800" b="0" dirty="0" err="1" smtClean="0"/>
              <a:t>dehydroepiandrosterone</a:t>
            </a:r>
            <a:r>
              <a:rPr lang="en-US" sz="1800" b="0" dirty="0" smtClean="0"/>
              <a:t> sulfate (DHEA-S) by 17b </a:t>
            </a:r>
            <a:r>
              <a:rPr lang="en-US" sz="1800" b="0" dirty="0" err="1" smtClean="0"/>
              <a:t>hydroxysteroid</a:t>
            </a:r>
            <a:r>
              <a:rPr lang="en-US" sz="1800" b="0" dirty="0" smtClean="0"/>
              <a:t> dehydrogenase (HSD) and 5-alfa reductase enzymes. Compared with epidermal keratinocytes, follicular keratinocytes have increased 17b HSD and 5-a reductase, thus enhancing </a:t>
            </a:r>
            <a:r>
              <a:rPr lang="en-US" sz="1800" b="0" dirty="0" err="1" smtClean="0"/>
              <a:t>DHT</a:t>
            </a:r>
            <a:r>
              <a:rPr lang="en-US" sz="1800" b="0" dirty="0" smtClean="0"/>
              <a:t> </a:t>
            </a:r>
            <a:r>
              <a:rPr lang="en-US" sz="1800" b="0" dirty="0" err="1" smtClean="0"/>
              <a:t>production.DHT</a:t>
            </a:r>
            <a:r>
              <a:rPr lang="en-US" sz="1800" b="0" dirty="0" smtClean="0"/>
              <a:t> may stimulate follicular keratinocyte proliferation.</a:t>
            </a:r>
          </a:p>
          <a:p>
            <a:pPr algn="just">
              <a:lnSpc>
                <a:spcPct val="120000"/>
              </a:lnSpc>
              <a:spcBef>
                <a:spcPts val="1200"/>
              </a:spcBef>
            </a:pPr>
            <a:r>
              <a:rPr lang="en-US" sz="1800" b="0" dirty="0"/>
              <a:t>Also supporting the role of androgens in acne pathogenesis is the evidence that individuals with complete androgen insensitivity do not develop </a:t>
            </a:r>
            <a:r>
              <a:rPr lang="en-US" sz="1800" b="0" dirty="0" smtClean="0"/>
              <a:t>acne</a:t>
            </a:r>
            <a:endParaRPr lang="en-US" sz="1800" b="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20</a:t>
            </a:fld>
            <a:endParaRPr lang="en-US"/>
          </a:p>
        </p:txBody>
      </p:sp>
      <p:sp>
        <p:nvSpPr>
          <p:cNvPr id="4" name="Title 3"/>
          <p:cNvSpPr>
            <a:spLocks noGrp="1"/>
          </p:cNvSpPr>
          <p:nvPr>
            <p:ph type="title"/>
          </p:nvPr>
        </p:nvSpPr>
        <p:spPr>
          <a:xfrm>
            <a:off x="416689" y="381000"/>
            <a:ext cx="5831711" cy="709784"/>
          </a:xfrm>
        </p:spPr>
        <p:txBody>
          <a:bodyPr>
            <a:noAutofit/>
          </a:bodyPr>
          <a:lstStyle/>
          <a:p>
            <a:r>
              <a:rPr lang="en-US" dirty="0" err="1" smtClean="0">
                <a:solidFill>
                  <a:schemeClr val="bg1"/>
                </a:solidFill>
              </a:rPr>
              <a:t>HYPERKERATINIZATION</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533400"/>
            <a:ext cx="9448800" cy="5486400"/>
          </a:xfrm>
        </p:spPr>
        <p:txBody>
          <a:bodyPr vert="horz">
            <a:normAutofit/>
          </a:bodyPr>
          <a:lstStyle/>
          <a:p>
            <a:pPr algn="just">
              <a:lnSpc>
                <a:spcPct val="120000"/>
              </a:lnSpc>
              <a:spcBef>
                <a:spcPts val="1200"/>
              </a:spcBef>
            </a:pPr>
            <a:r>
              <a:rPr lang="en-US" sz="1800" b="0" dirty="0" smtClean="0"/>
              <a:t>Follicular </a:t>
            </a:r>
            <a:r>
              <a:rPr lang="en-US" sz="1800" b="0" dirty="0"/>
              <a:t>keratinocyte proliferation is also regulated by linoleic acid, an essential fatty acid in the skin. Low levels of linoleic acid induce follicular keratinocyte </a:t>
            </a:r>
            <a:r>
              <a:rPr lang="en-US" sz="1800" b="0" dirty="0" err="1"/>
              <a:t>hyperproliferation</a:t>
            </a:r>
            <a:r>
              <a:rPr lang="en-US" sz="1800" b="0" dirty="0"/>
              <a:t> and the production of pro inflammatory cytokines. The levels of linoleic acid are decreased in individuals with acne and normalize after successful treatment with </a:t>
            </a:r>
            <a:r>
              <a:rPr lang="en-US" sz="1800" b="0" dirty="0" err="1" smtClean="0"/>
              <a:t>isotretinoin</a:t>
            </a:r>
            <a:r>
              <a:rPr lang="en-US" sz="1800" b="0" dirty="0" smtClean="0"/>
              <a:t>.</a:t>
            </a:r>
          </a:p>
          <a:p>
            <a:pPr algn="just">
              <a:lnSpc>
                <a:spcPct val="120000"/>
              </a:lnSpc>
              <a:spcBef>
                <a:spcPts val="1200"/>
              </a:spcBef>
            </a:pPr>
            <a:r>
              <a:rPr lang="en-US" sz="1800" b="0" dirty="0" smtClean="0"/>
              <a:t>In </a:t>
            </a:r>
            <a:r>
              <a:rPr lang="en-US" sz="1800" b="0" dirty="0"/>
              <a:t>addition to androgens and linoleic acid, IL-1a has been shown to contribute to keratinocyte hyper-proliferation. IL-1a induces follicular keratinocyte </a:t>
            </a:r>
            <a:r>
              <a:rPr lang="en-US" sz="1800" b="0" dirty="0" err="1"/>
              <a:t>hyperproliferation</a:t>
            </a:r>
            <a:r>
              <a:rPr lang="en-US" sz="1800" b="0" dirty="0"/>
              <a:t> and </a:t>
            </a:r>
            <a:r>
              <a:rPr lang="en-US" sz="1800" b="0" dirty="0" err="1"/>
              <a:t>microcomedone</a:t>
            </a:r>
            <a:r>
              <a:rPr lang="en-US" sz="1800" b="0" dirty="0"/>
              <a:t> formation, and IL-1 receptor antagonists inhibit </a:t>
            </a:r>
            <a:r>
              <a:rPr lang="en-US" sz="1800" b="0" dirty="0" err="1"/>
              <a:t>microcomedone</a:t>
            </a:r>
            <a:r>
              <a:rPr lang="en-US" sz="1800" b="0" dirty="0"/>
              <a:t> formation. </a:t>
            </a:r>
          </a:p>
          <a:p>
            <a:pPr algn="just">
              <a:lnSpc>
                <a:spcPct val="120000"/>
              </a:lnSpc>
              <a:spcBef>
                <a:spcPts val="1200"/>
              </a:spcBef>
            </a:pPr>
            <a:r>
              <a:rPr lang="en-US" sz="1800" b="0" dirty="0"/>
              <a:t>The initial event that upregulates the production of IL-1a has not been determined. Fibroblast growth factor receptor (</a:t>
            </a:r>
            <a:r>
              <a:rPr lang="en-US" sz="1800" b="0" dirty="0" err="1"/>
              <a:t>FGFR</a:t>
            </a:r>
            <a:r>
              <a:rPr lang="en-US" sz="1800" b="0" dirty="0"/>
              <a:t>)-2 signaling is also involved in follicular </a:t>
            </a:r>
            <a:r>
              <a:rPr lang="en-US" sz="1800" b="0" dirty="0" err="1"/>
              <a:t>hyperkeratinization</a:t>
            </a:r>
            <a:r>
              <a:rPr lang="en-US" sz="1800" b="0" dirty="0" smtClean="0"/>
              <a:t>.</a:t>
            </a:r>
            <a:endParaRPr lang="en-US" sz="1800" b="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9600" y="1"/>
            <a:ext cx="2971800" cy="1066800"/>
          </a:xfrm>
          <a:prstGeom prst="rect">
            <a:avLst/>
          </a:prstGeom>
          <a:solidFill>
            <a:srgbClr val="2761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Content Placeholder 1"/>
          <p:cNvSpPr>
            <a:spLocks noGrp="1"/>
          </p:cNvSpPr>
          <p:nvPr>
            <p:ph idx="1"/>
          </p:nvPr>
        </p:nvSpPr>
        <p:spPr>
          <a:xfrm>
            <a:off x="609600" y="1211680"/>
            <a:ext cx="10668000" cy="3890768"/>
          </a:xfrm>
        </p:spPr>
        <p:txBody>
          <a:bodyPr vert="horz">
            <a:normAutofit/>
          </a:bodyPr>
          <a:lstStyle/>
          <a:p>
            <a:pPr algn="just">
              <a:lnSpc>
                <a:spcPct val="120000"/>
              </a:lnSpc>
              <a:spcBef>
                <a:spcPts val="1200"/>
              </a:spcBef>
            </a:pPr>
            <a:r>
              <a:rPr lang="en-US" b="0" dirty="0"/>
              <a:t>Another key feature in the pathogenesis of acne is the excess production of sebum from the sebaceous gland. Human sebum are composed mainly of triglycerides found ubiquitously and of unique lipids, such as </a:t>
            </a:r>
            <a:r>
              <a:rPr lang="en-US" b="0" dirty="0" err="1"/>
              <a:t>squalene</a:t>
            </a:r>
            <a:r>
              <a:rPr lang="en-US" b="0" dirty="0"/>
              <a:t> and wax esters not found anywhere else in the body, including the surface of the skin. </a:t>
            </a:r>
          </a:p>
          <a:p>
            <a:pPr algn="just">
              <a:lnSpc>
                <a:spcPct val="120000"/>
              </a:lnSpc>
              <a:spcBef>
                <a:spcPts val="1200"/>
              </a:spcBef>
            </a:pPr>
            <a:r>
              <a:rPr lang="en-US" b="0" dirty="0"/>
              <a:t> On average, people with acne excrete more sebum than those without acne, and secretion rates have been shown to correlate with the severity of clinical manifestations.</a:t>
            </a:r>
          </a:p>
          <a:p>
            <a:pPr algn="just">
              <a:lnSpc>
                <a:spcPct val="120000"/>
              </a:lnSpc>
              <a:spcBef>
                <a:spcPts val="1200"/>
              </a:spcBef>
            </a:pPr>
            <a:r>
              <a:rPr lang="en-US" b="0" dirty="0"/>
              <a:t>The main component of sebum, triglycerides, is important in acne pathogenesis. Triglycerides are broken down into free fatty acids by P. acnes, (normal flora of the </a:t>
            </a:r>
            <a:r>
              <a:rPr lang="en-US" b="0" dirty="0" err="1"/>
              <a:t>pilosebaceous</a:t>
            </a:r>
            <a:r>
              <a:rPr lang="en-US" b="0" dirty="0"/>
              <a:t> unit). There is reduced level of linoleic acid which is implicated in accumulation of </a:t>
            </a:r>
            <a:r>
              <a:rPr lang="en-US" b="0" dirty="0" err="1"/>
              <a:t>cornified</a:t>
            </a:r>
            <a:r>
              <a:rPr lang="en-US" b="0" dirty="0"/>
              <a:t> cells. </a:t>
            </a:r>
          </a:p>
        </p:txBody>
      </p:sp>
      <p:sp>
        <p:nvSpPr>
          <p:cNvPr id="3" name="Slide Number Placeholder 2"/>
          <p:cNvSpPr>
            <a:spLocks noGrp="1"/>
          </p:cNvSpPr>
          <p:nvPr>
            <p:ph type="sldNum" sz="quarter" idx="12"/>
          </p:nvPr>
        </p:nvSpPr>
        <p:spPr/>
        <p:txBody>
          <a:bodyPr/>
          <a:lstStyle/>
          <a:p>
            <a:fld id="{B6F15528-21DE-4FAA-801E-634DDDAF4B2B}" type="slidenum">
              <a:rPr lang="en-US" smtClean="0"/>
              <a:pPr/>
              <a:t>22</a:t>
            </a:fld>
            <a:endParaRPr lang="en-US"/>
          </a:p>
        </p:txBody>
      </p:sp>
      <p:sp>
        <p:nvSpPr>
          <p:cNvPr id="4" name="Title 3"/>
          <p:cNvSpPr>
            <a:spLocks noGrp="1"/>
          </p:cNvSpPr>
          <p:nvPr>
            <p:ph type="title"/>
          </p:nvPr>
        </p:nvSpPr>
        <p:spPr>
          <a:xfrm>
            <a:off x="914400" y="304800"/>
            <a:ext cx="2362200" cy="639762"/>
          </a:xfrm>
        </p:spPr>
        <p:txBody>
          <a:bodyPr>
            <a:noAutofit/>
          </a:bodyPr>
          <a:lstStyle/>
          <a:p>
            <a:pPr algn="ctr"/>
            <a:r>
              <a:rPr lang="en-US" dirty="0" smtClean="0">
                <a:solidFill>
                  <a:schemeClr val="bg1"/>
                </a:solidFill>
              </a:rPr>
              <a:t>SEBUM</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23</a:t>
            </a:fld>
            <a:endParaRPr lang="en-US"/>
          </a:p>
        </p:txBody>
      </p:sp>
      <p:sp>
        <p:nvSpPr>
          <p:cNvPr id="5" name="Content Placeholder 1"/>
          <p:cNvSpPr txBox="1">
            <a:spLocks/>
          </p:cNvSpPr>
          <p:nvPr/>
        </p:nvSpPr>
        <p:spPr>
          <a:xfrm>
            <a:off x="609600" y="609601"/>
            <a:ext cx="10515600" cy="4648200"/>
          </a:xfrm>
          <a:prstGeom prst="rect">
            <a:avLst/>
          </a:prstGeom>
        </p:spPr>
        <p:txBody>
          <a:bodyPr vert="horz">
            <a:normAutofit/>
          </a:bodyPr>
          <a:lstStyle>
            <a:lvl1pPr marL="365760" indent="-256032" algn="l" rtl="0" eaLnBrk="1" latinLnBrk="0" hangingPunct="1">
              <a:lnSpc>
                <a:spcPct val="114000"/>
              </a:lnSpc>
              <a:spcBef>
                <a:spcPts val="200"/>
              </a:spcBef>
              <a:spcAft>
                <a:spcPts val="0"/>
              </a:spcAft>
              <a:buClr>
                <a:srgbClr val="722A2D"/>
              </a:buClr>
              <a:buSzPct val="68000"/>
              <a:buFont typeface="Wingdings 3"/>
              <a:buChar char=""/>
              <a:defRPr kumimoji="0" sz="1800" kern="1200">
                <a:solidFill>
                  <a:schemeClr val="tx1"/>
                </a:solidFill>
                <a:latin typeface="+mn-lt"/>
                <a:ea typeface="+mn-ea"/>
                <a:cs typeface="+mn-cs"/>
              </a:defRPr>
            </a:lvl1pPr>
            <a:lvl2pPr marL="621792" indent="-228600" algn="l" rtl="0" eaLnBrk="1" latinLnBrk="0" hangingPunct="1">
              <a:lnSpc>
                <a:spcPct val="114000"/>
              </a:lnSpc>
              <a:spcBef>
                <a:spcPts val="200"/>
              </a:spcBef>
              <a:spcAft>
                <a:spcPts val="0"/>
              </a:spcAft>
              <a:buClr>
                <a:srgbClr val="276155"/>
              </a:buClr>
              <a:buFont typeface="Verdana"/>
              <a:buChar char="◦"/>
              <a:defRPr kumimoji="0" sz="1600" kern="1200">
                <a:solidFill>
                  <a:schemeClr val="tx1"/>
                </a:solidFill>
                <a:latin typeface="+mn-lt"/>
                <a:ea typeface="+mn-ea"/>
                <a:cs typeface="+mn-cs"/>
              </a:defRPr>
            </a:lvl2pPr>
            <a:lvl3pPr marL="859536" indent="-228600" algn="l" rtl="0" eaLnBrk="1" latinLnBrk="0" hangingPunct="1">
              <a:lnSpc>
                <a:spcPct val="114000"/>
              </a:lnSpc>
              <a:spcBef>
                <a:spcPts val="200"/>
              </a:spcBef>
              <a:spcAft>
                <a:spcPts val="0"/>
              </a:spcAft>
              <a:buClr>
                <a:srgbClr val="276155"/>
              </a:buClr>
              <a:buSzPct val="100000"/>
              <a:buFont typeface="Wingdings 2"/>
              <a:buChar char=""/>
              <a:defRPr kumimoji="0" sz="1600" kern="1200">
                <a:solidFill>
                  <a:schemeClr val="tx1"/>
                </a:solidFill>
                <a:latin typeface="+mn-lt"/>
                <a:ea typeface="+mn-ea"/>
                <a:cs typeface="+mn-cs"/>
              </a:defRPr>
            </a:lvl3pPr>
            <a:lvl4pPr marL="1143000" indent="-228600" algn="l" rtl="0" eaLnBrk="1" latinLnBrk="0" hangingPunct="1">
              <a:lnSpc>
                <a:spcPct val="114000"/>
              </a:lnSpc>
              <a:spcBef>
                <a:spcPts val="200"/>
              </a:spcBef>
              <a:spcAft>
                <a:spcPts val="0"/>
              </a:spcAft>
              <a:buClr>
                <a:srgbClr val="276155"/>
              </a:buClr>
              <a:buFont typeface="Wingdings 2"/>
              <a:buChar char=""/>
              <a:defRPr kumimoji="0" sz="1400" kern="1200">
                <a:solidFill>
                  <a:schemeClr val="tx1"/>
                </a:solidFill>
                <a:latin typeface="+mn-lt"/>
                <a:ea typeface="+mn-ea"/>
                <a:cs typeface="+mn-cs"/>
              </a:defRPr>
            </a:lvl4pPr>
            <a:lvl5pPr marL="1371600" indent="-228600" algn="l" rtl="0" eaLnBrk="1" latinLnBrk="0" hangingPunct="1">
              <a:lnSpc>
                <a:spcPct val="114000"/>
              </a:lnSpc>
              <a:spcBef>
                <a:spcPts val="200"/>
              </a:spcBef>
              <a:spcAft>
                <a:spcPts val="0"/>
              </a:spcAft>
              <a:buClr>
                <a:srgbClr val="276155"/>
              </a:buClr>
              <a:buFont typeface="Wingdings 2"/>
              <a:buChar char=""/>
              <a:defRPr kumimoji="0" sz="12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just">
              <a:lnSpc>
                <a:spcPct val="120000"/>
              </a:lnSpc>
              <a:spcBef>
                <a:spcPts val="1200"/>
              </a:spcBef>
            </a:pPr>
            <a:r>
              <a:rPr lang="en-US" dirty="0" smtClean="0"/>
              <a:t>In return, these free fatty acids promote P. acnes colonization and induction of inflammation. </a:t>
            </a:r>
            <a:r>
              <a:rPr lang="en-US" dirty="0" err="1" smtClean="0"/>
              <a:t>Lipoperoxides</a:t>
            </a:r>
            <a:r>
              <a:rPr lang="en-US" dirty="0" smtClean="0"/>
              <a:t> also found in sebum induce </a:t>
            </a:r>
            <a:r>
              <a:rPr lang="en-US" dirty="0" err="1" smtClean="0"/>
              <a:t>proinflammatory</a:t>
            </a:r>
            <a:r>
              <a:rPr lang="en-US" dirty="0" smtClean="0"/>
              <a:t> cytokines and activate the peroxisome proliferator-activated receptors (</a:t>
            </a:r>
            <a:r>
              <a:rPr lang="en-US" dirty="0" err="1" smtClean="0"/>
              <a:t>PPAR</a:t>
            </a:r>
            <a:r>
              <a:rPr lang="en-US" dirty="0" smtClean="0"/>
              <a:t>) pathway, resulting in increased sebum. </a:t>
            </a:r>
          </a:p>
          <a:p>
            <a:pPr algn="just">
              <a:lnSpc>
                <a:spcPct val="120000"/>
              </a:lnSpc>
              <a:spcBef>
                <a:spcPts val="1200"/>
              </a:spcBef>
            </a:pPr>
            <a:r>
              <a:rPr lang="en-US" dirty="0" smtClean="0"/>
              <a:t>Androgenic hormones activate </a:t>
            </a:r>
            <a:r>
              <a:rPr lang="en-US" dirty="0" err="1" smtClean="0"/>
              <a:t>sebocyte</a:t>
            </a:r>
            <a:r>
              <a:rPr lang="en-US" dirty="0" smtClean="0"/>
              <a:t> proliferation and differentiation and the induction of sebum production.</a:t>
            </a:r>
          </a:p>
          <a:p>
            <a:pPr algn="just">
              <a:lnSpc>
                <a:spcPct val="120000"/>
              </a:lnSpc>
              <a:spcBef>
                <a:spcPts val="1200"/>
              </a:spcBef>
            </a:pPr>
            <a:r>
              <a:rPr lang="en-US" dirty="0"/>
              <a:t>Those with acne have higher average serum androgen levels (although still within normal range) than unaffected control participants. </a:t>
            </a:r>
            <a:r>
              <a:rPr lang="en-US" dirty="0" smtClean="0"/>
              <a:t>5-alfa </a:t>
            </a:r>
            <a:r>
              <a:rPr lang="en-US" dirty="0"/>
              <a:t>Reductase, the enzyme responsible for converting testosterone to the potent </a:t>
            </a:r>
            <a:r>
              <a:rPr lang="en-US" dirty="0" err="1"/>
              <a:t>DHT</a:t>
            </a:r>
            <a:r>
              <a:rPr lang="en-US" dirty="0"/>
              <a:t>, has greatest activity in areas of skin prone to acne, face, chest, and back.</a:t>
            </a:r>
          </a:p>
          <a:p>
            <a:pPr algn="just">
              <a:lnSpc>
                <a:spcPct val="120000"/>
              </a:lnSpc>
              <a:spcBef>
                <a:spcPts val="1200"/>
              </a:spcBef>
            </a:pPr>
            <a:r>
              <a:rPr lang="en-US" dirty="0"/>
              <a:t>Sebum production is regulated by other hormones as well- estrogens, growth hormone </a:t>
            </a:r>
            <a:r>
              <a:rPr lang="en-US" dirty="0" smtClean="0"/>
              <a:t>IGF1, </a:t>
            </a:r>
            <a:r>
              <a:rPr lang="en-US" dirty="0"/>
              <a:t>insulin, glucocorticoids, </a:t>
            </a:r>
            <a:r>
              <a:rPr lang="en-US" dirty="0" err="1"/>
              <a:t>adrenocorticotopic</a:t>
            </a:r>
            <a:r>
              <a:rPr lang="en-US" dirty="0"/>
              <a:t> hormone and </a:t>
            </a:r>
            <a:r>
              <a:rPr lang="en-US" dirty="0" err="1"/>
              <a:t>melanocortins</a:t>
            </a:r>
            <a:r>
              <a:rPr lang="en-US" dirty="0"/>
              <a: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0"/>
            <a:ext cx="4495800" cy="1752600"/>
          </a:xfrm>
          <a:prstGeom prst="rect">
            <a:avLst/>
          </a:prstGeom>
          <a:solidFill>
            <a:srgbClr val="722A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Content Placeholder 1"/>
          <p:cNvSpPr>
            <a:spLocks noGrp="1"/>
          </p:cNvSpPr>
          <p:nvPr>
            <p:ph idx="1"/>
          </p:nvPr>
        </p:nvSpPr>
        <p:spPr>
          <a:xfrm>
            <a:off x="609600" y="2027238"/>
            <a:ext cx="9662682" cy="2080418"/>
          </a:xfrm>
        </p:spPr>
        <p:txBody>
          <a:bodyPr>
            <a:normAutofit/>
          </a:bodyPr>
          <a:lstStyle/>
          <a:p>
            <a:pPr algn="just">
              <a:lnSpc>
                <a:spcPct val="125000"/>
              </a:lnSpc>
              <a:spcBef>
                <a:spcPts val="600"/>
              </a:spcBef>
            </a:pPr>
            <a:r>
              <a:rPr lang="en-US" sz="2000" b="0" dirty="0" err="1" smtClean="0"/>
              <a:t>Corticotropin</a:t>
            </a:r>
            <a:r>
              <a:rPr lang="en-US" sz="2000" b="0" dirty="0" smtClean="0"/>
              <a:t>-releasing hormone may also play a role. It is released by the hypothalamus and increased in response to stress. </a:t>
            </a:r>
            <a:r>
              <a:rPr lang="en-US" sz="2000" b="0" dirty="0" err="1" smtClean="0"/>
              <a:t>Corticotropin</a:t>
            </a:r>
            <a:r>
              <a:rPr lang="en-US" sz="2000" b="0" dirty="0" smtClean="0"/>
              <a:t>-releasing hormone receptors are present on a vast number of cells, including </a:t>
            </a:r>
            <a:r>
              <a:rPr lang="en-US" sz="2000" b="0" dirty="0" err="1" smtClean="0"/>
              <a:t>keratinocytes</a:t>
            </a:r>
            <a:r>
              <a:rPr lang="en-US" sz="2000" b="0" dirty="0" smtClean="0"/>
              <a:t> and </a:t>
            </a:r>
            <a:r>
              <a:rPr lang="en-US" sz="2000" b="0" dirty="0" err="1" smtClean="0"/>
              <a:t>sebocytes</a:t>
            </a:r>
            <a:r>
              <a:rPr lang="en-US" sz="2000" b="0" dirty="0" smtClean="0"/>
              <a:t>, and are </a:t>
            </a:r>
            <a:r>
              <a:rPr lang="en-US" sz="2000" b="0" dirty="0" err="1" smtClean="0"/>
              <a:t>upregulated</a:t>
            </a:r>
            <a:r>
              <a:rPr lang="en-US" sz="2000" b="0" dirty="0" smtClean="0"/>
              <a:t> in the </a:t>
            </a:r>
            <a:r>
              <a:rPr lang="en-US" sz="2000" b="0" dirty="0" err="1" smtClean="0"/>
              <a:t>sebocytes</a:t>
            </a:r>
            <a:r>
              <a:rPr lang="en-US" sz="2000" b="0" dirty="0" smtClean="0"/>
              <a:t> of patients with acne.</a:t>
            </a:r>
            <a:endParaRPr lang="en-US" sz="2000" b="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24</a:t>
            </a:fld>
            <a:endParaRPr lang="en-US"/>
          </a:p>
        </p:txBody>
      </p:sp>
      <p:sp>
        <p:nvSpPr>
          <p:cNvPr id="4" name="Title 3"/>
          <p:cNvSpPr>
            <a:spLocks noGrp="1"/>
          </p:cNvSpPr>
          <p:nvPr>
            <p:ph type="title"/>
          </p:nvPr>
        </p:nvSpPr>
        <p:spPr>
          <a:xfrm>
            <a:off x="685800" y="274638"/>
            <a:ext cx="4343400" cy="1173162"/>
          </a:xfrm>
        </p:spPr>
        <p:txBody>
          <a:bodyPr>
            <a:noAutofit/>
          </a:bodyPr>
          <a:lstStyle/>
          <a:p>
            <a:pPr algn="ctr"/>
            <a:r>
              <a:rPr lang="en-US" dirty="0" smtClean="0">
                <a:solidFill>
                  <a:schemeClr val="bg1"/>
                </a:solidFill>
              </a:rPr>
              <a:t>STRESS… HOW IT INFLUENCES?</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524000"/>
            <a:ext cx="9525000" cy="4495800"/>
          </a:xfrm>
          <a:prstGeom prst="rect">
            <a:avLst/>
          </a:prstGeom>
          <a:solidFill>
            <a:srgbClr val="F0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Content Placeholder 2"/>
          <p:cNvSpPr>
            <a:spLocks noGrp="1"/>
          </p:cNvSpPr>
          <p:nvPr>
            <p:ph idx="1"/>
          </p:nvPr>
        </p:nvSpPr>
        <p:spPr>
          <a:xfrm>
            <a:off x="647970" y="1676400"/>
            <a:ext cx="6286230" cy="4229893"/>
          </a:xfrm>
        </p:spPr>
        <p:txBody>
          <a:bodyPr>
            <a:normAutofit lnSpcReduction="10000"/>
          </a:bodyPr>
          <a:lstStyle/>
          <a:p>
            <a:pPr marL="266700" indent="-266700" algn="ctr">
              <a:lnSpc>
                <a:spcPct val="122000"/>
              </a:lnSpc>
              <a:spcBef>
                <a:spcPts val="400"/>
              </a:spcBef>
            </a:pPr>
            <a:r>
              <a:rPr lang="en-US" sz="1800" dirty="0" smtClean="0"/>
              <a:t>Acne presents with any one or more of following lesions. </a:t>
            </a:r>
          </a:p>
          <a:p>
            <a:pPr marL="266700" lvl="4" indent="-266700">
              <a:lnSpc>
                <a:spcPct val="122000"/>
              </a:lnSpc>
              <a:spcBef>
                <a:spcPts val="400"/>
              </a:spcBef>
            </a:pPr>
            <a:r>
              <a:rPr lang="en-US" sz="1800" dirty="0" err="1" smtClean="0"/>
              <a:t>comedones</a:t>
            </a:r>
            <a:r>
              <a:rPr lang="en-US" sz="1800" dirty="0" smtClean="0"/>
              <a:t>, (</a:t>
            </a:r>
            <a:r>
              <a:rPr lang="en-US" sz="1800" dirty="0" err="1" smtClean="0"/>
              <a:t>pathognomic</a:t>
            </a:r>
            <a:r>
              <a:rPr lang="en-US" sz="1800" dirty="0" smtClean="0"/>
              <a:t> sign) open (blackheads) and (white heads) closed with no visible opening</a:t>
            </a:r>
          </a:p>
          <a:p>
            <a:pPr marL="266700" lvl="4" indent="-266700">
              <a:lnSpc>
                <a:spcPct val="122000"/>
              </a:lnSpc>
              <a:spcBef>
                <a:spcPts val="400"/>
              </a:spcBef>
            </a:pPr>
            <a:r>
              <a:rPr lang="en-US" sz="1800" dirty="0" smtClean="0"/>
              <a:t>papules, (commonest sign)</a:t>
            </a:r>
          </a:p>
          <a:p>
            <a:pPr marL="266700" lvl="4" indent="-266700">
              <a:lnSpc>
                <a:spcPct val="122000"/>
              </a:lnSpc>
              <a:spcBef>
                <a:spcPts val="400"/>
              </a:spcBef>
            </a:pPr>
            <a:r>
              <a:rPr lang="en-US" sz="1800" dirty="0" smtClean="0"/>
              <a:t>pustules, </a:t>
            </a:r>
          </a:p>
          <a:p>
            <a:pPr marL="266700" lvl="4" indent="-266700">
              <a:lnSpc>
                <a:spcPct val="122000"/>
              </a:lnSpc>
              <a:spcBef>
                <a:spcPts val="400"/>
              </a:spcBef>
            </a:pPr>
            <a:r>
              <a:rPr lang="en-US" sz="1800" dirty="0" smtClean="0"/>
              <a:t>nodules, </a:t>
            </a:r>
          </a:p>
          <a:p>
            <a:pPr marL="266700" lvl="4" indent="-266700">
              <a:lnSpc>
                <a:spcPct val="122000"/>
              </a:lnSpc>
              <a:spcBef>
                <a:spcPts val="400"/>
              </a:spcBef>
            </a:pPr>
            <a:r>
              <a:rPr lang="en-US" sz="1800" dirty="0" err="1" smtClean="0"/>
              <a:t>pseudocysts</a:t>
            </a:r>
            <a:r>
              <a:rPr lang="en-US" sz="1800" dirty="0" smtClean="0"/>
              <a:t>, </a:t>
            </a:r>
          </a:p>
          <a:p>
            <a:pPr marL="266700" lvl="4" indent="-266700">
              <a:lnSpc>
                <a:spcPct val="122000"/>
              </a:lnSpc>
              <a:spcBef>
                <a:spcPts val="400"/>
              </a:spcBef>
            </a:pPr>
            <a:r>
              <a:rPr lang="en-US" sz="1800" dirty="0" smtClean="0"/>
              <a:t>sinuses,</a:t>
            </a:r>
          </a:p>
          <a:p>
            <a:pPr marL="266700" lvl="4" indent="-266700">
              <a:lnSpc>
                <a:spcPct val="122000"/>
              </a:lnSpc>
              <a:spcBef>
                <a:spcPts val="400"/>
              </a:spcBef>
            </a:pPr>
            <a:r>
              <a:rPr lang="en-US" sz="1800" dirty="0" smtClean="0"/>
              <a:t>keloids, (complication)</a:t>
            </a:r>
          </a:p>
          <a:p>
            <a:pPr marL="266700" lvl="4" indent="-266700">
              <a:lnSpc>
                <a:spcPct val="122000"/>
              </a:lnSpc>
              <a:spcBef>
                <a:spcPts val="400"/>
              </a:spcBef>
            </a:pPr>
            <a:r>
              <a:rPr lang="en-US" sz="1800" dirty="0" smtClean="0"/>
              <a:t>hypertrophic scars and atrophic acne scars (commonest complication)</a:t>
            </a:r>
            <a:endParaRPr lang="en-US" sz="18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25</a:t>
            </a:fld>
            <a:endParaRPr lang="en-US"/>
          </a:p>
        </p:txBody>
      </p:sp>
      <p:pic>
        <p:nvPicPr>
          <p:cNvPr id="8" name="Picture 2" descr="C:\Users\Lenovo\Desktop\acne\WhatsApp Image 2024-05-06 at 11.08.41 AM (1).jpeg"/>
          <p:cNvPicPr>
            <a:picLocks noChangeAspect="1" noChangeArrowheads="1"/>
          </p:cNvPicPr>
          <p:nvPr/>
        </p:nvPicPr>
        <p:blipFill>
          <a:blip r:embed="rId2" cstate="print"/>
          <a:srcRect l="14083" t="18520" r="32041" b="27604"/>
          <a:stretch>
            <a:fillRect/>
          </a:stretch>
        </p:blipFill>
        <p:spPr bwMode="auto">
          <a:xfrm>
            <a:off x="7585517" y="958614"/>
            <a:ext cx="2343150" cy="3124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p:cNvSpPr/>
          <p:nvPr/>
        </p:nvSpPr>
        <p:spPr>
          <a:xfrm>
            <a:off x="685800" y="0"/>
            <a:ext cx="4200646" cy="1524000"/>
          </a:xfrm>
          <a:prstGeom prst="rect">
            <a:avLst/>
          </a:prstGeom>
          <a:solidFill>
            <a:srgbClr val="2761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p:cNvSpPr>
          <p:nvPr>
            <p:ph type="title"/>
          </p:nvPr>
        </p:nvSpPr>
        <p:spPr>
          <a:xfrm>
            <a:off x="695446" y="198120"/>
            <a:ext cx="4191000" cy="1097280"/>
          </a:xfrm>
        </p:spPr>
        <p:txBody>
          <a:bodyPr/>
          <a:lstStyle/>
          <a:p>
            <a:pPr algn="ctr"/>
            <a:r>
              <a:rPr lang="en-US" dirty="0" smtClean="0">
                <a:solidFill>
                  <a:schemeClr val="bg1"/>
                </a:solidFill>
              </a:rPr>
              <a:t>CLINICAL PRESENTATIONS</a:t>
            </a:r>
            <a:endParaRPr lang="en-US" dirty="0">
              <a:solidFill>
                <a:schemeClr val="bg1"/>
              </a:solidFill>
            </a:endParaRPr>
          </a:p>
        </p:txBody>
      </p:sp>
      <p:pic>
        <p:nvPicPr>
          <p:cNvPr id="6" name="Picture 2" descr="C:\Users\Lenovo\Downloads\WhatsApp Image 2024-05-06 at 3.25.11 PM (1).jpeg"/>
          <p:cNvPicPr>
            <a:picLocks noChangeAspect="1" noChangeArrowheads="1"/>
          </p:cNvPicPr>
          <p:nvPr/>
        </p:nvPicPr>
        <p:blipFill>
          <a:blip r:embed="rId3" cstate="print"/>
          <a:srcRect l="23062" t="13469" r="9593" b="22553"/>
          <a:stretch>
            <a:fillRect/>
          </a:stretch>
        </p:blipFill>
        <p:spPr bwMode="auto">
          <a:xfrm>
            <a:off x="9171935" y="2590800"/>
            <a:ext cx="2375123" cy="3124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00101" y="-1"/>
            <a:ext cx="3581400" cy="1828797"/>
          </a:xfrm>
          <a:prstGeom prst="rect">
            <a:avLst/>
          </a:prstGeom>
          <a:solidFill>
            <a:srgbClr val="722A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4191000" y="2057397"/>
            <a:ext cx="8001000" cy="3048003"/>
          </a:xfrm>
          <a:prstGeom prst="rect">
            <a:avLst/>
          </a:prstGeom>
          <a:solidFill>
            <a:srgbClr val="D0EC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Slide Number Placeholder 4"/>
          <p:cNvSpPr>
            <a:spLocks noGrp="1"/>
          </p:cNvSpPr>
          <p:nvPr>
            <p:ph type="sldNum" sz="quarter" idx="12"/>
          </p:nvPr>
        </p:nvSpPr>
        <p:spPr/>
        <p:txBody>
          <a:bodyPr/>
          <a:lstStyle/>
          <a:p>
            <a:fld id="{B6F15528-21DE-4FAA-801E-634DDDAF4B2B}" type="slidenum">
              <a:rPr lang="en-US" smtClean="0"/>
              <a:pPr/>
              <a:t>26</a:t>
            </a:fld>
            <a:endParaRPr lang="en-US"/>
          </a:p>
        </p:txBody>
      </p:sp>
      <p:sp>
        <p:nvSpPr>
          <p:cNvPr id="6" name="TextBox 5"/>
          <p:cNvSpPr txBox="1"/>
          <p:nvPr/>
        </p:nvSpPr>
        <p:spPr>
          <a:xfrm>
            <a:off x="4749006" y="2391118"/>
            <a:ext cx="6528594" cy="2559162"/>
          </a:xfrm>
          <a:prstGeom prst="rect">
            <a:avLst/>
          </a:prstGeom>
          <a:noFill/>
        </p:spPr>
        <p:txBody>
          <a:bodyPr wrap="square" rtlCol="0">
            <a:spAutoFit/>
          </a:bodyPr>
          <a:lstStyle/>
          <a:p>
            <a:pPr algn="just">
              <a:lnSpc>
                <a:spcPct val="120000"/>
              </a:lnSpc>
              <a:spcBef>
                <a:spcPts val="1200"/>
              </a:spcBef>
            </a:pPr>
            <a:r>
              <a:rPr lang="en-US" dirty="0"/>
              <a:t>Lesions usually occurs in </a:t>
            </a:r>
            <a:r>
              <a:rPr lang="en-US" dirty="0" err="1"/>
              <a:t>seborrheic</a:t>
            </a:r>
            <a:r>
              <a:rPr lang="en-US" dirty="0"/>
              <a:t> zones mostly in </a:t>
            </a:r>
            <a:r>
              <a:rPr lang="en-US" dirty="0" err="1"/>
              <a:t>vellous</a:t>
            </a:r>
            <a:r>
              <a:rPr lang="en-US" dirty="0"/>
              <a:t> hairs. </a:t>
            </a:r>
          </a:p>
          <a:p>
            <a:pPr algn="just">
              <a:lnSpc>
                <a:spcPct val="120000"/>
              </a:lnSpc>
              <a:spcBef>
                <a:spcPts val="1200"/>
              </a:spcBef>
            </a:pPr>
            <a:r>
              <a:rPr lang="en-US" dirty="0"/>
              <a:t>Primary site  is face.  Upper back, upper </a:t>
            </a:r>
            <a:r>
              <a:rPr lang="en-US" dirty="0" smtClean="0"/>
              <a:t>arms, </a:t>
            </a:r>
            <a:r>
              <a:rPr lang="en-US" dirty="0"/>
              <a:t>shoulders and chest are other sites. (Sebaceous glands of </a:t>
            </a:r>
            <a:r>
              <a:rPr lang="en-US" dirty="0" err="1"/>
              <a:t>vellous</a:t>
            </a:r>
            <a:r>
              <a:rPr lang="en-US" dirty="0"/>
              <a:t> hairs are larger in size with narrow </a:t>
            </a:r>
            <a:r>
              <a:rPr lang="en-US" dirty="0" err="1"/>
              <a:t>pilary</a:t>
            </a:r>
            <a:r>
              <a:rPr lang="en-US" dirty="0"/>
              <a:t> canal and have more end organ sensitivity. Terminal hairs in contrast have large </a:t>
            </a:r>
            <a:r>
              <a:rPr lang="en-US" dirty="0" err="1"/>
              <a:t>pilary</a:t>
            </a:r>
            <a:r>
              <a:rPr lang="en-US" dirty="0"/>
              <a:t> canal which are not blocked </a:t>
            </a:r>
          </a:p>
        </p:txBody>
      </p:sp>
      <p:pic>
        <p:nvPicPr>
          <p:cNvPr id="10" name="Picture 2" descr="C:\Users\Lenovo\Desktop\acne download\WhatsApp Image 2023-08-22 at 22.07.29 (1).jpeg"/>
          <p:cNvPicPr>
            <a:picLocks noGrp="1" noChangeAspect="1" noChangeArrowheads="1"/>
          </p:cNvPicPr>
          <p:nvPr>
            <p:ph idx="1"/>
          </p:nvPr>
        </p:nvPicPr>
        <p:blipFill>
          <a:blip r:embed="rId2" cstate="print">
            <a:lum contrast="40000"/>
          </a:blip>
          <a:srcRect l="15729" t="5000" r="10080" b="10000"/>
          <a:stretch>
            <a:fillRect/>
          </a:stretch>
        </p:blipFill>
        <p:spPr bwMode="auto">
          <a:xfrm rot="16200000">
            <a:off x="736820" y="1777779"/>
            <a:ext cx="3707964" cy="38100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a:xfrm>
            <a:off x="744416" y="228600"/>
            <a:ext cx="3733802" cy="1295400"/>
          </a:xfrm>
        </p:spPr>
        <p:txBody>
          <a:bodyPr>
            <a:normAutofit/>
          </a:bodyPr>
          <a:lstStyle/>
          <a:p>
            <a:pPr algn="ctr"/>
            <a:r>
              <a:rPr lang="en-US" dirty="0" smtClean="0">
                <a:solidFill>
                  <a:schemeClr val="bg1"/>
                </a:solidFill>
              </a:rPr>
              <a:t>SITES OF PREDILECTION</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Lenovo\Desktop\final photo and material 6july\acne\adult acne.jpeg"/>
          <p:cNvPicPr>
            <a:picLocks noGrp="1" noChangeAspect="1" noChangeArrowheads="1"/>
          </p:cNvPicPr>
          <p:nvPr>
            <p:ph idx="1"/>
          </p:nvPr>
        </p:nvPicPr>
        <p:blipFill>
          <a:blip r:embed="rId2" cstate="print"/>
          <a:srcRect/>
          <a:stretch>
            <a:fillRect/>
          </a:stretch>
        </p:blipFill>
        <p:spPr bwMode="auto">
          <a:xfrm>
            <a:off x="8077200" y="1371600"/>
            <a:ext cx="2743200" cy="381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Slide Number Placeholder 8"/>
          <p:cNvSpPr>
            <a:spLocks noGrp="1"/>
          </p:cNvSpPr>
          <p:nvPr>
            <p:ph type="sldNum" sz="quarter" idx="12"/>
          </p:nvPr>
        </p:nvSpPr>
        <p:spPr/>
        <p:txBody>
          <a:bodyPr/>
          <a:lstStyle/>
          <a:p>
            <a:fld id="{B6F15528-21DE-4FAA-801E-634DDDAF4B2B}" type="slidenum">
              <a:rPr lang="en-US" smtClean="0"/>
              <a:pPr/>
              <a:t>27</a:t>
            </a:fld>
            <a:endParaRPr lang="en-US"/>
          </a:p>
        </p:txBody>
      </p:sp>
      <p:pic>
        <p:nvPicPr>
          <p:cNvPr id="5123" name="Picture 3" descr="C:\Users\Lenovo\Desktop\final photo and material 6july\vitiligo\comedones.jpeg"/>
          <p:cNvPicPr>
            <a:picLocks noChangeAspect="1" noChangeArrowheads="1"/>
          </p:cNvPicPr>
          <p:nvPr/>
        </p:nvPicPr>
        <p:blipFill>
          <a:blip r:embed="rId3" cstate="print"/>
          <a:srcRect/>
          <a:stretch>
            <a:fillRect/>
          </a:stretch>
        </p:blipFill>
        <p:spPr bwMode="auto">
          <a:xfrm>
            <a:off x="5029200" y="1371601"/>
            <a:ext cx="2743200" cy="38437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3483183" y="5574268"/>
            <a:ext cx="2815194" cy="369332"/>
          </a:xfrm>
          <a:prstGeom prst="rect">
            <a:avLst/>
          </a:prstGeom>
          <a:noFill/>
        </p:spPr>
        <p:txBody>
          <a:bodyPr wrap="none" rtlCol="0">
            <a:spAutoFit/>
          </a:bodyPr>
          <a:lstStyle/>
          <a:p>
            <a:r>
              <a:rPr lang="en-US" b="1" dirty="0"/>
              <a:t>Mostly </a:t>
            </a:r>
            <a:r>
              <a:rPr lang="en-US" b="1" dirty="0" err="1"/>
              <a:t>comedonal</a:t>
            </a:r>
            <a:r>
              <a:rPr lang="en-US" b="1" dirty="0"/>
              <a:t> acne</a:t>
            </a:r>
          </a:p>
        </p:txBody>
      </p:sp>
      <p:sp>
        <p:nvSpPr>
          <p:cNvPr id="6" name="TextBox 5"/>
          <p:cNvSpPr txBox="1"/>
          <p:nvPr/>
        </p:nvSpPr>
        <p:spPr>
          <a:xfrm>
            <a:off x="8229600" y="5373469"/>
            <a:ext cx="2895600" cy="646331"/>
          </a:xfrm>
          <a:prstGeom prst="rect">
            <a:avLst/>
          </a:prstGeom>
          <a:noFill/>
        </p:spPr>
        <p:txBody>
          <a:bodyPr wrap="square" rtlCol="0">
            <a:spAutoFit/>
          </a:bodyPr>
          <a:lstStyle/>
          <a:p>
            <a:r>
              <a:rPr lang="en-US" b="1" dirty="0"/>
              <a:t>Adult Acne first eruption at 25yr of age</a:t>
            </a:r>
          </a:p>
        </p:txBody>
      </p:sp>
      <p:pic>
        <p:nvPicPr>
          <p:cNvPr id="1026" name="Picture 2" descr="C:\Users\Lenovo\Desktop\acne 11.jpeg"/>
          <p:cNvPicPr>
            <a:picLocks noChangeAspect="1" noChangeArrowheads="1"/>
          </p:cNvPicPr>
          <p:nvPr/>
        </p:nvPicPr>
        <p:blipFill>
          <a:blip r:embed="rId4" cstate="print"/>
          <a:srcRect l="6312" t="4651" r="13215"/>
          <a:stretch>
            <a:fillRect/>
          </a:stretch>
        </p:blipFill>
        <p:spPr bwMode="auto">
          <a:xfrm>
            <a:off x="1371600" y="2547471"/>
            <a:ext cx="3276600" cy="263412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extBox 4"/>
          <p:cNvSpPr txBox="1"/>
          <p:nvPr/>
        </p:nvSpPr>
        <p:spPr>
          <a:xfrm>
            <a:off x="6904974" y="6400801"/>
            <a:ext cx="3153427" cy="43088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t>Photo contributed by Dr MH </a:t>
            </a:r>
            <a:r>
              <a:rPr lang="en-US" sz="1100" dirty="0" err="1"/>
              <a:t>Usmani</a:t>
            </a:r>
            <a:endParaRPr lang="en-US" sz="1100" dirty="0"/>
          </a:p>
          <a:p>
            <a:r>
              <a:rPr lang="en-US" sz="1100" dirty="0"/>
              <a:t> </a:t>
            </a:r>
            <a:r>
              <a:rPr lang="en-US" sz="1100" dirty="0" err="1"/>
              <a:t>Sr</a:t>
            </a:r>
            <a:r>
              <a:rPr lang="en-US" sz="1100" dirty="0"/>
              <a:t> Consultant </a:t>
            </a:r>
            <a:r>
              <a:rPr lang="en-US" sz="1100" dirty="0" err="1"/>
              <a:t>Balrampur</a:t>
            </a:r>
            <a:r>
              <a:rPr lang="en-US" sz="1100" dirty="0"/>
              <a:t> Hospital </a:t>
            </a:r>
            <a:r>
              <a:rPr lang="en-US" sz="1100" dirty="0" err="1"/>
              <a:t>Lucknow</a:t>
            </a:r>
            <a:endParaRPr lang="en-US" sz="1100" dirty="0"/>
          </a:p>
        </p:txBody>
      </p:sp>
      <p:sp>
        <p:nvSpPr>
          <p:cNvPr id="11" name="Oval 10"/>
          <p:cNvSpPr/>
          <p:nvPr/>
        </p:nvSpPr>
        <p:spPr>
          <a:xfrm>
            <a:off x="9563101" y="2204571"/>
            <a:ext cx="9906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298377" y="1371600"/>
            <a:ext cx="1169223"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62000" y="533400"/>
            <a:ext cx="3886200" cy="923330"/>
          </a:xfrm>
          <a:prstGeom prst="rect">
            <a:avLst/>
          </a:prstGeom>
          <a:noFill/>
        </p:spPr>
        <p:txBody>
          <a:bodyPr wrap="square" rtlCol="0">
            <a:spAutoFit/>
          </a:bodyPr>
          <a:lstStyle/>
          <a:p>
            <a:r>
              <a:rPr lang="en-US" dirty="0" err="1">
                <a:solidFill>
                  <a:srgbClr val="FF0000"/>
                </a:solidFill>
              </a:rPr>
              <a:t>Comedone</a:t>
            </a:r>
            <a:r>
              <a:rPr lang="en-US" dirty="0">
                <a:solidFill>
                  <a:srgbClr val="FF0000"/>
                </a:solidFill>
              </a:rPr>
              <a:t> is a plug of keratinous material, sebum and bacteria lodged in </a:t>
            </a:r>
            <a:r>
              <a:rPr lang="en-US" dirty="0" err="1">
                <a:solidFill>
                  <a:srgbClr val="FF0000"/>
                </a:solidFill>
              </a:rPr>
              <a:t>pilar</a:t>
            </a:r>
            <a:r>
              <a:rPr lang="en-US" dirty="0">
                <a:solidFill>
                  <a:srgbClr val="FF0000"/>
                </a:solidFill>
              </a:rPr>
              <a:t> canal</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28</a:t>
            </a:fld>
            <a:endParaRPr lang="en-US"/>
          </a:p>
        </p:txBody>
      </p:sp>
      <p:pic>
        <p:nvPicPr>
          <p:cNvPr id="5" name="Picture 2" descr="C:\Users\Lenovo\Downloads\WhatsApp Image 2024-05-06 at 3.24.05 PM.jpeg"/>
          <p:cNvPicPr>
            <a:picLocks noGrp="1" noChangeAspect="1" noChangeArrowheads="1"/>
          </p:cNvPicPr>
          <p:nvPr>
            <p:ph idx="1"/>
          </p:nvPr>
        </p:nvPicPr>
        <p:blipFill>
          <a:blip r:embed="rId2" cstate="print"/>
          <a:srcRect b="38554"/>
          <a:stretch>
            <a:fillRect/>
          </a:stretch>
        </p:blipFill>
        <p:spPr bwMode="auto">
          <a:xfrm>
            <a:off x="1295400" y="1524000"/>
            <a:ext cx="4537195" cy="29718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2" descr="C:\Users\Lenovo\Downloads\WhatsApp Image 2024-05-06 at 3.25.10 PM (2).jpeg"/>
          <p:cNvPicPr>
            <a:picLocks noChangeAspect="1" noChangeArrowheads="1"/>
          </p:cNvPicPr>
          <p:nvPr/>
        </p:nvPicPr>
        <p:blipFill>
          <a:blip r:embed="rId3" cstate="print"/>
          <a:srcRect l="4490" r="19186" b="67345"/>
          <a:stretch>
            <a:fillRect/>
          </a:stretch>
        </p:blipFill>
        <p:spPr bwMode="auto">
          <a:xfrm>
            <a:off x="6400800" y="1524000"/>
            <a:ext cx="4616861" cy="2973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2163614" y="4736096"/>
            <a:ext cx="2800767" cy="369332"/>
          </a:xfrm>
          <a:prstGeom prst="rect">
            <a:avLst/>
          </a:prstGeom>
          <a:noFill/>
        </p:spPr>
        <p:txBody>
          <a:bodyPr wrap="none" rtlCol="0">
            <a:spAutoFit/>
          </a:bodyPr>
          <a:lstStyle/>
          <a:p>
            <a:r>
              <a:rPr lang="en-US" b="1" dirty="0"/>
              <a:t>Open black </a:t>
            </a:r>
            <a:r>
              <a:rPr lang="en-US" b="1" dirty="0" err="1"/>
              <a:t>comedones</a:t>
            </a:r>
            <a:endParaRPr lang="en-US" b="1" dirty="0"/>
          </a:p>
        </p:txBody>
      </p:sp>
      <p:sp>
        <p:nvSpPr>
          <p:cNvPr id="8" name="TextBox 7"/>
          <p:cNvSpPr txBox="1"/>
          <p:nvPr/>
        </p:nvSpPr>
        <p:spPr>
          <a:xfrm>
            <a:off x="7223086" y="4736096"/>
            <a:ext cx="2972289" cy="369332"/>
          </a:xfrm>
          <a:prstGeom prst="rect">
            <a:avLst/>
          </a:prstGeom>
          <a:noFill/>
        </p:spPr>
        <p:txBody>
          <a:bodyPr wrap="none" rtlCol="0">
            <a:spAutoFit/>
          </a:bodyPr>
          <a:lstStyle/>
          <a:p>
            <a:r>
              <a:rPr lang="en-US" b="1" dirty="0"/>
              <a:t>Closed white </a:t>
            </a:r>
            <a:r>
              <a:rPr lang="en-US" b="1" dirty="0" err="1"/>
              <a:t>comedones</a:t>
            </a:r>
            <a:endParaRPr lang="en-US" b="1" dirty="0"/>
          </a:p>
        </p:txBody>
      </p:sp>
      <p:sp>
        <p:nvSpPr>
          <p:cNvPr id="9" name="TextBox 4"/>
          <p:cNvSpPr txBox="1"/>
          <p:nvPr/>
        </p:nvSpPr>
        <p:spPr>
          <a:xfrm>
            <a:off x="7362174" y="6400801"/>
            <a:ext cx="3153427" cy="43088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t>Photos contributed by Dr MH </a:t>
            </a:r>
            <a:r>
              <a:rPr lang="en-US" sz="1100" dirty="0" err="1"/>
              <a:t>Usmani</a:t>
            </a:r>
            <a:endParaRPr lang="en-US" sz="1100" dirty="0"/>
          </a:p>
          <a:p>
            <a:r>
              <a:rPr lang="en-US" sz="1100" dirty="0"/>
              <a:t> </a:t>
            </a:r>
            <a:r>
              <a:rPr lang="en-US" sz="1100" dirty="0" err="1"/>
              <a:t>Sr</a:t>
            </a:r>
            <a:r>
              <a:rPr lang="en-US" sz="1100" dirty="0"/>
              <a:t> Consultant </a:t>
            </a:r>
            <a:r>
              <a:rPr lang="en-US" sz="1100" dirty="0" err="1"/>
              <a:t>Balrampur</a:t>
            </a:r>
            <a:r>
              <a:rPr lang="en-US" sz="1100" dirty="0"/>
              <a:t> Hospital </a:t>
            </a:r>
            <a:r>
              <a:rPr lang="en-US" sz="1100" dirty="0" err="1"/>
              <a:t>Lucknow</a:t>
            </a:r>
            <a:endParaRPr lang="en-US" sz="11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enovo\Desktop\final photo and material 6july\acne\acne acne gr 11.jpeg"/>
          <p:cNvPicPr>
            <a:picLocks noGrp="1" noChangeAspect="1" noChangeArrowheads="1"/>
          </p:cNvPicPr>
          <p:nvPr>
            <p:ph idx="1"/>
          </p:nvPr>
        </p:nvPicPr>
        <p:blipFill>
          <a:blip r:embed="rId2" cstate="print"/>
          <a:srcRect r="8285"/>
          <a:stretch>
            <a:fillRect/>
          </a:stretch>
        </p:blipFill>
        <p:spPr bwMode="auto">
          <a:xfrm>
            <a:off x="1981200" y="762000"/>
            <a:ext cx="3858056" cy="41664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Slide Number Placeholder 8"/>
          <p:cNvSpPr>
            <a:spLocks noGrp="1"/>
          </p:cNvSpPr>
          <p:nvPr>
            <p:ph type="sldNum" sz="quarter" idx="12"/>
          </p:nvPr>
        </p:nvSpPr>
        <p:spPr/>
        <p:txBody>
          <a:bodyPr/>
          <a:lstStyle/>
          <a:p>
            <a:fld id="{B6F15528-21DE-4FAA-801E-634DDDAF4B2B}" type="slidenum">
              <a:rPr lang="en-US" smtClean="0"/>
              <a:pPr/>
              <a:t>29</a:t>
            </a:fld>
            <a:endParaRPr lang="en-US"/>
          </a:p>
        </p:txBody>
      </p:sp>
      <p:sp>
        <p:nvSpPr>
          <p:cNvPr id="4" name="TextBox 3"/>
          <p:cNvSpPr txBox="1"/>
          <p:nvPr/>
        </p:nvSpPr>
        <p:spPr>
          <a:xfrm>
            <a:off x="2157628" y="5126845"/>
            <a:ext cx="3505200" cy="646331"/>
          </a:xfrm>
          <a:prstGeom prst="rect">
            <a:avLst/>
          </a:prstGeom>
          <a:noFill/>
        </p:spPr>
        <p:txBody>
          <a:bodyPr wrap="square" rtlCol="0">
            <a:spAutoFit/>
          </a:bodyPr>
          <a:lstStyle/>
          <a:p>
            <a:pPr algn="ctr"/>
            <a:r>
              <a:rPr lang="en-US" b="1" dirty="0" err="1"/>
              <a:t>Comedones</a:t>
            </a:r>
            <a:r>
              <a:rPr lang="en-US" b="1" dirty="0"/>
              <a:t>, papules and pustules in grade II Acne</a:t>
            </a:r>
          </a:p>
        </p:txBody>
      </p:sp>
      <p:pic>
        <p:nvPicPr>
          <p:cNvPr id="5" name="Picture 2" descr="C:\Users\Lenovo\Desktop\final photo and material 6july\acne\acne 3.jpeg"/>
          <p:cNvPicPr>
            <a:picLocks noChangeAspect="1" noChangeArrowheads="1"/>
          </p:cNvPicPr>
          <p:nvPr/>
        </p:nvPicPr>
        <p:blipFill>
          <a:blip r:embed="rId3" cstate="print"/>
          <a:srcRect/>
          <a:stretch>
            <a:fillRect/>
          </a:stretch>
        </p:blipFill>
        <p:spPr bwMode="auto">
          <a:xfrm>
            <a:off x="6676375" y="762000"/>
            <a:ext cx="3534426" cy="41664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7115187" y="5214713"/>
            <a:ext cx="2683748" cy="369332"/>
          </a:xfrm>
          <a:prstGeom prst="rect">
            <a:avLst/>
          </a:prstGeom>
          <a:noFill/>
        </p:spPr>
        <p:txBody>
          <a:bodyPr wrap="none" rtlCol="0">
            <a:spAutoFit/>
          </a:bodyPr>
          <a:lstStyle/>
          <a:p>
            <a:r>
              <a:rPr lang="en-US" b="1" dirty="0"/>
              <a:t>Nodules and </a:t>
            </a:r>
            <a:r>
              <a:rPr lang="en-US" b="1" dirty="0" err="1"/>
              <a:t>pappules</a:t>
            </a:r>
            <a:endParaRPr lang="en-US" b="1" dirty="0"/>
          </a:p>
        </p:txBody>
      </p:sp>
      <p:sp>
        <p:nvSpPr>
          <p:cNvPr id="7" name="TextBox 4"/>
          <p:cNvSpPr txBox="1"/>
          <p:nvPr/>
        </p:nvSpPr>
        <p:spPr>
          <a:xfrm>
            <a:off x="6676374" y="6400801"/>
            <a:ext cx="3153427" cy="43088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t>Photo contributed by Dr MH </a:t>
            </a:r>
            <a:r>
              <a:rPr lang="en-US" sz="1100" dirty="0" err="1"/>
              <a:t>Usmani</a:t>
            </a:r>
            <a:endParaRPr lang="en-US" sz="1100" dirty="0"/>
          </a:p>
          <a:p>
            <a:r>
              <a:rPr lang="en-US" sz="1100" dirty="0"/>
              <a:t> </a:t>
            </a:r>
            <a:r>
              <a:rPr lang="en-US" sz="1100" dirty="0" err="1"/>
              <a:t>Sr</a:t>
            </a:r>
            <a:r>
              <a:rPr lang="en-US" sz="1100" dirty="0"/>
              <a:t> Consultant </a:t>
            </a:r>
            <a:r>
              <a:rPr lang="en-US" sz="1100" dirty="0" err="1"/>
              <a:t>Balrampur</a:t>
            </a:r>
            <a:r>
              <a:rPr lang="en-US" sz="1100" dirty="0"/>
              <a:t> Hospital </a:t>
            </a:r>
            <a:r>
              <a:rPr lang="en-US" sz="1100" dirty="0" err="1"/>
              <a:t>Lucknow</a:t>
            </a:r>
            <a:endParaRPr lang="en-US" sz="1100" dirty="0"/>
          </a:p>
        </p:txBody>
      </p:sp>
      <p:sp>
        <p:nvSpPr>
          <p:cNvPr id="10" name="Oval 9"/>
          <p:cNvSpPr/>
          <p:nvPr/>
        </p:nvSpPr>
        <p:spPr>
          <a:xfrm rot="643276">
            <a:off x="8686800" y="1447800"/>
            <a:ext cx="990600" cy="6643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9163941">
            <a:off x="1959326" y="1341558"/>
            <a:ext cx="9906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648200" y="2024158"/>
            <a:ext cx="7543800" cy="1381760"/>
          </a:xfrm>
          <a:prstGeom prst="rect">
            <a:avLst/>
          </a:prstGeom>
          <a:solidFill>
            <a:srgbClr val="722A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eardrop 10"/>
          <p:cNvSpPr/>
          <p:nvPr/>
        </p:nvSpPr>
        <p:spPr>
          <a:xfrm>
            <a:off x="838199" y="1371600"/>
            <a:ext cx="4419601" cy="4572000"/>
          </a:xfrm>
          <a:prstGeom prst="teardrop">
            <a:avLst/>
          </a:prstGeom>
          <a:solidFill>
            <a:srgbClr val="2761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p:cNvSpPr>
          <p:nvPr>
            <p:ph type="ctrTitle" idx="4294967295"/>
          </p:nvPr>
        </p:nvSpPr>
        <p:spPr>
          <a:xfrm>
            <a:off x="4673600" y="2160588"/>
            <a:ext cx="8229600" cy="1116012"/>
          </a:xfrm>
        </p:spPr>
        <p:txBody>
          <a:bodyPr>
            <a:noAutofit/>
          </a:bodyPr>
          <a:lstStyle/>
          <a:p>
            <a:pPr algn="ctr"/>
            <a:r>
              <a:rPr lang="en-US" sz="8000" dirty="0" smtClean="0">
                <a:solidFill>
                  <a:schemeClr val="bg1"/>
                </a:solidFill>
              </a:rPr>
              <a:t>ACNE</a:t>
            </a:r>
            <a:r>
              <a:rPr lang="en-US" sz="4000" dirty="0" smtClean="0">
                <a:solidFill>
                  <a:schemeClr val="bg1"/>
                </a:solidFill>
              </a:rPr>
              <a:t> </a:t>
            </a:r>
            <a:endParaRPr lang="en-US" sz="4000" dirty="0">
              <a:solidFill>
                <a:schemeClr val="bg1"/>
              </a:solidFill>
            </a:endParaRPr>
          </a:p>
        </p:txBody>
      </p:sp>
      <p:pic>
        <p:nvPicPr>
          <p:cNvPr id="7" name="Picture 2" descr="C:\Users\Lenovo\Desktop\final photo and material 6july\acne\acne acne gr 11.jpeg"/>
          <p:cNvPicPr>
            <a:picLocks noChangeAspect="1" noChangeArrowheads="1"/>
          </p:cNvPicPr>
          <p:nvPr/>
        </p:nvPicPr>
        <p:blipFill rotWithShape="1">
          <a:blip r:embed="rId2" cstate="print"/>
          <a:srcRect l="-1" t="4446" r="12363"/>
          <a:stretch/>
        </p:blipFill>
        <p:spPr bwMode="auto">
          <a:xfrm>
            <a:off x="609599" y="1153852"/>
            <a:ext cx="4340679" cy="4687605"/>
          </a:xfrm>
          <a:prstGeom prst="teardrop">
            <a:avLst/>
          </a:prstGeom>
          <a:ln w="95250">
            <a:solidFill>
              <a:schemeClr val="bg1"/>
            </a:solidFill>
          </a:ln>
        </p:spPr>
      </p:pic>
      <p:sp>
        <p:nvSpPr>
          <p:cNvPr id="6" name="TextBox 5"/>
          <p:cNvSpPr txBox="1"/>
          <p:nvPr/>
        </p:nvSpPr>
        <p:spPr>
          <a:xfrm>
            <a:off x="6654800" y="3852958"/>
            <a:ext cx="4267200" cy="1706429"/>
          </a:xfrm>
          <a:prstGeom prst="rect">
            <a:avLst/>
          </a:prstGeom>
          <a:noFill/>
        </p:spPr>
        <p:txBody>
          <a:bodyPr wrap="square" rtlCol="0">
            <a:spAutoFit/>
          </a:bodyPr>
          <a:lstStyle/>
          <a:p>
            <a:pPr algn="ctr">
              <a:lnSpc>
                <a:spcPct val="114000"/>
              </a:lnSpc>
            </a:pPr>
            <a:r>
              <a:rPr lang="en-US" sz="2800" b="1" dirty="0" smtClean="0">
                <a:solidFill>
                  <a:srgbClr val="722A2D"/>
                </a:solidFill>
              </a:rPr>
              <a:t>Dr. </a:t>
            </a:r>
            <a:r>
              <a:rPr lang="en-US" sz="2800" b="1" dirty="0" err="1" smtClean="0">
                <a:solidFill>
                  <a:srgbClr val="722A2D"/>
                </a:solidFill>
              </a:rPr>
              <a:t>M.H</a:t>
            </a:r>
            <a:r>
              <a:rPr lang="en-US" sz="2800" b="1" dirty="0" smtClean="0">
                <a:solidFill>
                  <a:srgbClr val="722A2D"/>
                </a:solidFill>
              </a:rPr>
              <a:t>. </a:t>
            </a:r>
            <a:r>
              <a:rPr lang="en-US" sz="2800" b="1" dirty="0" err="1">
                <a:solidFill>
                  <a:srgbClr val="722A2D"/>
                </a:solidFill>
              </a:rPr>
              <a:t>Usmani</a:t>
            </a:r>
            <a:endParaRPr lang="en-US" sz="2800" b="1" dirty="0">
              <a:solidFill>
                <a:srgbClr val="722A2D"/>
              </a:solidFill>
            </a:endParaRPr>
          </a:p>
          <a:p>
            <a:pPr algn="ctr">
              <a:lnSpc>
                <a:spcPct val="114000"/>
              </a:lnSpc>
            </a:pPr>
            <a:r>
              <a:rPr lang="en-US" sz="1600" dirty="0"/>
              <a:t>MBBS (KGMU LKO UP)</a:t>
            </a:r>
          </a:p>
          <a:p>
            <a:pPr algn="ctr">
              <a:lnSpc>
                <a:spcPct val="114000"/>
              </a:lnSpc>
            </a:pPr>
            <a:r>
              <a:rPr lang="en-US" sz="1600" dirty="0"/>
              <a:t>DVD (BRD MC GKP UP)</a:t>
            </a:r>
          </a:p>
          <a:p>
            <a:pPr algn="ctr">
              <a:lnSpc>
                <a:spcPct val="114000"/>
              </a:lnSpc>
            </a:pPr>
            <a:r>
              <a:rPr lang="en-US" sz="1600" dirty="0"/>
              <a:t>Senior Consultant Dermatologist</a:t>
            </a:r>
          </a:p>
          <a:p>
            <a:pPr algn="ctr">
              <a:lnSpc>
                <a:spcPct val="114000"/>
              </a:lnSpc>
            </a:pPr>
            <a:r>
              <a:rPr lang="en-US" sz="1600" dirty="0" err="1"/>
              <a:t>Balrampur</a:t>
            </a:r>
            <a:r>
              <a:rPr lang="en-US" sz="1600" dirty="0"/>
              <a:t> Hospital </a:t>
            </a:r>
            <a:r>
              <a:rPr lang="en-US" sz="1600" dirty="0" err="1"/>
              <a:t>Lucknow</a:t>
            </a:r>
            <a:endParaRPr lang="en-US" sz="1600"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976566" y="533400"/>
            <a:ext cx="3623668" cy="1043718"/>
          </a:xfrm>
          <a:prstGeom prst="rect">
            <a:avLst/>
          </a:prstGeom>
        </p:spPr>
      </p:pic>
    </p:spTree>
    <p:extLst>
      <p:ext uri="{BB962C8B-B14F-4D97-AF65-F5344CB8AC3E}">
        <p14:creationId xmlns:p14="http://schemas.microsoft.com/office/powerpoint/2010/main" xmlns="" val="29409230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Lenovo\Desktop\final photo and material 6july\acne\acne sinus.jpeg"/>
          <p:cNvPicPr>
            <a:picLocks noGrp="1" noChangeAspect="1" noChangeArrowheads="1"/>
          </p:cNvPicPr>
          <p:nvPr>
            <p:ph idx="1"/>
          </p:nvPr>
        </p:nvPicPr>
        <p:blipFill>
          <a:blip r:embed="rId2" cstate="print"/>
          <a:srcRect/>
          <a:stretch>
            <a:fillRect/>
          </a:stretch>
        </p:blipFill>
        <p:spPr bwMode="auto">
          <a:xfrm>
            <a:off x="1118322" y="838201"/>
            <a:ext cx="2657856" cy="39909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Slide Number Placeholder 8"/>
          <p:cNvSpPr>
            <a:spLocks noGrp="1"/>
          </p:cNvSpPr>
          <p:nvPr>
            <p:ph type="sldNum" sz="quarter" idx="12"/>
          </p:nvPr>
        </p:nvSpPr>
        <p:spPr/>
        <p:txBody>
          <a:bodyPr/>
          <a:lstStyle/>
          <a:p>
            <a:fld id="{B6F15528-21DE-4FAA-801E-634DDDAF4B2B}" type="slidenum">
              <a:rPr lang="en-US" smtClean="0"/>
              <a:pPr/>
              <a:t>30</a:t>
            </a:fld>
            <a:endParaRPr lang="en-US"/>
          </a:p>
        </p:txBody>
      </p:sp>
      <p:sp>
        <p:nvSpPr>
          <p:cNvPr id="4" name="TextBox 3"/>
          <p:cNvSpPr txBox="1"/>
          <p:nvPr/>
        </p:nvSpPr>
        <p:spPr>
          <a:xfrm>
            <a:off x="1118322" y="5144732"/>
            <a:ext cx="2451312" cy="646331"/>
          </a:xfrm>
          <a:prstGeom prst="rect">
            <a:avLst/>
          </a:prstGeom>
          <a:noFill/>
        </p:spPr>
        <p:txBody>
          <a:bodyPr wrap="none" rtlCol="0">
            <a:spAutoFit/>
          </a:bodyPr>
          <a:lstStyle/>
          <a:p>
            <a:pPr algn="ctr"/>
            <a:r>
              <a:rPr lang="en-US" b="1" dirty="0"/>
              <a:t>Abscess and cyst in </a:t>
            </a:r>
          </a:p>
          <a:p>
            <a:pPr algn="ctr"/>
            <a:r>
              <a:rPr lang="en-US" b="1" dirty="0"/>
              <a:t>grade III Acne</a:t>
            </a:r>
          </a:p>
        </p:txBody>
      </p:sp>
      <p:pic>
        <p:nvPicPr>
          <p:cNvPr id="5" name="Picture 2" descr="C:\Users\Lenovo\Desktop\CME Module_SIHFW Final 29 june\new photos\WhatsApp Image 2023-07-04 at 22.52.11 (1).jpeg"/>
          <p:cNvPicPr>
            <a:picLocks noChangeAspect="1" noChangeArrowheads="1"/>
          </p:cNvPicPr>
          <p:nvPr/>
        </p:nvPicPr>
        <p:blipFill>
          <a:blip r:embed="rId3" cstate="print"/>
          <a:srcRect/>
          <a:stretch>
            <a:fillRect/>
          </a:stretch>
        </p:blipFill>
        <p:spPr bwMode="auto">
          <a:xfrm>
            <a:off x="4119346" y="838201"/>
            <a:ext cx="3136285" cy="39909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3819570" y="5144731"/>
            <a:ext cx="3048000" cy="923330"/>
          </a:xfrm>
          <a:prstGeom prst="rect">
            <a:avLst/>
          </a:prstGeom>
          <a:noFill/>
        </p:spPr>
        <p:txBody>
          <a:bodyPr wrap="square" rtlCol="0">
            <a:spAutoFit/>
          </a:bodyPr>
          <a:lstStyle/>
          <a:p>
            <a:pPr algn="ctr"/>
            <a:r>
              <a:rPr lang="en-US" b="1" dirty="0">
                <a:solidFill>
                  <a:srgbClr val="722A2D"/>
                </a:solidFill>
              </a:rPr>
              <a:t>Polymorphic features </a:t>
            </a:r>
          </a:p>
          <a:p>
            <a:pPr algn="ctr"/>
            <a:r>
              <a:rPr lang="en-US" b="1" dirty="0">
                <a:solidFill>
                  <a:srgbClr val="722A2D"/>
                </a:solidFill>
              </a:rPr>
              <a:t>of </a:t>
            </a:r>
            <a:r>
              <a:rPr lang="en-US" b="1" dirty="0" err="1">
                <a:solidFill>
                  <a:srgbClr val="722A2D"/>
                </a:solidFill>
              </a:rPr>
              <a:t>nodules,cysts</a:t>
            </a:r>
            <a:r>
              <a:rPr lang="en-US" b="1" dirty="0">
                <a:solidFill>
                  <a:srgbClr val="722A2D"/>
                </a:solidFill>
              </a:rPr>
              <a:t> papules</a:t>
            </a:r>
          </a:p>
          <a:p>
            <a:pPr algn="ctr"/>
            <a:r>
              <a:rPr lang="en-US" b="1" dirty="0" smtClean="0">
                <a:solidFill>
                  <a:srgbClr val="722A2D"/>
                </a:solidFill>
              </a:rPr>
              <a:t>and </a:t>
            </a:r>
            <a:r>
              <a:rPr lang="en-US" b="1" dirty="0" err="1">
                <a:solidFill>
                  <a:srgbClr val="722A2D"/>
                </a:solidFill>
              </a:rPr>
              <a:t>comedones</a:t>
            </a:r>
            <a:endParaRPr lang="en-US" b="1" dirty="0">
              <a:solidFill>
                <a:srgbClr val="722A2D"/>
              </a:solidFill>
            </a:endParaRPr>
          </a:p>
        </p:txBody>
      </p:sp>
      <p:sp>
        <p:nvSpPr>
          <p:cNvPr id="7" name="TextBox 4"/>
          <p:cNvSpPr txBox="1"/>
          <p:nvPr/>
        </p:nvSpPr>
        <p:spPr>
          <a:xfrm>
            <a:off x="7362174" y="6400801"/>
            <a:ext cx="3153427" cy="43088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t>Photos contributed by Dr MH </a:t>
            </a:r>
            <a:r>
              <a:rPr lang="en-US" sz="1100" dirty="0" err="1"/>
              <a:t>Usmani</a:t>
            </a:r>
            <a:endParaRPr lang="en-US" sz="1100" dirty="0"/>
          </a:p>
          <a:p>
            <a:r>
              <a:rPr lang="en-US" sz="1100" dirty="0"/>
              <a:t> </a:t>
            </a:r>
            <a:r>
              <a:rPr lang="en-US" sz="1100" dirty="0" err="1"/>
              <a:t>Sr</a:t>
            </a:r>
            <a:r>
              <a:rPr lang="en-US" sz="1100" dirty="0"/>
              <a:t> Consultant </a:t>
            </a:r>
            <a:r>
              <a:rPr lang="en-US" sz="1100" dirty="0" err="1"/>
              <a:t>Balrampur</a:t>
            </a:r>
            <a:r>
              <a:rPr lang="en-US" sz="1100" dirty="0"/>
              <a:t> Hospital </a:t>
            </a:r>
            <a:r>
              <a:rPr lang="en-US" sz="1100" dirty="0" err="1"/>
              <a:t>Lucknow</a:t>
            </a:r>
            <a:endParaRPr lang="en-US" sz="1100" dirty="0"/>
          </a:p>
        </p:txBody>
      </p:sp>
      <p:sp>
        <p:nvSpPr>
          <p:cNvPr id="10" name="Oval 9"/>
          <p:cNvSpPr/>
          <p:nvPr/>
        </p:nvSpPr>
        <p:spPr>
          <a:xfrm>
            <a:off x="4271747" y="1676400"/>
            <a:ext cx="1008152" cy="6253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804120" y="1752599"/>
            <a:ext cx="1191453" cy="8040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descr="C:\Users\Lenovo\Downloads\WhatsApp Image 2024-05-06 at 3.36.17 PM.jpeg"/>
          <p:cNvPicPr>
            <a:picLocks noChangeAspect="1" noChangeArrowheads="1"/>
          </p:cNvPicPr>
          <p:nvPr/>
        </p:nvPicPr>
        <p:blipFill>
          <a:blip r:embed="rId4" cstate="print">
            <a:lum contrast="40000"/>
          </a:blip>
          <a:srcRect t="18520" b="32655"/>
          <a:stretch>
            <a:fillRect/>
          </a:stretch>
        </p:blipFill>
        <p:spPr bwMode="auto">
          <a:xfrm>
            <a:off x="7543800" y="1447800"/>
            <a:ext cx="3598031" cy="30223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TextBox 12"/>
          <p:cNvSpPr txBox="1"/>
          <p:nvPr/>
        </p:nvSpPr>
        <p:spPr>
          <a:xfrm>
            <a:off x="8439275" y="4993345"/>
            <a:ext cx="1646605" cy="369332"/>
          </a:xfrm>
          <a:prstGeom prst="rect">
            <a:avLst/>
          </a:prstGeom>
          <a:noFill/>
        </p:spPr>
        <p:txBody>
          <a:bodyPr wrap="none" rtlCol="0">
            <a:spAutoFit/>
          </a:bodyPr>
          <a:lstStyle/>
          <a:p>
            <a:r>
              <a:rPr lang="en-US" b="1" dirty="0" err="1">
                <a:solidFill>
                  <a:srgbClr val="276155"/>
                </a:solidFill>
              </a:rPr>
              <a:t>Truncal</a:t>
            </a:r>
            <a:r>
              <a:rPr lang="en-US" b="1" dirty="0">
                <a:solidFill>
                  <a:srgbClr val="276155"/>
                </a:solidFill>
              </a:rPr>
              <a:t> Acne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00100" y="-1"/>
            <a:ext cx="4305299" cy="1828797"/>
          </a:xfrm>
          <a:prstGeom prst="rect">
            <a:avLst/>
          </a:prstGeom>
          <a:solidFill>
            <a:srgbClr val="722A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Content Placeholder 1"/>
          <p:cNvSpPr>
            <a:spLocks noGrp="1"/>
          </p:cNvSpPr>
          <p:nvPr>
            <p:ph idx="1"/>
          </p:nvPr>
        </p:nvSpPr>
        <p:spPr>
          <a:xfrm>
            <a:off x="800100" y="2286000"/>
            <a:ext cx="7148082" cy="2926085"/>
          </a:xfrm>
        </p:spPr>
        <p:txBody>
          <a:bodyPr>
            <a:normAutofit/>
          </a:bodyPr>
          <a:lstStyle/>
          <a:p>
            <a:pPr algn="just">
              <a:lnSpc>
                <a:spcPct val="125000"/>
              </a:lnSpc>
              <a:spcBef>
                <a:spcPts val="1800"/>
              </a:spcBef>
            </a:pPr>
            <a:r>
              <a:rPr lang="en-US" b="0" dirty="0" smtClean="0"/>
              <a:t>Several lesions are usually present at the same time (</a:t>
            </a:r>
            <a:r>
              <a:rPr lang="en-US" b="0" dirty="0" err="1" smtClean="0"/>
              <a:t>Pleomorphic</a:t>
            </a:r>
            <a:r>
              <a:rPr lang="en-US" b="0" dirty="0" smtClean="0"/>
              <a:t> presentation)</a:t>
            </a:r>
          </a:p>
          <a:p>
            <a:pPr algn="just">
              <a:lnSpc>
                <a:spcPct val="125000"/>
              </a:lnSpc>
              <a:spcBef>
                <a:spcPts val="1800"/>
              </a:spcBef>
            </a:pPr>
            <a:r>
              <a:rPr lang="en-US" b="0" dirty="0" err="1" smtClean="0"/>
              <a:t>Comedone</a:t>
            </a:r>
            <a:r>
              <a:rPr lang="en-US" b="0" dirty="0" smtClean="0"/>
              <a:t> is </a:t>
            </a:r>
            <a:r>
              <a:rPr lang="en-US" b="0" dirty="0" err="1" smtClean="0"/>
              <a:t>pathognomic</a:t>
            </a:r>
            <a:r>
              <a:rPr lang="en-US" b="0" dirty="0" smtClean="0"/>
              <a:t> lesion. It is postulated that 54% of inflammatory lesions originate from </a:t>
            </a:r>
            <a:r>
              <a:rPr lang="en-US" b="0" dirty="0" err="1" smtClean="0"/>
              <a:t>comedones</a:t>
            </a:r>
            <a:r>
              <a:rPr lang="en-US" b="0" dirty="0" smtClean="0"/>
              <a:t> while many originate from normal skin. Inflammatory infiltrates distribution and extent decide whether the lesion is a papule, pustule or nodule</a:t>
            </a:r>
            <a:endParaRPr lang="en-US" b="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31</a:t>
            </a:fld>
            <a:endParaRPr lang="en-US"/>
          </a:p>
        </p:txBody>
      </p:sp>
      <p:sp>
        <p:nvSpPr>
          <p:cNvPr id="4" name="Title 3"/>
          <p:cNvSpPr>
            <a:spLocks noGrp="1"/>
          </p:cNvSpPr>
          <p:nvPr>
            <p:ph type="title"/>
          </p:nvPr>
        </p:nvSpPr>
        <p:spPr>
          <a:xfrm>
            <a:off x="838200" y="274318"/>
            <a:ext cx="4267200" cy="1341120"/>
          </a:xfrm>
        </p:spPr>
        <p:txBody>
          <a:bodyPr>
            <a:normAutofit/>
          </a:bodyPr>
          <a:lstStyle/>
          <a:p>
            <a:pPr algn="ctr"/>
            <a:r>
              <a:rPr lang="en-US" dirty="0" smtClean="0">
                <a:solidFill>
                  <a:schemeClr val="bg1"/>
                </a:solidFill>
              </a:rPr>
              <a:t>WHAT DECIDES TYPE OF LESION..</a:t>
            </a:r>
            <a:endParaRPr lang="en-US" dirty="0">
              <a:solidFill>
                <a:schemeClr val="bg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00100" y="-1"/>
            <a:ext cx="4305299" cy="1623059"/>
          </a:xfrm>
          <a:prstGeom prst="rect">
            <a:avLst/>
          </a:prstGeom>
          <a:solidFill>
            <a:srgbClr val="722A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Content Placeholder 1"/>
          <p:cNvSpPr>
            <a:spLocks noGrp="1"/>
          </p:cNvSpPr>
          <p:nvPr>
            <p:ph idx="1"/>
          </p:nvPr>
        </p:nvSpPr>
        <p:spPr>
          <a:xfrm>
            <a:off x="685800" y="1744964"/>
            <a:ext cx="9662682" cy="3526701"/>
          </a:xfrm>
        </p:spPr>
        <p:txBody>
          <a:bodyPr>
            <a:normAutofit/>
          </a:bodyPr>
          <a:lstStyle/>
          <a:p>
            <a:pPr>
              <a:lnSpc>
                <a:spcPct val="120000"/>
              </a:lnSpc>
              <a:spcBef>
                <a:spcPts val="1200"/>
              </a:spcBef>
            </a:pPr>
            <a:r>
              <a:rPr lang="en-US" sz="1800" dirty="0" smtClean="0"/>
              <a:t>Several grading systems are used</a:t>
            </a:r>
          </a:p>
          <a:p>
            <a:pPr lvl="1">
              <a:lnSpc>
                <a:spcPct val="120000"/>
              </a:lnSpc>
              <a:spcBef>
                <a:spcPts val="1200"/>
              </a:spcBef>
              <a:buFont typeface="Courier New" pitchFamily="49" charset="0"/>
              <a:buChar char="o"/>
            </a:pPr>
            <a:r>
              <a:rPr lang="en-US" sz="1800" dirty="0" smtClean="0"/>
              <a:t>Clinical examination based, for treatment purpose alone</a:t>
            </a:r>
          </a:p>
          <a:p>
            <a:pPr lvl="3">
              <a:lnSpc>
                <a:spcPct val="120000"/>
              </a:lnSpc>
              <a:spcBef>
                <a:spcPts val="1200"/>
              </a:spcBef>
            </a:pPr>
            <a:r>
              <a:rPr lang="en-US" sz="1800" dirty="0" smtClean="0"/>
              <a:t>Grading based and or lesion counting based</a:t>
            </a:r>
          </a:p>
          <a:p>
            <a:pPr lvl="3">
              <a:lnSpc>
                <a:spcPct val="120000"/>
              </a:lnSpc>
              <a:spcBef>
                <a:spcPts val="1200"/>
              </a:spcBef>
            </a:pPr>
            <a:r>
              <a:rPr lang="en-US" sz="1800" b="1" dirty="0" smtClean="0"/>
              <a:t>Grading based</a:t>
            </a:r>
            <a:r>
              <a:rPr lang="en-US" sz="1800" dirty="0" smtClean="0"/>
              <a:t>-This involves observing the dominant lesions and estimating the extent of involvement</a:t>
            </a:r>
          </a:p>
          <a:p>
            <a:pPr lvl="3">
              <a:lnSpc>
                <a:spcPct val="120000"/>
              </a:lnSpc>
              <a:spcBef>
                <a:spcPts val="1200"/>
              </a:spcBef>
            </a:pPr>
            <a:r>
              <a:rPr lang="en-US" sz="1800" dirty="0" smtClean="0"/>
              <a:t>The </a:t>
            </a:r>
            <a:r>
              <a:rPr lang="en-US" sz="1800" b="1" dirty="0" smtClean="0"/>
              <a:t>lesion counting based </a:t>
            </a:r>
            <a:r>
              <a:rPr lang="en-US" sz="1800" dirty="0" smtClean="0"/>
              <a:t>requires recording each type of acne lesions and determining the overall severity.</a:t>
            </a:r>
          </a:p>
          <a:p>
            <a:pPr lvl="1">
              <a:lnSpc>
                <a:spcPct val="120000"/>
              </a:lnSpc>
              <a:spcBef>
                <a:spcPts val="1200"/>
              </a:spcBef>
              <a:buFont typeface="Courier New" pitchFamily="49" charset="0"/>
              <a:buChar char="o"/>
            </a:pPr>
            <a:r>
              <a:rPr lang="en-US" sz="1800" dirty="0" smtClean="0"/>
              <a:t>Equipment based  for research purpose</a:t>
            </a:r>
            <a:endParaRPr lang="en-US" sz="18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32</a:t>
            </a:fld>
            <a:endParaRPr lang="en-US"/>
          </a:p>
        </p:txBody>
      </p:sp>
      <p:sp>
        <p:nvSpPr>
          <p:cNvPr id="4" name="Title 3"/>
          <p:cNvSpPr>
            <a:spLocks noGrp="1"/>
          </p:cNvSpPr>
          <p:nvPr>
            <p:ph type="title"/>
          </p:nvPr>
        </p:nvSpPr>
        <p:spPr>
          <a:xfrm>
            <a:off x="1017269" y="102868"/>
            <a:ext cx="3870960" cy="1417320"/>
          </a:xfrm>
        </p:spPr>
        <p:txBody>
          <a:bodyPr>
            <a:normAutofit/>
          </a:bodyPr>
          <a:lstStyle/>
          <a:p>
            <a:pPr algn="ctr"/>
            <a:r>
              <a:rPr lang="en-US" dirty="0" smtClean="0">
                <a:solidFill>
                  <a:schemeClr val="bg1"/>
                </a:solidFill>
              </a:rPr>
              <a:t>ACNE SEVERITY GRADINGS</a:t>
            </a:r>
            <a:endParaRPr lang="en-US" dirty="0">
              <a:solidFill>
                <a:schemeClr val="bg1"/>
              </a:solidFill>
            </a:endParaRPr>
          </a:p>
        </p:txBody>
      </p:sp>
      <p:sp>
        <p:nvSpPr>
          <p:cNvPr id="5" name="TextBox 4"/>
          <p:cNvSpPr txBox="1"/>
          <p:nvPr/>
        </p:nvSpPr>
        <p:spPr>
          <a:xfrm>
            <a:off x="2659641" y="5393571"/>
            <a:ext cx="7322559" cy="923330"/>
          </a:xfrm>
          <a:prstGeom prst="rect">
            <a:avLst/>
          </a:prstGeom>
          <a:noFill/>
        </p:spPr>
        <p:txBody>
          <a:bodyPr wrap="square" rtlCol="0">
            <a:spAutoFit/>
          </a:bodyPr>
          <a:lstStyle/>
          <a:p>
            <a:r>
              <a:rPr lang="en-US" b="1" dirty="0">
                <a:solidFill>
                  <a:srgbClr val="722A2D"/>
                </a:solidFill>
              </a:rPr>
              <a:t>We follow grading based system as it easy quick  slightly less accurate as it cannot distinguish small difference in treatment response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33</a:t>
            </a:fld>
            <a:endParaRPr lang="en-US"/>
          </a:p>
        </p:txBody>
      </p:sp>
      <p:pic>
        <p:nvPicPr>
          <p:cNvPr id="10" name="Picture 2" descr="C:\Users\Lenovo\Desktop\acne charts\WhatsApp Image 2023-08-22 at 23.12.35 (2).jpeg"/>
          <p:cNvPicPr>
            <a:picLocks noGrp="1" noChangeAspect="1" noChangeArrowheads="1"/>
          </p:cNvPicPr>
          <p:nvPr>
            <p:ph idx="1"/>
          </p:nvPr>
        </p:nvPicPr>
        <p:blipFill>
          <a:blip r:embed="rId2" cstate="print"/>
          <a:srcRect l="7509" t="28333" r="7509" b="33333"/>
          <a:stretch>
            <a:fillRect/>
          </a:stretch>
        </p:blipFill>
        <p:spPr bwMode="auto">
          <a:xfrm>
            <a:off x="2209800" y="354625"/>
            <a:ext cx="8077200" cy="5999284"/>
          </a:xfrm>
          <a:prstGeom prst="rect">
            <a:avLst/>
          </a:prstGeom>
          <a:ln w="88900" cap="sq" cmpd="thickThin">
            <a:solidFill>
              <a:schemeClr val="accent1"/>
            </a:solidFill>
            <a:prstDash val="solid"/>
            <a:miter lim="800000"/>
          </a:ln>
          <a:effectLst>
            <a:innerShdw blurRad="76200">
              <a:srgbClr val="000000"/>
            </a:innerShdw>
          </a:effectLst>
        </p:spPr>
      </p:pic>
      <p:sp>
        <p:nvSpPr>
          <p:cNvPr id="11" name="TextBox 10"/>
          <p:cNvSpPr txBox="1"/>
          <p:nvPr/>
        </p:nvSpPr>
        <p:spPr>
          <a:xfrm>
            <a:off x="4953000" y="6480682"/>
            <a:ext cx="5461752" cy="292388"/>
          </a:xfrm>
          <a:prstGeom prst="rect">
            <a:avLst/>
          </a:prstGeom>
          <a:noFill/>
        </p:spPr>
        <p:txBody>
          <a:bodyPr wrap="none" rtlCol="0">
            <a:spAutoFit/>
          </a:bodyPr>
          <a:lstStyle/>
          <a:p>
            <a:r>
              <a:rPr lang="en-US" sz="900" dirty="0"/>
              <a:t>Source; adapted from Postgraduate Dermatology by </a:t>
            </a:r>
            <a:r>
              <a:rPr lang="en-US" sz="900" dirty="0" err="1"/>
              <a:t>Kaushik</a:t>
            </a:r>
            <a:r>
              <a:rPr lang="en-US" sz="900" dirty="0"/>
              <a:t> </a:t>
            </a:r>
            <a:r>
              <a:rPr lang="en-US" sz="900" dirty="0" err="1"/>
              <a:t>lahiri</a:t>
            </a:r>
            <a:r>
              <a:rPr lang="en-US" sz="900" dirty="0"/>
              <a:t> &amp; </a:t>
            </a:r>
            <a:r>
              <a:rPr lang="en-US" sz="900" dirty="0" err="1"/>
              <a:t>Abhshek</a:t>
            </a:r>
            <a:r>
              <a:rPr lang="en-US" sz="900" dirty="0"/>
              <a:t> de 2022 edition</a:t>
            </a:r>
          </a:p>
          <a:p>
            <a:endParaRPr lang="en-US" sz="400" dirty="0"/>
          </a:p>
        </p:txBody>
      </p:sp>
      <p:sp>
        <p:nvSpPr>
          <p:cNvPr id="12" name="Rectangle 11"/>
          <p:cNvSpPr/>
          <p:nvPr/>
        </p:nvSpPr>
        <p:spPr>
          <a:xfrm>
            <a:off x="2362200" y="5638800"/>
            <a:ext cx="1524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sp>
        <p:nvSpPr>
          <p:cNvPr id="13" name="TextBox 12"/>
          <p:cNvSpPr txBox="1"/>
          <p:nvPr/>
        </p:nvSpPr>
        <p:spPr>
          <a:xfrm>
            <a:off x="2347732" y="838200"/>
            <a:ext cx="1447798" cy="738664"/>
          </a:xfrm>
          <a:prstGeom prst="rect">
            <a:avLst/>
          </a:prstGeom>
          <a:noFill/>
        </p:spPr>
        <p:txBody>
          <a:bodyPr wrap="square" rtlCol="0">
            <a:spAutoFit/>
          </a:bodyPr>
          <a:lstStyle/>
          <a:p>
            <a:r>
              <a:rPr lang="en-US" sz="1400" dirty="0">
                <a:solidFill>
                  <a:srgbClr val="FF0000"/>
                </a:solidFill>
              </a:rPr>
              <a:t>Grading based acne severity system</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57201" y="-1"/>
            <a:ext cx="2971800" cy="1015197"/>
          </a:xfrm>
          <a:prstGeom prst="rect">
            <a:avLst/>
          </a:prstGeom>
          <a:solidFill>
            <a:srgbClr val="2761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Content Placeholder 2"/>
          <p:cNvSpPr>
            <a:spLocks noGrp="1"/>
          </p:cNvSpPr>
          <p:nvPr>
            <p:ph idx="1"/>
          </p:nvPr>
        </p:nvSpPr>
        <p:spPr>
          <a:xfrm>
            <a:off x="304800" y="990600"/>
            <a:ext cx="8991600" cy="5233204"/>
          </a:xfrm>
        </p:spPr>
        <p:txBody>
          <a:bodyPr>
            <a:normAutofit/>
          </a:bodyPr>
          <a:lstStyle/>
          <a:p>
            <a:pPr>
              <a:lnSpc>
                <a:spcPct val="118000"/>
              </a:lnSpc>
              <a:spcBef>
                <a:spcPts val="400"/>
              </a:spcBef>
            </a:pPr>
            <a:r>
              <a:rPr lang="en-US" sz="2000" dirty="0" smtClean="0">
                <a:solidFill>
                  <a:srgbClr val="722A2D"/>
                </a:solidFill>
              </a:rPr>
              <a:t>Neonatal acne</a:t>
            </a:r>
          </a:p>
          <a:p>
            <a:pPr lvl="1">
              <a:lnSpc>
                <a:spcPct val="118000"/>
              </a:lnSpc>
              <a:spcBef>
                <a:spcPts val="400"/>
              </a:spcBef>
            </a:pPr>
            <a:r>
              <a:rPr lang="en-US" sz="2000" dirty="0" smtClean="0"/>
              <a:t>No </a:t>
            </a:r>
            <a:r>
              <a:rPr lang="en-US" sz="2000" dirty="0" err="1" smtClean="0"/>
              <a:t>comedones</a:t>
            </a:r>
            <a:r>
              <a:rPr lang="en-US" sz="2000" dirty="0" smtClean="0"/>
              <a:t>, only </a:t>
            </a:r>
            <a:r>
              <a:rPr lang="en-US" sz="2000" dirty="0" err="1" smtClean="0"/>
              <a:t>papulopustular</a:t>
            </a:r>
            <a:r>
              <a:rPr lang="en-US" sz="2000" dirty="0" smtClean="0"/>
              <a:t> lesions. Erupt 2 to 3 weeks after birth. </a:t>
            </a:r>
          </a:p>
          <a:p>
            <a:pPr lvl="1">
              <a:lnSpc>
                <a:spcPct val="118000"/>
              </a:lnSpc>
              <a:spcBef>
                <a:spcPts val="400"/>
              </a:spcBef>
            </a:pPr>
            <a:r>
              <a:rPr lang="en-US" sz="2000" dirty="0" smtClean="0"/>
              <a:t>Due to excessive androgenic activity with </a:t>
            </a:r>
            <a:r>
              <a:rPr lang="en-US" sz="2000" dirty="0" err="1" smtClean="0"/>
              <a:t>malassezia</a:t>
            </a:r>
            <a:r>
              <a:rPr lang="en-US" sz="2000" dirty="0" smtClean="0"/>
              <a:t> infections. Self resolving over 3 months</a:t>
            </a:r>
          </a:p>
          <a:p>
            <a:pPr>
              <a:lnSpc>
                <a:spcPct val="118000"/>
              </a:lnSpc>
              <a:spcBef>
                <a:spcPts val="400"/>
              </a:spcBef>
            </a:pPr>
            <a:r>
              <a:rPr lang="en-US" sz="2000" b="1" dirty="0" smtClean="0">
                <a:solidFill>
                  <a:srgbClr val="722A2D"/>
                </a:solidFill>
              </a:rPr>
              <a:t>Infantile acne</a:t>
            </a:r>
          </a:p>
          <a:p>
            <a:pPr lvl="1">
              <a:lnSpc>
                <a:spcPct val="118000"/>
              </a:lnSpc>
              <a:spcBef>
                <a:spcPts val="400"/>
              </a:spcBef>
            </a:pPr>
            <a:r>
              <a:rPr lang="en-US" sz="1800" dirty="0" smtClean="0"/>
              <a:t>Due to presence of maternal hormones in the child. Common in males. </a:t>
            </a:r>
            <a:r>
              <a:rPr lang="en-US" sz="1800" dirty="0" err="1" smtClean="0"/>
              <a:t>Comedones</a:t>
            </a:r>
            <a:r>
              <a:rPr lang="en-US" sz="1800" dirty="0" smtClean="0"/>
              <a:t> as well as papules and pustules may be present, never nodules. Onset is 3 to 6 month after birth and may sometimes last up to 2-3 years.</a:t>
            </a:r>
          </a:p>
          <a:p>
            <a:pPr lvl="1">
              <a:lnSpc>
                <a:spcPct val="118000"/>
              </a:lnSpc>
              <a:spcBef>
                <a:spcPts val="400"/>
              </a:spcBef>
            </a:pPr>
            <a:r>
              <a:rPr lang="en-US" sz="1800" dirty="0" smtClean="0"/>
              <a:t>Lab investigation must be performed in all cases</a:t>
            </a:r>
          </a:p>
          <a:p>
            <a:pPr lvl="1">
              <a:lnSpc>
                <a:spcPct val="118000"/>
              </a:lnSpc>
              <a:spcBef>
                <a:spcPts val="400"/>
              </a:spcBef>
            </a:pPr>
            <a:r>
              <a:rPr lang="en-US" sz="1800" dirty="0" smtClean="0"/>
              <a:t>Local applicants are usually sufficient</a:t>
            </a:r>
            <a:r>
              <a:rPr lang="en-US" sz="1800" dirty="0" smtClean="0"/>
              <a:t>.</a:t>
            </a:r>
            <a:endParaRPr lang="en-US" sz="1800" dirty="0" smtClean="0"/>
          </a:p>
        </p:txBody>
      </p:sp>
      <p:sp>
        <p:nvSpPr>
          <p:cNvPr id="5" name="Slide Number Placeholder 4"/>
          <p:cNvSpPr>
            <a:spLocks noGrp="1"/>
          </p:cNvSpPr>
          <p:nvPr>
            <p:ph type="sldNum" sz="quarter" idx="12"/>
          </p:nvPr>
        </p:nvSpPr>
        <p:spPr/>
        <p:txBody>
          <a:bodyPr/>
          <a:lstStyle/>
          <a:p>
            <a:fld id="{B6F15528-21DE-4FAA-801E-634DDDAF4B2B}" type="slidenum">
              <a:rPr lang="en-US" smtClean="0"/>
              <a:pPr/>
              <a:t>34</a:t>
            </a:fld>
            <a:endParaRPr lang="en-US" dirty="0"/>
          </a:p>
        </p:txBody>
      </p:sp>
      <p:sp>
        <p:nvSpPr>
          <p:cNvPr id="2" name="Title 1"/>
          <p:cNvSpPr>
            <a:spLocks noGrp="1"/>
          </p:cNvSpPr>
          <p:nvPr>
            <p:ph type="title"/>
          </p:nvPr>
        </p:nvSpPr>
        <p:spPr>
          <a:xfrm>
            <a:off x="647701" y="177598"/>
            <a:ext cx="2590800" cy="659999"/>
          </a:xfrm>
        </p:spPr>
        <p:txBody>
          <a:bodyPr/>
          <a:lstStyle/>
          <a:p>
            <a:r>
              <a:rPr lang="en-US" dirty="0" smtClean="0">
                <a:solidFill>
                  <a:schemeClr val="bg1"/>
                </a:solidFill>
              </a:rPr>
              <a:t>VARIANTS</a:t>
            </a:r>
            <a:endParaRPr lang="en-US" dirty="0">
              <a:solidFill>
                <a:schemeClr val="bg1"/>
              </a:solidFill>
            </a:endParaRPr>
          </a:p>
        </p:txBody>
      </p:sp>
      <p:pic>
        <p:nvPicPr>
          <p:cNvPr id="6" name="Picture 2" descr="C:\Users\Lenovo\Downloads\WhatsApp Image 2024-05-06 at 3.25.39 PM.jpeg"/>
          <p:cNvPicPr>
            <a:picLocks noChangeAspect="1" noChangeArrowheads="1"/>
          </p:cNvPicPr>
          <p:nvPr/>
        </p:nvPicPr>
        <p:blipFill>
          <a:blip r:embed="rId2" cstate="print"/>
          <a:srcRect t="23571" b="10768"/>
          <a:stretch>
            <a:fillRect/>
          </a:stretch>
        </p:blipFill>
        <p:spPr bwMode="auto">
          <a:xfrm>
            <a:off x="9448800" y="1371600"/>
            <a:ext cx="2362200" cy="31263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a:xfrm>
            <a:off x="9829801" y="4674965"/>
            <a:ext cx="1415772" cy="307777"/>
          </a:xfrm>
          <a:prstGeom prst="rect">
            <a:avLst/>
          </a:prstGeom>
          <a:noFill/>
        </p:spPr>
        <p:txBody>
          <a:bodyPr wrap="none" rtlCol="0">
            <a:spAutoFit/>
          </a:bodyPr>
          <a:lstStyle/>
          <a:p>
            <a:r>
              <a:rPr lang="en-US" sz="1400" dirty="0"/>
              <a:t>Neonatal acne</a:t>
            </a:r>
          </a:p>
        </p:txBody>
      </p:sp>
      <p:sp>
        <p:nvSpPr>
          <p:cNvPr id="9" name="TextBox 4"/>
          <p:cNvSpPr txBox="1"/>
          <p:nvPr/>
        </p:nvSpPr>
        <p:spPr>
          <a:xfrm>
            <a:off x="6676374" y="6400801"/>
            <a:ext cx="3153427" cy="43088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t>Photo contributed by Dr MH </a:t>
            </a:r>
            <a:r>
              <a:rPr lang="en-US" sz="1100" dirty="0" err="1"/>
              <a:t>Usmani</a:t>
            </a:r>
            <a:endParaRPr lang="en-US" sz="1100" dirty="0"/>
          </a:p>
          <a:p>
            <a:r>
              <a:rPr lang="en-US" sz="1100" dirty="0"/>
              <a:t> </a:t>
            </a:r>
            <a:r>
              <a:rPr lang="en-US" sz="1100" dirty="0" err="1"/>
              <a:t>Sr</a:t>
            </a:r>
            <a:r>
              <a:rPr lang="en-US" sz="1100" dirty="0"/>
              <a:t> Consultant </a:t>
            </a:r>
            <a:r>
              <a:rPr lang="en-US" sz="1100" dirty="0" err="1"/>
              <a:t>Balrampur</a:t>
            </a:r>
            <a:r>
              <a:rPr lang="en-US" sz="1100" dirty="0"/>
              <a:t> Hospital </a:t>
            </a:r>
            <a:r>
              <a:rPr lang="en-US" sz="1100" dirty="0" err="1"/>
              <a:t>Lucknow</a:t>
            </a:r>
            <a:endParaRPr lang="en-US" sz="11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7848600" cy="5105400"/>
          </a:xfrm>
        </p:spPr>
        <p:txBody>
          <a:bodyPr vert="horz">
            <a:noAutofit/>
          </a:bodyPr>
          <a:lstStyle/>
          <a:p>
            <a:pPr algn="just">
              <a:lnSpc>
                <a:spcPct val="120000"/>
              </a:lnSpc>
              <a:spcBef>
                <a:spcPts val="400"/>
              </a:spcBef>
            </a:pPr>
            <a:r>
              <a:rPr lang="en-US" sz="1700" b="1" dirty="0">
                <a:solidFill>
                  <a:srgbClr val="722A2D"/>
                </a:solidFill>
              </a:rPr>
              <a:t>Adult Acne</a:t>
            </a:r>
          </a:p>
          <a:p>
            <a:pPr lvl="1" algn="just">
              <a:lnSpc>
                <a:spcPct val="120000"/>
              </a:lnSpc>
              <a:spcBef>
                <a:spcPts val="400"/>
              </a:spcBef>
            </a:pPr>
            <a:r>
              <a:rPr lang="en-US" sz="1700" dirty="0"/>
              <a:t>Mostly in adult females &gt;25 year of age. Lesions are few usually on lower face, </a:t>
            </a:r>
            <a:r>
              <a:rPr lang="en-US" sz="1700" dirty="0" err="1"/>
              <a:t>mandibular</a:t>
            </a:r>
            <a:r>
              <a:rPr lang="en-US" sz="1700" dirty="0"/>
              <a:t> area, chin involvement is characteristic. </a:t>
            </a:r>
          </a:p>
          <a:p>
            <a:pPr lvl="1" algn="just">
              <a:lnSpc>
                <a:spcPct val="120000"/>
              </a:lnSpc>
              <a:spcBef>
                <a:spcPts val="400"/>
              </a:spcBef>
            </a:pPr>
            <a:r>
              <a:rPr lang="en-US" sz="1700" dirty="0"/>
              <a:t>Associated with PCOS, ovarian tumor and congenital adrenal hyperplasia. Familial involvement 50%,  genetic factor ?</a:t>
            </a:r>
          </a:p>
          <a:p>
            <a:pPr lvl="1" algn="just">
              <a:lnSpc>
                <a:spcPct val="120000"/>
              </a:lnSpc>
              <a:spcBef>
                <a:spcPts val="400"/>
              </a:spcBef>
            </a:pPr>
            <a:r>
              <a:rPr lang="en-US" sz="1700" dirty="0"/>
              <a:t>Other associated disease may be obesity, </a:t>
            </a:r>
            <a:r>
              <a:rPr lang="en-US" sz="1700" dirty="0" err="1"/>
              <a:t>hirsutism</a:t>
            </a:r>
            <a:r>
              <a:rPr lang="en-US" sz="1700" dirty="0"/>
              <a:t>, </a:t>
            </a:r>
            <a:r>
              <a:rPr lang="en-US" sz="1700" dirty="0" err="1"/>
              <a:t>acanthossis</a:t>
            </a:r>
            <a:r>
              <a:rPr lang="en-US" sz="1700" dirty="0"/>
              <a:t> </a:t>
            </a:r>
            <a:r>
              <a:rPr lang="en-US" sz="1700" dirty="0" err="1"/>
              <a:t>nigricans</a:t>
            </a:r>
            <a:r>
              <a:rPr lang="en-US" sz="1700" dirty="0"/>
              <a:t>. PCOS and hormonal work up are part of management in adult acne .</a:t>
            </a:r>
          </a:p>
          <a:p>
            <a:pPr lvl="1" algn="just">
              <a:lnSpc>
                <a:spcPct val="120000"/>
              </a:lnSpc>
              <a:spcBef>
                <a:spcPts val="400"/>
              </a:spcBef>
            </a:pPr>
            <a:r>
              <a:rPr lang="en-US" sz="1700" dirty="0"/>
              <a:t>Treatment failure is high with traditional therapies with antibiotics and oral </a:t>
            </a:r>
            <a:r>
              <a:rPr lang="en-US" sz="1700" dirty="0" err="1"/>
              <a:t>isotretinoin</a:t>
            </a:r>
            <a:r>
              <a:rPr lang="en-US" sz="1700" dirty="0"/>
              <a:t> and hormonal therapies are opted for.</a:t>
            </a:r>
          </a:p>
          <a:p>
            <a:pPr algn="just">
              <a:lnSpc>
                <a:spcPct val="120000"/>
              </a:lnSpc>
              <a:spcBef>
                <a:spcPts val="1800"/>
              </a:spcBef>
            </a:pPr>
            <a:r>
              <a:rPr lang="en-US" sz="1700" b="1" dirty="0">
                <a:solidFill>
                  <a:srgbClr val="722A2D"/>
                </a:solidFill>
              </a:rPr>
              <a:t>Acne </a:t>
            </a:r>
            <a:r>
              <a:rPr lang="en-US" sz="1700" b="1" dirty="0" err="1">
                <a:solidFill>
                  <a:srgbClr val="722A2D"/>
                </a:solidFill>
              </a:rPr>
              <a:t>Fulminans</a:t>
            </a:r>
            <a:endParaRPr lang="en-US" sz="1700" b="1" dirty="0">
              <a:solidFill>
                <a:srgbClr val="722A2D"/>
              </a:solidFill>
            </a:endParaRPr>
          </a:p>
          <a:p>
            <a:pPr lvl="1" algn="just">
              <a:lnSpc>
                <a:spcPct val="120000"/>
              </a:lnSpc>
              <a:spcBef>
                <a:spcPts val="400"/>
              </a:spcBef>
            </a:pPr>
            <a:r>
              <a:rPr lang="en-US" sz="1700" dirty="0"/>
              <a:t>Acute onset with fever crusted lesions on sternum &amp; around </a:t>
            </a:r>
            <a:r>
              <a:rPr lang="en-US" sz="1700" dirty="0" smtClean="0"/>
              <a:t>clavicle associated </a:t>
            </a:r>
            <a:r>
              <a:rPr lang="en-US" sz="1700" dirty="0"/>
              <a:t>with myalgia and arthralgia.</a:t>
            </a:r>
          </a:p>
          <a:p>
            <a:pPr lvl="1" algn="just">
              <a:lnSpc>
                <a:spcPct val="120000"/>
              </a:lnSpc>
              <a:spcBef>
                <a:spcPts val="400"/>
              </a:spcBef>
            </a:pPr>
            <a:r>
              <a:rPr lang="en-US" sz="1700" dirty="0"/>
              <a:t> Abscess and ulcers are usually present. High chances of </a:t>
            </a:r>
            <a:r>
              <a:rPr lang="en-US" sz="1700" dirty="0" smtClean="0"/>
              <a:t>scarring. May </a:t>
            </a:r>
            <a:r>
              <a:rPr lang="en-US" sz="1700" dirty="0"/>
              <a:t>be Associated with </a:t>
            </a:r>
            <a:r>
              <a:rPr lang="en-US" sz="1700" dirty="0" smtClean="0"/>
              <a:t>anabolic steroid use.</a:t>
            </a:r>
            <a:endParaRPr lang="en-US" sz="1700" b="1"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35</a:t>
            </a:fld>
            <a:endParaRPr lang="en-US"/>
          </a:p>
        </p:txBody>
      </p:sp>
      <p:pic>
        <p:nvPicPr>
          <p:cNvPr id="7" name="Picture 2" descr="C:\Users\Lenovo\Desktop\acne download\WhatsApp Image 2023-08-22 at 22.07.33.jpeg"/>
          <p:cNvPicPr>
            <a:picLocks noChangeAspect="1" noChangeArrowheads="1"/>
          </p:cNvPicPr>
          <p:nvPr/>
        </p:nvPicPr>
        <p:blipFill>
          <a:blip r:embed="rId2" cstate="print">
            <a:lum bright="-10000" contrast="40000"/>
          </a:blip>
          <a:srcRect l="31810" t="16957" r="9945" b="37889"/>
          <a:stretch>
            <a:fillRect/>
          </a:stretch>
        </p:blipFill>
        <p:spPr bwMode="auto">
          <a:xfrm rot="16200000">
            <a:off x="8592990" y="3368049"/>
            <a:ext cx="1873047" cy="1994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8305800" y="5410200"/>
            <a:ext cx="2559934" cy="646331"/>
          </a:xfrm>
          <a:prstGeom prst="rect">
            <a:avLst/>
          </a:prstGeom>
          <a:noFill/>
        </p:spPr>
        <p:txBody>
          <a:bodyPr wrap="square" rtlCol="0">
            <a:spAutoFit/>
          </a:bodyPr>
          <a:lstStyle/>
          <a:p>
            <a:pPr algn="ctr"/>
            <a:r>
              <a:rPr lang="en-US" sz="1200" dirty="0"/>
              <a:t>Acne </a:t>
            </a:r>
            <a:r>
              <a:rPr lang="en-US" sz="1200" dirty="0" err="1"/>
              <a:t>fulminans</a:t>
            </a:r>
            <a:r>
              <a:rPr lang="en-US" sz="1200" dirty="0"/>
              <a:t>- crusted lesions in </a:t>
            </a:r>
            <a:r>
              <a:rPr lang="en-US" sz="1200" dirty="0" err="1"/>
              <a:t>presternal</a:t>
            </a:r>
            <a:r>
              <a:rPr lang="en-US" sz="1200" dirty="0"/>
              <a:t> area. Usually with fever and </a:t>
            </a:r>
            <a:r>
              <a:rPr lang="en-US" sz="1200" dirty="0" err="1"/>
              <a:t>myalgia</a:t>
            </a:r>
            <a:endParaRPr lang="en-US" sz="1200" dirty="0"/>
          </a:p>
        </p:txBody>
      </p:sp>
      <p:pic>
        <p:nvPicPr>
          <p:cNvPr id="9" name="Picture 2" descr="C:\Users\Lenovo\Downloads\WhatsApp Image 2024-05-06 at 3.25.11 PM.jpeg"/>
          <p:cNvPicPr>
            <a:picLocks noChangeAspect="1" noChangeArrowheads="1"/>
          </p:cNvPicPr>
          <p:nvPr/>
        </p:nvPicPr>
        <p:blipFill>
          <a:blip r:embed="rId3" cstate="print">
            <a:lum contrast="40000"/>
          </a:blip>
          <a:srcRect l="7348" t="13469" r="34286" b="39390"/>
          <a:stretch>
            <a:fillRect/>
          </a:stretch>
        </p:blipFill>
        <p:spPr bwMode="auto">
          <a:xfrm>
            <a:off x="8458200" y="304800"/>
            <a:ext cx="1981200" cy="2133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p:cNvSpPr txBox="1"/>
          <p:nvPr/>
        </p:nvSpPr>
        <p:spPr>
          <a:xfrm>
            <a:off x="8532038" y="2604700"/>
            <a:ext cx="1811714" cy="276999"/>
          </a:xfrm>
          <a:prstGeom prst="rect">
            <a:avLst/>
          </a:prstGeom>
          <a:noFill/>
        </p:spPr>
        <p:txBody>
          <a:bodyPr wrap="none" rtlCol="0">
            <a:spAutoFit/>
          </a:bodyPr>
          <a:lstStyle/>
          <a:p>
            <a:r>
              <a:rPr lang="en-US" sz="1200" dirty="0"/>
              <a:t>Adult acne in PCOS pt</a:t>
            </a:r>
          </a:p>
        </p:txBody>
      </p:sp>
      <p:sp>
        <p:nvSpPr>
          <p:cNvPr id="11" name="Oval 10"/>
          <p:cNvSpPr/>
          <p:nvPr/>
        </p:nvSpPr>
        <p:spPr>
          <a:xfrm>
            <a:off x="8686800" y="6096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457200"/>
            <a:ext cx="5410200" cy="3352800"/>
          </a:xfrm>
        </p:spPr>
        <p:txBody>
          <a:bodyPr>
            <a:normAutofit fontScale="92500" lnSpcReduction="20000"/>
          </a:bodyPr>
          <a:lstStyle/>
          <a:p>
            <a:pPr algn="just">
              <a:lnSpc>
                <a:spcPct val="130000"/>
              </a:lnSpc>
              <a:spcBef>
                <a:spcPts val="600"/>
              </a:spcBef>
            </a:pPr>
            <a:r>
              <a:rPr lang="en-US" sz="1900" b="1" dirty="0" smtClean="0">
                <a:solidFill>
                  <a:srgbClr val="722A2D"/>
                </a:solidFill>
              </a:rPr>
              <a:t>Acne </a:t>
            </a:r>
            <a:r>
              <a:rPr lang="en-US" sz="1900" b="1" dirty="0" err="1" smtClean="0">
                <a:solidFill>
                  <a:srgbClr val="722A2D"/>
                </a:solidFill>
              </a:rPr>
              <a:t>Conglobata</a:t>
            </a:r>
            <a:endParaRPr lang="en-US" sz="1900" b="1" dirty="0" smtClean="0">
              <a:solidFill>
                <a:srgbClr val="722A2D"/>
              </a:solidFill>
            </a:endParaRPr>
          </a:p>
          <a:p>
            <a:pPr marL="625475" lvl="2" indent="-266700" algn="just">
              <a:lnSpc>
                <a:spcPct val="130000"/>
              </a:lnSpc>
              <a:spcBef>
                <a:spcPts val="600"/>
              </a:spcBef>
              <a:buFont typeface="Arial" pitchFamily="34" charset="0"/>
              <a:buChar char="•"/>
            </a:pPr>
            <a:r>
              <a:rPr lang="en-US" sz="1700" dirty="0" err="1" smtClean="0"/>
              <a:t>Adolelescant</a:t>
            </a:r>
            <a:r>
              <a:rPr lang="en-US" sz="1700" dirty="0" smtClean="0"/>
              <a:t> &amp; early childhood acne usually grade III with </a:t>
            </a:r>
            <a:r>
              <a:rPr lang="en-US" sz="1700" dirty="0" err="1" smtClean="0"/>
              <a:t>inﬂamed</a:t>
            </a:r>
            <a:r>
              <a:rPr lang="en-US" sz="1700" dirty="0" smtClean="0"/>
              <a:t> tender nodules especially in back. </a:t>
            </a:r>
            <a:r>
              <a:rPr lang="en-US" sz="1700" dirty="0" err="1" smtClean="0"/>
              <a:t>Comedones</a:t>
            </a:r>
            <a:r>
              <a:rPr lang="en-US" sz="1700" dirty="0" smtClean="0"/>
              <a:t> are </a:t>
            </a:r>
            <a:r>
              <a:rPr lang="en-US" sz="1700" dirty="0" err="1" smtClean="0"/>
              <a:t>multiporous</a:t>
            </a:r>
            <a:r>
              <a:rPr lang="en-US" sz="1700" dirty="0" smtClean="0"/>
              <a:t>. High chance of scarring.</a:t>
            </a:r>
          </a:p>
          <a:p>
            <a:pPr marL="625475" lvl="2" indent="-266700" algn="just">
              <a:lnSpc>
                <a:spcPct val="130000"/>
              </a:lnSpc>
              <a:spcBef>
                <a:spcPts val="600"/>
              </a:spcBef>
              <a:buFont typeface="Arial" pitchFamily="34" charset="0"/>
              <a:buChar char="•"/>
            </a:pPr>
            <a:r>
              <a:rPr lang="en-US" sz="1700" dirty="0" smtClean="0"/>
              <a:t>Severe form</a:t>
            </a:r>
          </a:p>
          <a:p>
            <a:pPr marL="625475" lvl="2" indent="-266700" algn="just">
              <a:lnSpc>
                <a:spcPct val="130000"/>
              </a:lnSpc>
              <a:spcBef>
                <a:spcPts val="600"/>
              </a:spcBef>
              <a:buFont typeface="Arial" pitchFamily="34" charset="0"/>
              <a:buChar char="•"/>
            </a:pPr>
            <a:r>
              <a:rPr lang="en-US" sz="1700" dirty="0" smtClean="0"/>
              <a:t>May be associated with follicular occlusion syndrome. (Triad of acne </a:t>
            </a:r>
            <a:r>
              <a:rPr lang="en-US" sz="1700" dirty="0" err="1" smtClean="0"/>
              <a:t>conglobata</a:t>
            </a:r>
            <a:r>
              <a:rPr lang="en-US" sz="1700" dirty="0" smtClean="0"/>
              <a:t> dissecting folliculitis of scalp &amp; hidradenitis </a:t>
            </a:r>
            <a:r>
              <a:rPr lang="en-US" sz="1700" dirty="0" err="1" smtClean="0"/>
              <a:t>suppurativa</a:t>
            </a:r>
            <a:r>
              <a:rPr lang="en-US" sz="1700" dirty="0" smtClean="0"/>
              <a:t> and sometimes pilonidal sinus also).</a:t>
            </a:r>
            <a:endParaRPr lang="en-US" sz="17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36</a:t>
            </a:fld>
            <a:endParaRPr lang="en-US"/>
          </a:p>
        </p:txBody>
      </p:sp>
      <p:pic>
        <p:nvPicPr>
          <p:cNvPr id="1026" name="Picture 2" descr="https://healthjade.net/wp-content/uploads/2019/07/acne-conglobata.jpg"/>
          <p:cNvPicPr>
            <a:picLocks noChangeAspect="1" noChangeArrowheads="1"/>
          </p:cNvPicPr>
          <p:nvPr/>
        </p:nvPicPr>
        <p:blipFill>
          <a:blip r:embed="rId2" cstate="print">
            <a:lum bright="-40000"/>
            <a:extLst>
              <a:ext uri="{28A0092B-C50C-407E-A947-70E740481C1C}">
                <a14:useLocalDpi xmlns:a14="http://schemas.microsoft.com/office/drawing/2010/main" xmlns="" val="0"/>
              </a:ext>
            </a:extLst>
          </a:blip>
          <a:srcRect/>
          <a:stretch>
            <a:fillRect/>
          </a:stretch>
        </p:blipFill>
        <p:spPr bwMode="auto">
          <a:xfrm>
            <a:off x="5867400" y="609600"/>
            <a:ext cx="5486400" cy="30687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TextBox 4"/>
          <p:cNvSpPr txBox="1"/>
          <p:nvPr/>
        </p:nvSpPr>
        <p:spPr>
          <a:xfrm>
            <a:off x="533400" y="3716385"/>
            <a:ext cx="10363200" cy="2644570"/>
          </a:xfrm>
          <a:prstGeom prst="rect">
            <a:avLst/>
          </a:prstGeom>
          <a:noFill/>
        </p:spPr>
        <p:txBody>
          <a:bodyPr wrap="square" rtlCol="0">
            <a:spAutoFit/>
          </a:bodyPr>
          <a:lstStyle/>
          <a:p>
            <a:pPr>
              <a:lnSpc>
                <a:spcPct val="118000"/>
              </a:lnSpc>
              <a:spcBef>
                <a:spcPts val="400"/>
              </a:spcBef>
              <a:buFont typeface="Wingdings" pitchFamily="2" charset="2"/>
              <a:buChar char="Ø"/>
            </a:pPr>
            <a:r>
              <a:rPr lang="en-US" b="1" dirty="0" smtClean="0">
                <a:solidFill>
                  <a:srgbClr val="722A2D"/>
                </a:solidFill>
              </a:rPr>
              <a:t>Acne </a:t>
            </a:r>
            <a:r>
              <a:rPr lang="en-US" b="1" dirty="0" err="1" smtClean="0">
                <a:solidFill>
                  <a:srgbClr val="722A2D"/>
                </a:solidFill>
              </a:rPr>
              <a:t>Excoriee</a:t>
            </a:r>
            <a:endParaRPr lang="en-US" b="1" dirty="0" smtClean="0">
              <a:solidFill>
                <a:srgbClr val="722A2D"/>
              </a:solidFill>
            </a:endParaRPr>
          </a:p>
          <a:p>
            <a:pPr lvl="1">
              <a:lnSpc>
                <a:spcPct val="118000"/>
              </a:lnSpc>
              <a:spcBef>
                <a:spcPts val="400"/>
              </a:spcBef>
            </a:pPr>
            <a:r>
              <a:rPr lang="en-US" sz="1600" dirty="0" smtClean="0"/>
              <a:t>Excoriations mimicking acne lesions due to picking. Usually excoriating lesions are on cheek in young girls. </a:t>
            </a:r>
          </a:p>
          <a:p>
            <a:pPr lvl="1">
              <a:lnSpc>
                <a:spcPct val="118000"/>
              </a:lnSpc>
              <a:spcBef>
                <a:spcPts val="400"/>
              </a:spcBef>
            </a:pPr>
            <a:r>
              <a:rPr lang="en-US" sz="1600" dirty="0" smtClean="0"/>
              <a:t>Primary lesions of acne are very few. </a:t>
            </a:r>
          </a:p>
          <a:p>
            <a:pPr lvl="1">
              <a:lnSpc>
                <a:spcPct val="118000"/>
              </a:lnSpc>
              <a:spcBef>
                <a:spcPts val="400"/>
              </a:spcBef>
            </a:pPr>
            <a:r>
              <a:rPr lang="en-US" sz="1600" dirty="0" smtClean="0"/>
              <a:t>Associated with OCD, depression and anxiety.</a:t>
            </a:r>
          </a:p>
          <a:p>
            <a:pPr lvl="1">
              <a:lnSpc>
                <a:spcPct val="118000"/>
              </a:lnSpc>
              <a:spcBef>
                <a:spcPts val="400"/>
              </a:spcBef>
            </a:pPr>
            <a:r>
              <a:rPr lang="en-US" sz="1600" dirty="0" smtClean="0"/>
              <a:t>Counseling and psychotherapy are must. If </a:t>
            </a:r>
            <a:r>
              <a:rPr lang="en-US" sz="1600" dirty="0" err="1" smtClean="0"/>
              <a:t>inflamatory</a:t>
            </a:r>
            <a:r>
              <a:rPr lang="en-US" sz="1600" dirty="0" smtClean="0"/>
              <a:t> lesion +</a:t>
            </a:r>
            <a:r>
              <a:rPr lang="en-US" sz="1600" dirty="0" err="1" smtClean="0"/>
              <a:t>nt</a:t>
            </a:r>
            <a:r>
              <a:rPr lang="en-US" sz="1600" dirty="0" smtClean="0"/>
              <a:t> then local applicants  and if </a:t>
            </a:r>
            <a:r>
              <a:rPr lang="en-US" sz="1600" dirty="0" err="1" smtClean="0"/>
              <a:t>hyperpigmentation</a:t>
            </a:r>
            <a:r>
              <a:rPr lang="en-US" sz="1600" dirty="0" smtClean="0"/>
              <a:t> -to be dealt with as in acne </a:t>
            </a:r>
            <a:r>
              <a:rPr lang="en-US" sz="1600" dirty="0" err="1" smtClean="0"/>
              <a:t>vulgaris</a:t>
            </a:r>
            <a:endParaRPr lang="en-US" sz="1600" dirty="0" smtClean="0"/>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00101" y="1524000"/>
            <a:ext cx="11391899" cy="3352800"/>
          </a:xfrm>
          <a:prstGeom prst="rect">
            <a:avLst/>
          </a:prstGeom>
          <a:solidFill>
            <a:srgbClr val="F0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800101" y="-1"/>
            <a:ext cx="3985781" cy="1524001"/>
          </a:xfrm>
          <a:prstGeom prst="rect">
            <a:avLst/>
          </a:prstGeom>
          <a:solidFill>
            <a:srgbClr val="722A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Content Placeholder 4"/>
          <p:cNvSpPr txBox="1">
            <a:spLocks noGrp="1"/>
          </p:cNvSpPr>
          <p:nvPr>
            <p:ph idx="1"/>
          </p:nvPr>
        </p:nvSpPr>
        <p:spPr>
          <a:xfrm>
            <a:off x="960215" y="1946210"/>
            <a:ext cx="10317385" cy="2508379"/>
          </a:xfrm>
          <a:prstGeom prst="rect">
            <a:avLst/>
          </a:prstGeom>
          <a:noFill/>
        </p:spPr>
        <p:txBody>
          <a:bodyPr wrap="square" rtlCol="0">
            <a:spAutoFit/>
          </a:bodyPr>
          <a:lstStyle/>
          <a:p>
            <a:pPr algn="just">
              <a:lnSpc>
                <a:spcPct val="130000"/>
              </a:lnSpc>
              <a:spcBef>
                <a:spcPts val="2400"/>
              </a:spcBef>
            </a:pPr>
            <a:r>
              <a:rPr lang="en-US" sz="1800" b="0" dirty="0" smtClean="0"/>
              <a:t>There is reduction in size of </a:t>
            </a:r>
            <a:r>
              <a:rPr lang="en-US" sz="1800" b="0" dirty="0" err="1" smtClean="0"/>
              <a:t>sebacious</a:t>
            </a:r>
            <a:r>
              <a:rPr lang="en-US" sz="1800" b="0" dirty="0" smtClean="0"/>
              <a:t> follicular orifice after ovulation contributing to subsequent increase in lesions in premenstrual </a:t>
            </a:r>
            <a:r>
              <a:rPr lang="en-US" sz="1800" b="0" dirty="0" smtClean="0"/>
              <a:t>flare.</a:t>
            </a:r>
            <a:endParaRPr lang="en-US" sz="1800" b="0" dirty="0" smtClean="0"/>
          </a:p>
          <a:p>
            <a:pPr algn="just">
              <a:lnSpc>
                <a:spcPct val="130000"/>
              </a:lnSpc>
              <a:spcBef>
                <a:spcPts val="2400"/>
              </a:spcBef>
            </a:pPr>
            <a:r>
              <a:rPr lang="en-US" sz="1800" b="0" dirty="0" err="1" smtClean="0"/>
              <a:t>Pilosebacious</a:t>
            </a:r>
            <a:r>
              <a:rPr lang="en-US" sz="1800" b="0" dirty="0" smtClean="0"/>
              <a:t> orifice is smallest on 15-20 day of cycle and acne worsens 3-4 days after.</a:t>
            </a:r>
          </a:p>
          <a:p>
            <a:pPr algn="just">
              <a:lnSpc>
                <a:spcPct val="130000"/>
              </a:lnSpc>
              <a:spcBef>
                <a:spcPts val="2400"/>
              </a:spcBef>
            </a:pPr>
            <a:r>
              <a:rPr lang="en-US" sz="1800" b="0" dirty="0" smtClean="0"/>
              <a:t>Occur in approximately 44% of women and 25% increase in inflammatory </a:t>
            </a:r>
            <a:r>
              <a:rPr lang="en-US" sz="1800" b="0" dirty="0" smtClean="0"/>
              <a:t>lesions.</a:t>
            </a:r>
            <a:endParaRPr lang="en-US" sz="1800" b="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37</a:t>
            </a:fld>
            <a:endParaRPr lang="en-US"/>
          </a:p>
        </p:txBody>
      </p:sp>
      <p:sp>
        <p:nvSpPr>
          <p:cNvPr id="4" name="Title 3"/>
          <p:cNvSpPr>
            <a:spLocks noGrp="1"/>
          </p:cNvSpPr>
          <p:nvPr>
            <p:ph type="title"/>
          </p:nvPr>
        </p:nvSpPr>
        <p:spPr>
          <a:xfrm>
            <a:off x="807815" y="201901"/>
            <a:ext cx="3978067" cy="1173162"/>
          </a:xfrm>
        </p:spPr>
        <p:txBody>
          <a:bodyPr>
            <a:normAutofit/>
          </a:bodyPr>
          <a:lstStyle/>
          <a:p>
            <a:pPr algn="ctr"/>
            <a:r>
              <a:rPr lang="en-US" dirty="0" smtClean="0">
                <a:solidFill>
                  <a:schemeClr val="bg1"/>
                </a:solidFill>
              </a:rPr>
              <a:t>PREMENSTRUAL FLARE WHY?</a:t>
            </a:r>
            <a:endParaRPr lang="en-US" dirty="0">
              <a:solidFill>
                <a:schemeClr val="bg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85801" y="-2"/>
            <a:ext cx="5181600" cy="2067727"/>
          </a:xfrm>
          <a:prstGeom prst="rect">
            <a:avLst/>
          </a:prstGeom>
          <a:solidFill>
            <a:srgbClr val="BAE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506426365"/>
              </p:ext>
            </p:extLst>
          </p:nvPr>
        </p:nvGraphicFramePr>
        <p:xfrm>
          <a:off x="685800" y="2067726"/>
          <a:ext cx="10515600" cy="3607838"/>
        </p:xfrm>
        <a:graphic>
          <a:graphicData uri="http://schemas.openxmlformats.org/drawingml/2006/table">
            <a:tbl>
              <a:tblPr firstRow="1" bandRow="1">
                <a:tableStyleId>{21E4AEA4-8DFA-4A89-87EB-49C32662AFE0}</a:tableStyleId>
              </a:tblPr>
              <a:tblGrid>
                <a:gridCol w="10515600">
                  <a:extLst>
                    <a:ext uri="{9D8B030D-6E8A-4147-A177-3AD203B41FA5}">
                      <a16:colId xmlns:a16="http://schemas.microsoft.com/office/drawing/2014/main" xmlns="" val="20000"/>
                    </a:ext>
                  </a:extLst>
                </a:gridCol>
              </a:tblGrid>
              <a:tr h="348846">
                <a:tc>
                  <a:txBody>
                    <a:bodyPr/>
                    <a:lstStyle/>
                    <a:p>
                      <a:pPr algn="ctr" fontAlgn="b"/>
                      <a:r>
                        <a:rPr lang="en-US" sz="2400" u="none" strike="noStrike" dirty="0" smtClean="0"/>
                        <a:t>SYNDROMES  </a:t>
                      </a:r>
                      <a:r>
                        <a:rPr lang="en-US" sz="2400" u="none" strike="noStrike" dirty="0"/>
                        <a:t>ASSOCIATED WITH ACNE</a:t>
                      </a:r>
                      <a:endParaRPr lang="en-US" sz="24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48846">
                <a:tc>
                  <a:txBody>
                    <a:bodyPr/>
                    <a:lstStyle/>
                    <a:p>
                      <a:pPr algn="l" fontAlgn="b">
                        <a:lnSpc>
                          <a:spcPct val="80000"/>
                        </a:lnSpc>
                      </a:pPr>
                      <a:r>
                        <a:rPr lang="en-US" sz="1800" u="none" strike="noStrike" dirty="0" err="1"/>
                        <a:t>PCOS</a:t>
                      </a:r>
                      <a:endParaRPr lang="en-US" sz="18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348846">
                <a:tc>
                  <a:txBody>
                    <a:bodyPr/>
                    <a:lstStyle/>
                    <a:p>
                      <a:pPr algn="l" fontAlgn="b">
                        <a:lnSpc>
                          <a:spcPct val="80000"/>
                        </a:lnSpc>
                      </a:pPr>
                      <a:r>
                        <a:rPr lang="en-US" sz="1800" u="none" strike="noStrike" dirty="0" err="1"/>
                        <a:t>APERT</a:t>
                      </a:r>
                      <a:r>
                        <a:rPr lang="en-US" sz="1800" u="none" strike="noStrike" dirty="0"/>
                        <a:t> SYNDROME-</a:t>
                      </a:r>
                      <a:r>
                        <a:rPr lang="en-US" sz="1800" u="none" strike="noStrike" dirty="0" err="1"/>
                        <a:t>Acrocephalosyndactyly</a:t>
                      </a:r>
                      <a:endParaRPr lang="en-US" sz="18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348846">
                <a:tc>
                  <a:txBody>
                    <a:bodyPr/>
                    <a:lstStyle/>
                    <a:p>
                      <a:pPr algn="l" fontAlgn="b">
                        <a:lnSpc>
                          <a:spcPct val="80000"/>
                        </a:lnSpc>
                      </a:pPr>
                      <a:r>
                        <a:rPr lang="en-US" sz="1800" u="none" strike="noStrike" dirty="0" err="1"/>
                        <a:t>CUSHINGS</a:t>
                      </a:r>
                      <a:r>
                        <a:rPr lang="en-US" sz="1800" u="none" strike="noStrike" dirty="0"/>
                        <a:t> SYNDROME</a:t>
                      </a:r>
                      <a:endParaRPr lang="en-US" sz="18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410109">
                <a:tc>
                  <a:txBody>
                    <a:bodyPr/>
                    <a:lstStyle/>
                    <a:p>
                      <a:pPr algn="l" fontAlgn="b">
                        <a:lnSpc>
                          <a:spcPct val="80000"/>
                        </a:lnSpc>
                      </a:pPr>
                      <a:r>
                        <a:rPr lang="en-US" sz="1800" u="none" strike="noStrike" dirty="0"/>
                        <a:t>PAPA SYNDROME- Pyogenic arthritis, pyoderma </a:t>
                      </a:r>
                      <a:r>
                        <a:rPr lang="en-US" sz="1800" u="none" strike="noStrike" dirty="0" err="1"/>
                        <a:t>gangrenosum</a:t>
                      </a:r>
                      <a:r>
                        <a:rPr lang="en-US" sz="1800" u="none" strike="noStrike" dirty="0"/>
                        <a:t>, acne </a:t>
                      </a:r>
                      <a:r>
                        <a:rPr lang="en-US" sz="1800" u="none" strike="noStrike" dirty="0" err="1"/>
                        <a:t>congllobata</a:t>
                      </a:r>
                      <a:endParaRPr lang="en-US" sz="18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380522">
                <a:tc>
                  <a:txBody>
                    <a:bodyPr/>
                    <a:lstStyle/>
                    <a:p>
                      <a:pPr algn="l" fontAlgn="b">
                        <a:lnSpc>
                          <a:spcPct val="80000"/>
                        </a:lnSpc>
                      </a:pPr>
                      <a:r>
                        <a:rPr lang="en-US" sz="1800" u="none" strike="noStrike" dirty="0"/>
                        <a:t>HAIR-AN SYNDROME - </a:t>
                      </a:r>
                      <a:r>
                        <a:rPr lang="en-US" sz="1800" u="none" strike="noStrike" dirty="0" err="1"/>
                        <a:t>Hyperandrogenism</a:t>
                      </a:r>
                      <a:r>
                        <a:rPr lang="en-US" sz="1800" u="none" strike="noStrike" dirty="0"/>
                        <a:t>, insulin </a:t>
                      </a:r>
                      <a:r>
                        <a:rPr lang="en-US" sz="1800" u="none" strike="noStrike" dirty="0" err="1"/>
                        <a:t>resistance,acanthosis</a:t>
                      </a:r>
                      <a:r>
                        <a:rPr lang="en-US" sz="1800" u="none" strike="noStrike" dirty="0"/>
                        <a:t> </a:t>
                      </a:r>
                      <a:r>
                        <a:rPr lang="en-US" sz="1800" u="none" strike="noStrike" dirty="0" err="1"/>
                        <a:t>nigricans</a:t>
                      </a:r>
                      <a:endParaRPr lang="en-US" sz="18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348846">
                <a:tc>
                  <a:txBody>
                    <a:bodyPr/>
                    <a:lstStyle/>
                    <a:p>
                      <a:pPr algn="l" fontAlgn="b">
                        <a:lnSpc>
                          <a:spcPct val="80000"/>
                        </a:lnSpc>
                      </a:pPr>
                      <a:r>
                        <a:rPr lang="en-US" sz="1800" u="none" strike="noStrike" dirty="0"/>
                        <a:t>CONGENITAL ADRENAL HYPERPLASIA</a:t>
                      </a:r>
                      <a:endParaRPr lang="en-US" sz="18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348846">
                <a:tc>
                  <a:txBody>
                    <a:bodyPr/>
                    <a:lstStyle/>
                    <a:p>
                      <a:pPr algn="l" fontAlgn="b">
                        <a:lnSpc>
                          <a:spcPct val="80000"/>
                        </a:lnSpc>
                      </a:pPr>
                      <a:r>
                        <a:rPr lang="en-US" sz="1800" u="none" strike="noStrike" dirty="0" smtClean="0"/>
                        <a:t>ACROMEGALY</a:t>
                      </a:r>
                      <a:endParaRPr lang="en-US" sz="18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348846">
                <a:tc>
                  <a:txBody>
                    <a:bodyPr/>
                    <a:lstStyle/>
                    <a:p>
                      <a:pPr algn="l" fontAlgn="b">
                        <a:lnSpc>
                          <a:spcPct val="80000"/>
                        </a:lnSpc>
                      </a:pPr>
                      <a:r>
                        <a:rPr lang="en-US" sz="1800" u="none" strike="noStrike" dirty="0"/>
                        <a:t>SAHA SYNDROME- </a:t>
                      </a:r>
                      <a:r>
                        <a:rPr lang="en-US" sz="1800" u="none" strike="noStrike" dirty="0" err="1"/>
                        <a:t>Seborhea</a:t>
                      </a:r>
                      <a:r>
                        <a:rPr lang="en-US" sz="1800" u="none" strike="noStrike" dirty="0"/>
                        <a:t>, acne, hirsutism, androgenic alopecia</a:t>
                      </a:r>
                      <a:endParaRPr lang="en-US" sz="18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r h="348846">
                <a:tc>
                  <a:txBody>
                    <a:bodyPr/>
                    <a:lstStyle/>
                    <a:p>
                      <a:pPr algn="l" fontAlgn="b">
                        <a:lnSpc>
                          <a:spcPct val="80000"/>
                        </a:lnSpc>
                      </a:pPr>
                      <a:r>
                        <a:rPr lang="en-US" sz="1800" u="none" strike="noStrike" dirty="0"/>
                        <a:t>SAPHO SYNDROME- </a:t>
                      </a:r>
                      <a:r>
                        <a:rPr lang="en-US" sz="1800" u="none" strike="noStrike" dirty="0" err="1"/>
                        <a:t>Synovitis</a:t>
                      </a:r>
                      <a:r>
                        <a:rPr lang="en-US" sz="1800" u="none" strike="noStrike" dirty="0"/>
                        <a:t>, acne, </a:t>
                      </a:r>
                      <a:r>
                        <a:rPr lang="en-US" sz="1800" u="none" strike="noStrike" dirty="0" err="1"/>
                        <a:t>pustulosis</a:t>
                      </a:r>
                      <a:r>
                        <a:rPr lang="en-US" sz="1800" u="none" strike="noStrike" dirty="0"/>
                        <a:t>, hyperostosis-</a:t>
                      </a:r>
                      <a:r>
                        <a:rPr lang="en-US" sz="1800" u="none" strike="noStrike" dirty="0" err="1"/>
                        <a:t>ostietis</a:t>
                      </a:r>
                      <a:endParaRPr lang="en-US" sz="18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9"/>
                  </a:ext>
                </a:extLst>
              </a:tr>
            </a:tbl>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38</a:t>
            </a:fld>
            <a:endParaRPr lang="en-US"/>
          </a:p>
        </p:txBody>
      </p:sp>
      <p:sp>
        <p:nvSpPr>
          <p:cNvPr id="4" name="Title 3"/>
          <p:cNvSpPr>
            <a:spLocks noGrp="1"/>
          </p:cNvSpPr>
          <p:nvPr>
            <p:ph type="title"/>
          </p:nvPr>
        </p:nvSpPr>
        <p:spPr>
          <a:xfrm>
            <a:off x="685800" y="371080"/>
            <a:ext cx="5257800" cy="1325562"/>
          </a:xfrm>
        </p:spPr>
        <p:txBody>
          <a:bodyPr>
            <a:normAutofit fontScale="90000"/>
          </a:bodyPr>
          <a:lstStyle/>
          <a:p>
            <a:r>
              <a:rPr lang="en-US" dirty="0" smtClean="0">
                <a:solidFill>
                  <a:srgbClr val="276155"/>
                </a:solidFill>
              </a:rPr>
              <a:t>ACNE ARE ALSO FOUND IN ASSOCIATIONS WITH OTHER DISEASES</a:t>
            </a:r>
            <a:endParaRPr lang="en-US" dirty="0">
              <a:solidFill>
                <a:srgbClr val="276155"/>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85800" y="-1"/>
            <a:ext cx="6019800" cy="1295402"/>
          </a:xfrm>
          <a:prstGeom prst="rect">
            <a:avLst/>
          </a:prstGeom>
          <a:solidFill>
            <a:srgbClr val="722A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Content Placeholder 1"/>
          <p:cNvSpPr>
            <a:spLocks noGrp="1"/>
          </p:cNvSpPr>
          <p:nvPr>
            <p:ph idx="1"/>
          </p:nvPr>
        </p:nvSpPr>
        <p:spPr>
          <a:xfrm>
            <a:off x="533400" y="1503841"/>
            <a:ext cx="9662682" cy="4525963"/>
          </a:xfrm>
        </p:spPr>
        <p:txBody>
          <a:bodyPr vert="horz">
            <a:normAutofit/>
          </a:bodyPr>
          <a:lstStyle/>
          <a:p>
            <a:pPr algn="just">
              <a:lnSpc>
                <a:spcPct val="120000"/>
              </a:lnSpc>
              <a:spcBef>
                <a:spcPts val="1200"/>
              </a:spcBef>
            </a:pPr>
            <a:r>
              <a:rPr lang="en-US" b="0" dirty="0"/>
              <a:t>Approx 10-34% % of PCOS patients have acne.</a:t>
            </a:r>
          </a:p>
          <a:p>
            <a:pPr algn="just">
              <a:lnSpc>
                <a:spcPct val="120000"/>
              </a:lnSpc>
              <a:spcBef>
                <a:spcPts val="1200"/>
              </a:spcBef>
            </a:pPr>
            <a:r>
              <a:rPr lang="en-US" b="0" dirty="0" err="1"/>
              <a:t>Hyperandrogenism</a:t>
            </a:r>
            <a:r>
              <a:rPr lang="en-US" b="0" dirty="0"/>
              <a:t> in adult female leads to severity of acne in females. If eruption in adults, then they are distributed in jaw lines on mandibles. Usually sudden onset with irregular menses and </a:t>
            </a:r>
            <a:r>
              <a:rPr lang="en-US" b="0" dirty="0" err="1"/>
              <a:t>hirsutism</a:t>
            </a:r>
            <a:r>
              <a:rPr lang="en-US" b="0" dirty="0"/>
              <a:t>. Clinically </a:t>
            </a:r>
            <a:r>
              <a:rPr lang="en-US" b="0" dirty="0" err="1"/>
              <a:t>hyperandrogenism</a:t>
            </a:r>
            <a:r>
              <a:rPr lang="en-US" b="0" dirty="0"/>
              <a:t> may be suspected if </a:t>
            </a:r>
            <a:r>
              <a:rPr lang="en-US" b="0" dirty="0" err="1"/>
              <a:t>hirsutism</a:t>
            </a:r>
            <a:r>
              <a:rPr lang="en-US" b="0" dirty="0"/>
              <a:t>, deepening of voice and or </a:t>
            </a:r>
            <a:r>
              <a:rPr lang="en-US" b="0" dirty="0" err="1"/>
              <a:t>acanthosis</a:t>
            </a:r>
            <a:r>
              <a:rPr lang="en-US" b="0" dirty="0"/>
              <a:t> </a:t>
            </a:r>
            <a:r>
              <a:rPr lang="en-US" b="0" dirty="0" err="1"/>
              <a:t>nigricans</a:t>
            </a:r>
            <a:r>
              <a:rPr lang="en-US" b="0" dirty="0"/>
              <a:t> is present.</a:t>
            </a:r>
          </a:p>
          <a:p>
            <a:pPr algn="just">
              <a:lnSpc>
                <a:spcPct val="120000"/>
              </a:lnSpc>
              <a:spcBef>
                <a:spcPts val="1200"/>
              </a:spcBef>
            </a:pPr>
            <a:r>
              <a:rPr lang="en-US" b="0" dirty="0"/>
              <a:t>There is no correlation between acne severity and serum androgen levels hence dose of </a:t>
            </a:r>
            <a:r>
              <a:rPr lang="en-US" b="0" dirty="0" err="1"/>
              <a:t>antiandrogen</a:t>
            </a:r>
            <a:r>
              <a:rPr lang="en-US" b="0" dirty="0"/>
              <a:t> therapy should not be decided on this.</a:t>
            </a:r>
          </a:p>
          <a:p>
            <a:pPr algn="just">
              <a:lnSpc>
                <a:spcPct val="120000"/>
              </a:lnSpc>
              <a:spcBef>
                <a:spcPts val="1200"/>
              </a:spcBef>
            </a:pPr>
            <a:r>
              <a:rPr lang="en-US" b="0" dirty="0" err="1"/>
              <a:t>Referal</a:t>
            </a:r>
            <a:r>
              <a:rPr lang="en-US" b="0" dirty="0"/>
              <a:t> to </a:t>
            </a:r>
            <a:r>
              <a:rPr lang="en-US" b="0" dirty="0" smtClean="0"/>
              <a:t>gynecologist </a:t>
            </a:r>
            <a:r>
              <a:rPr lang="en-US" b="0" dirty="0"/>
              <a:t>must for work up case </a:t>
            </a:r>
          </a:p>
          <a:p>
            <a:pPr algn="just">
              <a:lnSpc>
                <a:spcPct val="120000"/>
              </a:lnSpc>
              <a:spcBef>
                <a:spcPts val="1200"/>
              </a:spcBef>
            </a:pPr>
            <a:r>
              <a:rPr lang="en-US" b="0" dirty="0"/>
              <a:t>Antiandrogen therapy is mainstay of </a:t>
            </a:r>
            <a:r>
              <a:rPr lang="en-US" b="0" dirty="0" smtClean="0"/>
              <a:t>treatment. </a:t>
            </a:r>
            <a:r>
              <a:rPr lang="en-US" b="0" dirty="0"/>
              <a:t>EE-CPA </a:t>
            </a:r>
            <a:r>
              <a:rPr lang="en-US" b="0" dirty="0" smtClean="0"/>
              <a:t>combination is </a:t>
            </a:r>
            <a:r>
              <a:rPr lang="en-US" b="0" dirty="0"/>
              <a:t>considered good and in case pregnancy is desired metformin may be used.</a:t>
            </a:r>
          </a:p>
        </p:txBody>
      </p:sp>
      <p:sp>
        <p:nvSpPr>
          <p:cNvPr id="3" name="Slide Number Placeholder 2"/>
          <p:cNvSpPr>
            <a:spLocks noGrp="1"/>
          </p:cNvSpPr>
          <p:nvPr>
            <p:ph type="sldNum" sz="quarter" idx="12"/>
          </p:nvPr>
        </p:nvSpPr>
        <p:spPr/>
        <p:txBody>
          <a:bodyPr/>
          <a:lstStyle/>
          <a:p>
            <a:fld id="{B6F15528-21DE-4FAA-801E-634DDDAF4B2B}" type="slidenum">
              <a:rPr lang="en-US" smtClean="0"/>
              <a:pPr/>
              <a:t>39</a:t>
            </a:fld>
            <a:endParaRPr lang="en-US"/>
          </a:p>
        </p:txBody>
      </p:sp>
      <p:sp>
        <p:nvSpPr>
          <p:cNvPr id="4" name="Title 3"/>
          <p:cNvSpPr>
            <a:spLocks noGrp="1"/>
          </p:cNvSpPr>
          <p:nvPr>
            <p:ph type="title"/>
          </p:nvPr>
        </p:nvSpPr>
        <p:spPr>
          <a:xfrm>
            <a:off x="762000" y="213519"/>
            <a:ext cx="5943600" cy="868362"/>
          </a:xfrm>
        </p:spPr>
        <p:txBody>
          <a:bodyPr>
            <a:normAutofit fontScale="90000"/>
          </a:bodyPr>
          <a:lstStyle/>
          <a:p>
            <a:pPr algn="ctr"/>
            <a:r>
              <a:rPr lang="en-US" dirty="0" err="1" smtClean="0">
                <a:solidFill>
                  <a:schemeClr val="bg1"/>
                </a:solidFill>
              </a:rPr>
              <a:t>PCOS</a:t>
            </a:r>
            <a:r>
              <a:rPr lang="en-US" dirty="0" smtClean="0">
                <a:solidFill>
                  <a:schemeClr val="bg1"/>
                </a:solidFill>
              </a:rPr>
              <a:t> THE SILENT CULPRIT IN FEMALES?...YES</a:t>
            </a:r>
            <a:endParaRPr lang="en-US"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09700" y="342900"/>
            <a:ext cx="9372600" cy="6172200"/>
          </a:xfrm>
          <a:prstGeom prst="roundRect">
            <a:avLst>
              <a:gd name="adj" fmla="val 983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p:cNvSpPr txBox="1"/>
          <p:nvPr/>
        </p:nvSpPr>
        <p:spPr>
          <a:xfrm>
            <a:off x="2552700" y="609600"/>
            <a:ext cx="7086600" cy="5890843"/>
          </a:xfrm>
          <a:prstGeom prst="rect">
            <a:avLst/>
          </a:prstGeom>
          <a:noFill/>
        </p:spPr>
        <p:txBody>
          <a:bodyPr wrap="square" rtlCol="0">
            <a:spAutoFit/>
          </a:bodyPr>
          <a:lstStyle/>
          <a:p>
            <a:pPr algn="ctr">
              <a:lnSpc>
                <a:spcPct val="120000"/>
              </a:lnSpc>
              <a:spcBef>
                <a:spcPts val="600"/>
              </a:spcBef>
            </a:pPr>
            <a:r>
              <a:rPr lang="en-US" dirty="0"/>
              <a:t>The department is blessed and perhaps</a:t>
            </a:r>
            <a:br>
              <a:rPr lang="en-US" dirty="0"/>
            </a:br>
            <a:r>
              <a:rPr lang="en-US" dirty="0"/>
              <a:t>very fortunate to have   </a:t>
            </a:r>
            <a:endParaRPr lang="en-US" dirty="0" smtClean="0"/>
          </a:p>
          <a:p>
            <a:pPr algn="ctr">
              <a:lnSpc>
                <a:spcPct val="120000"/>
              </a:lnSpc>
              <a:spcBef>
                <a:spcPts val="600"/>
              </a:spcBef>
            </a:pPr>
            <a:r>
              <a:rPr lang="en-US" dirty="0" smtClean="0"/>
              <a:t>  Guidance of</a:t>
            </a:r>
          </a:p>
          <a:p>
            <a:pPr algn="ctr">
              <a:lnSpc>
                <a:spcPct val="120000"/>
              </a:lnSpc>
              <a:spcBef>
                <a:spcPts val="600"/>
              </a:spcBef>
            </a:pPr>
            <a:r>
              <a:rPr lang="en-US" sz="2400" dirty="0" smtClean="0"/>
              <a:t>  </a:t>
            </a:r>
            <a:r>
              <a:rPr lang="en-US" sz="2400" b="1" dirty="0">
                <a:solidFill>
                  <a:srgbClr val="722A2D"/>
                </a:solidFill>
                <a:latin typeface="Verdana" panose="020B0604030504040204" pitchFamily="34" charset="0"/>
                <a:ea typeface="Verdana" panose="020B0604030504040204" pitchFamily="34" charset="0"/>
              </a:rPr>
              <a:t>Shri </a:t>
            </a:r>
            <a:r>
              <a:rPr lang="en-US" sz="2400" b="1" dirty="0" err="1">
                <a:solidFill>
                  <a:srgbClr val="722A2D"/>
                </a:solidFill>
                <a:latin typeface="Verdana" panose="020B0604030504040204" pitchFamily="34" charset="0"/>
                <a:ea typeface="Verdana" panose="020B0604030504040204" pitchFamily="34" charset="0"/>
              </a:rPr>
              <a:t>Partha</a:t>
            </a:r>
            <a:r>
              <a:rPr lang="en-US" sz="2400" b="1" dirty="0">
                <a:solidFill>
                  <a:srgbClr val="722A2D"/>
                </a:solidFill>
                <a:latin typeface="Verdana" panose="020B0604030504040204" pitchFamily="34" charset="0"/>
                <a:ea typeface="Verdana" panose="020B0604030504040204" pitchFamily="34" charset="0"/>
              </a:rPr>
              <a:t> </a:t>
            </a:r>
            <a:r>
              <a:rPr lang="en-US" sz="2400" b="1" dirty="0" err="1">
                <a:solidFill>
                  <a:srgbClr val="722A2D"/>
                </a:solidFill>
                <a:latin typeface="Verdana" panose="020B0604030504040204" pitchFamily="34" charset="0"/>
                <a:ea typeface="Verdana" panose="020B0604030504040204" pitchFamily="34" charset="0"/>
              </a:rPr>
              <a:t>Sarthi</a:t>
            </a:r>
            <a:r>
              <a:rPr lang="en-US" sz="2400" b="1" dirty="0">
                <a:solidFill>
                  <a:srgbClr val="722A2D"/>
                </a:solidFill>
                <a:latin typeface="Verdana" panose="020B0604030504040204" pitchFamily="34" charset="0"/>
                <a:ea typeface="Verdana" panose="020B0604030504040204" pitchFamily="34" charset="0"/>
              </a:rPr>
              <a:t> Sen Sharma, IAS</a:t>
            </a:r>
          </a:p>
          <a:p>
            <a:pPr algn="ctr">
              <a:lnSpc>
                <a:spcPct val="120000"/>
              </a:lnSpc>
              <a:spcBef>
                <a:spcPts val="600"/>
              </a:spcBef>
            </a:pPr>
            <a:r>
              <a:rPr lang="en-US" dirty="0"/>
              <a:t>Principal Secretary</a:t>
            </a:r>
          </a:p>
          <a:p>
            <a:pPr algn="ctr">
              <a:lnSpc>
                <a:spcPct val="120000"/>
              </a:lnSpc>
              <a:spcBef>
                <a:spcPts val="600"/>
              </a:spcBef>
            </a:pPr>
            <a:r>
              <a:rPr lang="en-US" dirty="0"/>
              <a:t>Department of Medical Health &amp; Family Welfare UP </a:t>
            </a:r>
          </a:p>
          <a:p>
            <a:pPr algn="ctr">
              <a:lnSpc>
                <a:spcPct val="120000"/>
              </a:lnSpc>
              <a:spcBef>
                <a:spcPts val="600"/>
              </a:spcBef>
            </a:pPr>
            <a:r>
              <a:rPr lang="en-US" dirty="0"/>
              <a:t>&amp;</a:t>
            </a:r>
          </a:p>
          <a:p>
            <a:pPr algn="ctr">
              <a:lnSpc>
                <a:spcPct val="120000"/>
              </a:lnSpc>
              <a:spcBef>
                <a:spcPts val="600"/>
              </a:spcBef>
            </a:pPr>
            <a:r>
              <a:rPr lang="en-US" dirty="0"/>
              <a:t>   Direction &amp; Leadership of</a:t>
            </a:r>
          </a:p>
          <a:p>
            <a:pPr algn="ctr">
              <a:lnSpc>
                <a:spcPct val="120000"/>
              </a:lnSpc>
              <a:spcBef>
                <a:spcPts val="600"/>
              </a:spcBef>
            </a:pPr>
            <a:r>
              <a:rPr lang="en-US" sz="2400" dirty="0"/>
              <a:t>   </a:t>
            </a:r>
            <a:r>
              <a:rPr lang="en-US" sz="2400" b="1" dirty="0" err="1">
                <a:solidFill>
                  <a:srgbClr val="722A2D"/>
                </a:solidFill>
                <a:latin typeface="Verdana" panose="020B0604030504040204" pitchFamily="34" charset="0"/>
                <a:ea typeface="Verdana" panose="020B0604030504040204" pitchFamily="34" charset="0"/>
              </a:rPr>
              <a:t>Dr</a:t>
            </a:r>
            <a:r>
              <a:rPr lang="en-US" sz="2400" b="1" dirty="0">
                <a:solidFill>
                  <a:srgbClr val="722A2D"/>
                </a:solidFill>
                <a:latin typeface="Verdana" panose="020B0604030504040204" pitchFamily="34" charset="0"/>
                <a:ea typeface="Verdana" panose="020B0604030504040204" pitchFamily="34" charset="0"/>
              </a:rPr>
              <a:t> </a:t>
            </a:r>
            <a:r>
              <a:rPr lang="en-US" sz="2400" b="1" dirty="0" err="1">
                <a:solidFill>
                  <a:srgbClr val="722A2D"/>
                </a:solidFill>
                <a:latin typeface="Verdana" panose="020B0604030504040204" pitchFamily="34" charset="0"/>
                <a:ea typeface="Verdana" panose="020B0604030504040204" pitchFamily="34" charset="0"/>
              </a:rPr>
              <a:t>Rajaganapathy</a:t>
            </a:r>
            <a:r>
              <a:rPr lang="en-US" sz="2400" b="1" dirty="0">
                <a:solidFill>
                  <a:srgbClr val="722A2D"/>
                </a:solidFill>
                <a:latin typeface="Verdana" panose="020B0604030504040204" pitchFamily="34" charset="0"/>
                <a:ea typeface="Verdana" panose="020B0604030504040204" pitchFamily="34" charset="0"/>
              </a:rPr>
              <a:t> R., IAS</a:t>
            </a:r>
          </a:p>
          <a:p>
            <a:pPr algn="ctr">
              <a:lnSpc>
                <a:spcPct val="120000"/>
              </a:lnSpc>
              <a:spcBef>
                <a:spcPts val="600"/>
              </a:spcBef>
            </a:pPr>
            <a:r>
              <a:rPr lang="en-US" dirty="0"/>
              <a:t>Director (Administration) &amp; Director (</a:t>
            </a:r>
            <a:r>
              <a:rPr lang="en-US" dirty="0" err="1"/>
              <a:t>SIHFW</a:t>
            </a:r>
            <a:r>
              <a:rPr lang="en-US" dirty="0"/>
              <a:t>) UP</a:t>
            </a:r>
          </a:p>
          <a:p>
            <a:pPr algn="ctr">
              <a:lnSpc>
                <a:spcPct val="120000"/>
              </a:lnSpc>
              <a:spcBef>
                <a:spcPts val="600"/>
              </a:spcBef>
            </a:pPr>
            <a:r>
              <a:rPr lang="en-US" dirty="0"/>
              <a:t>Department of Medical &amp; Health Services UP</a:t>
            </a:r>
          </a:p>
          <a:p>
            <a:pPr algn="ctr">
              <a:lnSpc>
                <a:spcPct val="120000"/>
              </a:lnSpc>
              <a:spcBef>
                <a:spcPts val="600"/>
              </a:spcBef>
            </a:pPr>
            <a:endParaRPr lang="en-US" dirty="0"/>
          </a:p>
          <a:p>
            <a:pPr algn="ctr">
              <a:lnSpc>
                <a:spcPct val="120000"/>
              </a:lnSpc>
              <a:spcBef>
                <a:spcPts val="600"/>
              </a:spcBef>
            </a:pPr>
            <a:r>
              <a:rPr lang="en-US" dirty="0"/>
              <a:t>Who have combined to fulfill a big gap in continuing medical </a:t>
            </a:r>
          </a:p>
          <a:p>
            <a:pPr algn="ctr">
              <a:lnSpc>
                <a:spcPct val="120000"/>
              </a:lnSpc>
              <a:spcBef>
                <a:spcPts val="600"/>
              </a:spcBef>
            </a:pPr>
            <a:r>
              <a:rPr lang="en-US" dirty="0"/>
              <a:t>education of medical officers of PMS </a:t>
            </a:r>
            <a:r>
              <a:rPr lang="en-US" dirty="0" smtClean="0"/>
              <a:t>services</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00101" y="-1"/>
            <a:ext cx="3009899" cy="1524001"/>
          </a:xfrm>
          <a:prstGeom prst="rect">
            <a:avLst/>
          </a:prstGeom>
          <a:solidFill>
            <a:srgbClr val="2761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Content Placeholder 2"/>
          <p:cNvSpPr>
            <a:spLocks noGrp="1"/>
          </p:cNvSpPr>
          <p:nvPr>
            <p:ph idx="1"/>
          </p:nvPr>
        </p:nvSpPr>
        <p:spPr>
          <a:xfrm>
            <a:off x="653352" y="1524000"/>
            <a:ext cx="10700448" cy="4724400"/>
          </a:xfrm>
        </p:spPr>
        <p:txBody>
          <a:bodyPr>
            <a:normAutofit/>
          </a:bodyPr>
          <a:lstStyle/>
          <a:p>
            <a:pPr>
              <a:lnSpc>
                <a:spcPct val="120000"/>
              </a:lnSpc>
              <a:spcBef>
                <a:spcPts val="500"/>
              </a:spcBef>
            </a:pPr>
            <a:r>
              <a:rPr lang="en-US" sz="1800" b="0" dirty="0" smtClean="0"/>
              <a:t>Appear like acne but 4 factors of pathogenesis not involved usually </a:t>
            </a:r>
            <a:r>
              <a:rPr lang="en-US" sz="1800" b="0" dirty="0" err="1" smtClean="0"/>
              <a:t>monomorphic</a:t>
            </a:r>
            <a:r>
              <a:rPr lang="en-US" sz="1800" b="0" dirty="0" smtClean="0"/>
              <a:t> papules or pustules</a:t>
            </a:r>
          </a:p>
          <a:p>
            <a:pPr>
              <a:lnSpc>
                <a:spcPct val="120000"/>
              </a:lnSpc>
              <a:spcBef>
                <a:spcPts val="500"/>
              </a:spcBef>
            </a:pPr>
            <a:r>
              <a:rPr lang="en-US" sz="1800" b="0" dirty="0" smtClean="0"/>
              <a:t>Abrupt onset in any age group</a:t>
            </a:r>
          </a:p>
          <a:p>
            <a:pPr>
              <a:lnSpc>
                <a:spcPct val="120000"/>
              </a:lnSpc>
              <a:spcBef>
                <a:spcPts val="500"/>
              </a:spcBef>
            </a:pPr>
            <a:r>
              <a:rPr lang="en-US" sz="1800" b="0" dirty="0" smtClean="0"/>
              <a:t>Less or no chances of scarring</a:t>
            </a:r>
          </a:p>
          <a:p>
            <a:pPr>
              <a:lnSpc>
                <a:spcPct val="120000"/>
              </a:lnSpc>
              <a:spcBef>
                <a:spcPts val="500"/>
              </a:spcBef>
            </a:pPr>
            <a:r>
              <a:rPr lang="en-US" sz="1800" b="0" dirty="0" smtClean="0"/>
              <a:t>Any area may be involved but usually trunk</a:t>
            </a:r>
          </a:p>
          <a:p>
            <a:pPr>
              <a:lnSpc>
                <a:spcPct val="120000"/>
              </a:lnSpc>
              <a:spcBef>
                <a:spcPts val="500"/>
              </a:spcBef>
            </a:pPr>
            <a:r>
              <a:rPr lang="en-US" sz="1800" b="0" dirty="0" smtClean="0"/>
              <a:t>Follicular eruptions usually </a:t>
            </a:r>
            <a:r>
              <a:rPr lang="en-US" sz="1800" b="0" dirty="0" err="1" smtClean="0"/>
              <a:t>papulopustular</a:t>
            </a:r>
            <a:r>
              <a:rPr lang="en-US" sz="1800" b="0" dirty="0" smtClean="0"/>
              <a:t>, are similar in appearance to acne but does not involve 4 pronged acne pathogenesis. </a:t>
            </a:r>
            <a:r>
              <a:rPr lang="en-US" sz="1800" b="0" dirty="0" err="1" smtClean="0"/>
              <a:t>E.g</a:t>
            </a:r>
            <a:r>
              <a:rPr lang="en-US" sz="1800" b="0" dirty="0" smtClean="0"/>
              <a:t> are</a:t>
            </a:r>
          </a:p>
          <a:p>
            <a:pPr marL="625475" lvl="2" indent="-266700">
              <a:lnSpc>
                <a:spcPct val="120000"/>
              </a:lnSpc>
              <a:spcBef>
                <a:spcPts val="500"/>
              </a:spcBef>
            </a:pPr>
            <a:r>
              <a:rPr lang="en-US" sz="1600" dirty="0" smtClean="0"/>
              <a:t>Acne due to repeated friction e.g. arm pit due to crutches</a:t>
            </a:r>
          </a:p>
          <a:p>
            <a:pPr marL="625475" lvl="2" indent="-266700">
              <a:lnSpc>
                <a:spcPct val="120000"/>
              </a:lnSpc>
              <a:spcBef>
                <a:spcPts val="500"/>
              </a:spcBef>
            </a:pPr>
            <a:r>
              <a:rPr lang="en-US" sz="1600" dirty="0" smtClean="0"/>
              <a:t>Acne due to topical chemicals leading to blockage of </a:t>
            </a:r>
            <a:r>
              <a:rPr lang="en-US" sz="1600" dirty="0" err="1" smtClean="0"/>
              <a:t>pilosebecious</a:t>
            </a:r>
            <a:r>
              <a:rPr lang="en-US" sz="1600" dirty="0" smtClean="0"/>
              <a:t> canal.</a:t>
            </a:r>
          </a:p>
          <a:p>
            <a:pPr marL="625475" lvl="2" indent="-266700">
              <a:lnSpc>
                <a:spcPct val="120000"/>
              </a:lnSpc>
              <a:spcBef>
                <a:spcPts val="500"/>
              </a:spcBef>
            </a:pPr>
            <a:r>
              <a:rPr lang="en-US" sz="1600" dirty="0" smtClean="0"/>
              <a:t>Cosmetic acne due to blockage caused by cosmetic products.</a:t>
            </a:r>
          </a:p>
          <a:p>
            <a:pPr marL="625475" lvl="2" indent="-266700">
              <a:lnSpc>
                <a:spcPct val="120000"/>
              </a:lnSpc>
              <a:spcBef>
                <a:spcPts val="500"/>
              </a:spcBef>
            </a:pPr>
            <a:r>
              <a:rPr lang="en-US" sz="1600" dirty="0" smtClean="0"/>
              <a:t>Occupational acne due to cutting oil (chlorinated hydrogenated oils)are non </a:t>
            </a:r>
            <a:r>
              <a:rPr lang="en-US" sz="1600" dirty="0" err="1" smtClean="0"/>
              <a:t>inﬂamed</a:t>
            </a:r>
            <a:r>
              <a:rPr lang="en-US" sz="1600" dirty="0" smtClean="0"/>
              <a:t> with only </a:t>
            </a:r>
            <a:r>
              <a:rPr lang="en-US" sz="1600" dirty="0" err="1" smtClean="0"/>
              <a:t>comedones</a:t>
            </a:r>
            <a:r>
              <a:rPr lang="en-US" sz="1600" dirty="0" smtClean="0"/>
              <a:t> in </a:t>
            </a:r>
            <a:r>
              <a:rPr lang="en-US" sz="1600" dirty="0" err="1" smtClean="0"/>
              <a:t>axila</a:t>
            </a:r>
            <a:r>
              <a:rPr lang="en-US" sz="1600" dirty="0" smtClean="0"/>
              <a:t>, neck back, </a:t>
            </a:r>
            <a:r>
              <a:rPr lang="en-US" sz="1600" dirty="0" err="1" smtClean="0"/>
              <a:t>malar</a:t>
            </a:r>
            <a:r>
              <a:rPr lang="en-US" sz="1600" dirty="0" smtClean="0"/>
              <a:t> and retro auricular area. Acneiform lesions are also seen in gonadal, thyroid and </a:t>
            </a:r>
            <a:r>
              <a:rPr lang="en-US" sz="1600" dirty="0" err="1" smtClean="0"/>
              <a:t>pitutary</a:t>
            </a:r>
            <a:r>
              <a:rPr lang="en-US" sz="1600" dirty="0" smtClean="0"/>
              <a:t> dysfunctions</a:t>
            </a:r>
            <a:endParaRPr lang="en-US" sz="16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40</a:t>
            </a:fld>
            <a:endParaRPr lang="en-US"/>
          </a:p>
        </p:txBody>
      </p:sp>
      <p:sp>
        <p:nvSpPr>
          <p:cNvPr id="2" name="Title 1"/>
          <p:cNvSpPr>
            <a:spLocks noGrp="1"/>
          </p:cNvSpPr>
          <p:nvPr>
            <p:ph type="title"/>
          </p:nvPr>
        </p:nvSpPr>
        <p:spPr>
          <a:xfrm>
            <a:off x="835661" y="228599"/>
            <a:ext cx="3070859" cy="1066800"/>
          </a:xfrm>
        </p:spPr>
        <p:txBody>
          <a:bodyPr>
            <a:normAutofit/>
          </a:bodyPr>
          <a:lstStyle/>
          <a:p>
            <a:r>
              <a:rPr lang="en-US" dirty="0" smtClean="0">
                <a:solidFill>
                  <a:schemeClr val="bg1"/>
                </a:solidFill>
              </a:rPr>
              <a:t>ACNEIFORM ERUPTIONS</a:t>
            </a:r>
            <a:endParaRPr lang="en-US" dirty="0">
              <a:solidFill>
                <a:schemeClr val="bg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610" y="274638"/>
            <a:ext cx="7402010" cy="1325562"/>
          </a:xfrm>
          <a:prstGeom prst="rect">
            <a:avLst/>
          </a:prstGeom>
          <a:solidFill>
            <a:srgbClr val="BAE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Content Placeholder 1"/>
          <p:cNvSpPr>
            <a:spLocks noGrp="1"/>
          </p:cNvSpPr>
          <p:nvPr>
            <p:ph idx="1"/>
          </p:nvPr>
        </p:nvSpPr>
        <p:spPr>
          <a:xfrm>
            <a:off x="609600" y="1847258"/>
            <a:ext cx="7071882" cy="4525963"/>
          </a:xfrm>
        </p:spPr>
        <p:txBody>
          <a:bodyPr>
            <a:normAutofit/>
          </a:bodyPr>
          <a:lstStyle/>
          <a:p>
            <a:pPr>
              <a:lnSpc>
                <a:spcPct val="120000"/>
              </a:lnSpc>
              <a:spcBef>
                <a:spcPts val="600"/>
              </a:spcBef>
            </a:pPr>
            <a:r>
              <a:rPr lang="en-US" dirty="0" smtClean="0"/>
              <a:t>Many drugs may initiate </a:t>
            </a:r>
            <a:r>
              <a:rPr lang="en-US" dirty="0" err="1" smtClean="0"/>
              <a:t>monomorphic</a:t>
            </a:r>
            <a:r>
              <a:rPr lang="en-US" dirty="0" smtClean="0"/>
              <a:t> lesions of acne also called as </a:t>
            </a:r>
            <a:r>
              <a:rPr lang="en-US" dirty="0" err="1" smtClean="0"/>
              <a:t>acneiform</a:t>
            </a:r>
            <a:r>
              <a:rPr lang="en-US" dirty="0" smtClean="0"/>
              <a:t> eruptions. E.g.</a:t>
            </a:r>
          </a:p>
          <a:p>
            <a:pPr lvl="1">
              <a:lnSpc>
                <a:spcPct val="120000"/>
              </a:lnSpc>
              <a:spcBef>
                <a:spcPts val="600"/>
              </a:spcBef>
            </a:pPr>
            <a:r>
              <a:rPr lang="en-US" sz="1800" dirty="0" smtClean="0"/>
              <a:t>Corticosteroids topical &amp; oral both, </a:t>
            </a:r>
          </a:p>
          <a:p>
            <a:pPr lvl="1">
              <a:lnSpc>
                <a:spcPct val="120000"/>
              </a:lnSpc>
              <a:spcBef>
                <a:spcPts val="600"/>
              </a:spcBef>
            </a:pPr>
            <a:r>
              <a:rPr lang="en-US" sz="1800" dirty="0" smtClean="0"/>
              <a:t>Anabolic steroid, </a:t>
            </a:r>
          </a:p>
          <a:p>
            <a:pPr lvl="1">
              <a:lnSpc>
                <a:spcPct val="120000"/>
              </a:lnSpc>
              <a:spcBef>
                <a:spcPts val="600"/>
              </a:spcBef>
            </a:pPr>
            <a:r>
              <a:rPr lang="en-US" sz="1800" dirty="0" smtClean="0"/>
              <a:t>Lithium, </a:t>
            </a:r>
          </a:p>
          <a:p>
            <a:pPr lvl="1">
              <a:lnSpc>
                <a:spcPct val="120000"/>
              </a:lnSpc>
              <a:spcBef>
                <a:spcPts val="600"/>
              </a:spcBef>
            </a:pPr>
            <a:r>
              <a:rPr lang="en-US" sz="1800" dirty="0" smtClean="0"/>
              <a:t>Isoniazid, </a:t>
            </a:r>
          </a:p>
          <a:p>
            <a:pPr lvl="1">
              <a:lnSpc>
                <a:spcPct val="120000"/>
              </a:lnSpc>
              <a:spcBef>
                <a:spcPts val="600"/>
              </a:spcBef>
            </a:pPr>
            <a:r>
              <a:rPr lang="en-US" sz="1800" dirty="0" err="1" smtClean="0"/>
              <a:t>Phenytoin</a:t>
            </a:r>
            <a:r>
              <a:rPr lang="en-US" sz="1800" dirty="0" smtClean="0"/>
              <a:t>, </a:t>
            </a:r>
          </a:p>
          <a:p>
            <a:pPr lvl="1">
              <a:lnSpc>
                <a:spcPct val="120000"/>
              </a:lnSpc>
              <a:spcBef>
                <a:spcPts val="600"/>
              </a:spcBef>
            </a:pPr>
            <a:r>
              <a:rPr lang="en-US" sz="1800" dirty="0" smtClean="0"/>
              <a:t>Progestin ,</a:t>
            </a:r>
          </a:p>
          <a:p>
            <a:pPr lvl="1">
              <a:lnSpc>
                <a:spcPct val="120000"/>
              </a:lnSpc>
              <a:spcBef>
                <a:spcPts val="600"/>
              </a:spcBef>
            </a:pPr>
            <a:r>
              <a:rPr lang="en-US" sz="1800" dirty="0" smtClean="0"/>
              <a:t>Cyclosporine halogenated compounds </a:t>
            </a:r>
          </a:p>
          <a:p>
            <a:pPr lvl="1">
              <a:lnSpc>
                <a:spcPct val="120000"/>
              </a:lnSpc>
              <a:spcBef>
                <a:spcPts val="600"/>
              </a:spcBef>
            </a:pPr>
            <a:r>
              <a:rPr lang="en-US" sz="1800" dirty="0" smtClean="0"/>
              <a:t>certain chemotherapy esp. epidermal growth factor receptor inhibitors (</a:t>
            </a:r>
            <a:r>
              <a:rPr lang="en-US" sz="1800" dirty="0" err="1" smtClean="0"/>
              <a:t>gefitinib</a:t>
            </a:r>
            <a:r>
              <a:rPr lang="en-US" sz="1800" dirty="0" smtClean="0"/>
              <a:t>, </a:t>
            </a:r>
            <a:r>
              <a:rPr lang="en-US" sz="1800" dirty="0" err="1" smtClean="0"/>
              <a:t>erlotinib</a:t>
            </a:r>
            <a:r>
              <a:rPr lang="en-US" sz="1800" dirty="0" smtClean="0"/>
              <a:t>, </a:t>
            </a:r>
            <a:r>
              <a:rPr lang="en-US" sz="1800" dirty="0" err="1" smtClean="0"/>
              <a:t>cetuximab</a:t>
            </a:r>
            <a:r>
              <a:rPr lang="en-US" sz="1800" dirty="0" smtClean="0"/>
              <a:t>) </a:t>
            </a:r>
            <a:endParaRPr lang="en-US" sz="18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41</a:t>
            </a:fld>
            <a:endParaRPr lang="en-US"/>
          </a:p>
        </p:txBody>
      </p:sp>
      <p:sp>
        <p:nvSpPr>
          <p:cNvPr id="4" name="Title 3"/>
          <p:cNvSpPr>
            <a:spLocks noGrp="1"/>
          </p:cNvSpPr>
          <p:nvPr>
            <p:ph type="title"/>
          </p:nvPr>
        </p:nvSpPr>
        <p:spPr>
          <a:xfrm>
            <a:off x="609600" y="274638"/>
            <a:ext cx="6781800" cy="1325562"/>
          </a:xfrm>
        </p:spPr>
        <p:txBody>
          <a:bodyPr>
            <a:normAutofit/>
          </a:bodyPr>
          <a:lstStyle/>
          <a:p>
            <a:r>
              <a:rPr lang="en-US" dirty="0" smtClean="0"/>
              <a:t>DRUGS INDUCING ACNE…</a:t>
            </a:r>
            <a:br>
              <a:rPr lang="en-US" dirty="0" smtClean="0"/>
            </a:br>
            <a:r>
              <a:rPr lang="en-US" dirty="0" smtClean="0"/>
              <a:t>ACNEIFORM ERUPTION</a:t>
            </a:r>
            <a:endParaRPr lang="en-US" dirty="0"/>
          </a:p>
        </p:txBody>
      </p:sp>
      <p:pic>
        <p:nvPicPr>
          <p:cNvPr id="5" name="Picture 2" descr="C:\Users\Lenovo\Desktop\acne download\WhatsApp Image 2023-08-22 at 22.07.31.jpeg"/>
          <p:cNvPicPr>
            <a:picLocks noChangeAspect="1" noChangeArrowheads="1"/>
          </p:cNvPicPr>
          <p:nvPr/>
        </p:nvPicPr>
        <p:blipFill>
          <a:blip r:embed="rId2" cstate="print">
            <a:lum contrast="40000"/>
          </a:blip>
          <a:srcRect l="39943" t="43334" r="7635" b="15000"/>
          <a:stretch>
            <a:fillRect/>
          </a:stretch>
        </p:blipFill>
        <p:spPr bwMode="auto">
          <a:xfrm rot="16200000">
            <a:off x="8032973" y="1976229"/>
            <a:ext cx="3410542" cy="31526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8042477" y="5562600"/>
            <a:ext cx="3274961" cy="584775"/>
          </a:xfrm>
          <a:prstGeom prst="rect">
            <a:avLst/>
          </a:prstGeom>
          <a:noFill/>
        </p:spPr>
        <p:txBody>
          <a:bodyPr wrap="square" rtlCol="0">
            <a:spAutoFit/>
          </a:bodyPr>
          <a:lstStyle/>
          <a:p>
            <a:pPr algn="ctr"/>
            <a:r>
              <a:rPr lang="en-US" sz="1600" i="1" dirty="0"/>
              <a:t>Drug induced acne –</a:t>
            </a:r>
            <a:r>
              <a:rPr lang="en-US" sz="1600" i="1" dirty="0" err="1"/>
              <a:t>monomorphic</a:t>
            </a:r>
            <a:r>
              <a:rPr lang="en-US" sz="1600" i="1" dirty="0"/>
              <a:t> papules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9600" y="1311532"/>
            <a:ext cx="6752573" cy="5546469"/>
          </a:xfrm>
          <a:prstGeom prst="rect">
            <a:avLst/>
          </a:prstGeom>
          <a:solidFill>
            <a:srgbClr val="EAF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Rectangle 18"/>
          <p:cNvSpPr/>
          <p:nvPr/>
        </p:nvSpPr>
        <p:spPr>
          <a:xfrm>
            <a:off x="609601" y="-1"/>
            <a:ext cx="3581398" cy="1311533"/>
          </a:xfrm>
          <a:prstGeom prst="rect">
            <a:avLst/>
          </a:prstGeom>
          <a:solidFill>
            <a:srgbClr val="722A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11637363"/>
              </p:ext>
            </p:extLst>
          </p:nvPr>
        </p:nvGraphicFramePr>
        <p:xfrm>
          <a:off x="873434" y="3527794"/>
          <a:ext cx="6136965" cy="2103120"/>
        </p:xfrm>
        <a:graphic>
          <a:graphicData uri="http://schemas.openxmlformats.org/drawingml/2006/table">
            <a:tbl>
              <a:tblPr firstRow="1" bandRow="1">
                <a:tableStyleId>{21E4AEA4-8DFA-4A89-87EB-49C32662AFE0}</a:tableStyleId>
              </a:tblPr>
              <a:tblGrid>
                <a:gridCol w="2986655">
                  <a:extLst>
                    <a:ext uri="{9D8B030D-6E8A-4147-A177-3AD203B41FA5}">
                      <a16:colId xmlns:a16="http://schemas.microsoft.com/office/drawing/2014/main" xmlns="" val="20000"/>
                    </a:ext>
                  </a:extLst>
                </a:gridCol>
                <a:gridCol w="3150310">
                  <a:extLst>
                    <a:ext uri="{9D8B030D-6E8A-4147-A177-3AD203B41FA5}">
                      <a16:colId xmlns:a16="http://schemas.microsoft.com/office/drawing/2014/main" xmlns="" val="20001"/>
                    </a:ext>
                  </a:extLst>
                </a:gridCol>
              </a:tblGrid>
              <a:tr h="346001">
                <a:tc>
                  <a:txBody>
                    <a:bodyPr/>
                    <a:lstStyle/>
                    <a:p>
                      <a:r>
                        <a:rPr lang="en-US" sz="1800" dirty="0" smtClean="0"/>
                        <a:t>DD of</a:t>
                      </a:r>
                      <a:r>
                        <a:rPr lang="en-US" sz="1800" baseline="0" dirty="0" smtClean="0"/>
                        <a:t> INFLAMMATORY ACNE</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DD</a:t>
                      </a:r>
                      <a:r>
                        <a:rPr lang="en-US" sz="1800" baseline="0" dirty="0" smtClean="0"/>
                        <a:t> of CLOSED COMEDONES</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46001">
                <a:tc>
                  <a:txBody>
                    <a:bodyPr/>
                    <a:lstStyle/>
                    <a:p>
                      <a:r>
                        <a:rPr lang="en-US" sz="1800" dirty="0" err="1" smtClean="0"/>
                        <a:t>Folliculiitis</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err="1" smtClean="0"/>
                        <a:t>Milia</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346001">
                <a:tc>
                  <a:txBody>
                    <a:bodyPr/>
                    <a:lstStyle/>
                    <a:p>
                      <a:r>
                        <a:rPr lang="en-US" sz="1800" dirty="0" err="1" smtClean="0"/>
                        <a:t>Rosacea</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err="1" smtClean="0"/>
                        <a:t>Sebacious</a:t>
                      </a:r>
                      <a:r>
                        <a:rPr lang="en-US" sz="1800" dirty="0" smtClean="0"/>
                        <a:t> Hyperplasia</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346001">
                <a:tc>
                  <a:txBody>
                    <a:bodyPr/>
                    <a:lstStyle/>
                    <a:p>
                      <a:r>
                        <a:rPr lang="en-US" sz="1800" dirty="0" err="1" smtClean="0"/>
                        <a:t>Perioral</a:t>
                      </a:r>
                      <a:r>
                        <a:rPr lang="en-US" sz="1800" dirty="0" smtClean="0"/>
                        <a:t> Dermatitis</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Acne d/t corticosteroids</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346001">
                <a:tc>
                  <a:txBody>
                    <a:bodyPr/>
                    <a:lstStyle/>
                    <a:p>
                      <a:r>
                        <a:rPr lang="en-US" sz="1800" dirty="0" err="1" smtClean="0"/>
                        <a:t>Trichoepithelioma</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Occupation oil acne</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42</a:t>
            </a:fld>
            <a:endParaRPr lang="en-US"/>
          </a:p>
        </p:txBody>
      </p:sp>
      <p:sp>
        <p:nvSpPr>
          <p:cNvPr id="4" name="Title 3"/>
          <p:cNvSpPr>
            <a:spLocks noGrp="1"/>
          </p:cNvSpPr>
          <p:nvPr>
            <p:ph type="title"/>
          </p:nvPr>
        </p:nvSpPr>
        <p:spPr>
          <a:xfrm>
            <a:off x="609599" y="0"/>
            <a:ext cx="3581400" cy="1374612"/>
          </a:xfrm>
        </p:spPr>
        <p:txBody>
          <a:bodyPr>
            <a:normAutofit/>
          </a:bodyPr>
          <a:lstStyle/>
          <a:p>
            <a:r>
              <a:rPr lang="en-US" dirty="0" smtClean="0">
                <a:solidFill>
                  <a:schemeClr val="bg1"/>
                </a:solidFill>
              </a:rPr>
              <a:t>DIFFERENTIAL DIAGNOSIS</a:t>
            </a:r>
            <a:endParaRPr lang="en-US" dirty="0">
              <a:solidFill>
                <a:schemeClr val="bg1"/>
              </a:solidFill>
            </a:endParaRPr>
          </a:p>
        </p:txBody>
      </p:sp>
      <p:sp>
        <p:nvSpPr>
          <p:cNvPr id="6" name="TextBox 5"/>
          <p:cNvSpPr txBox="1"/>
          <p:nvPr/>
        </p:nvSpPr>
        <p:spPr>
          <a:xfrm>
            <a:off x="770120" y="1574250"/>
            <a:ext cx="6324600" cy="1754326"/>
          </a:xfrm>
          <a:prstGeom prst="rect">
            <a:avLst/>
          </a:prstGeom>
          <a:noFill/>
        </p:spPr>
        <p:txBody>
          <a:bodyPr wrap="square" rtlCol="0">
            <a:spAutoFit/>
          </a:bodyPr>
          <a:lstStyle/>
          <a:p>
            <a:pPr marL="285750" indent="-285750">
              <a:lnSpc>
                <a:spcPct val="150000"/>
              </a:lnSpc>
              <a:buClr>
                <a:srgbClr val="276155"/>
              </a:buClr>
              <a:buFont typeface="Arial" panose="020B0604020202020204" pitchFamily="34" charset="0"/>
              <a:buChar char="•"/>
            </a:pPr>
            <a:r>
              <a:rPr lang="en-US" dirty="0"/>
              <a:t>Diagnosis is clinical only rarely any confusion</a:t>
            </a:r>
          </a:p>
          <a:p>
            <a:pPr marL="285750" indent="-285750">
              <a:lnSpc>
                <a:spcPct val="150000"/>
              </a:lnSpc>
              <a:buClr>
                <a:srgbClr val="276155"/>
              </a:buClr>
              <a:buFont typeface="Arial" panose="020B0604020202020204" pitchFamily="34" charset="0"/>
              <a:buChar char="•"/>
            </a:pPr>
            <a:r>
              <a:rPr lang="en-US" dirty="0"/>
              <a:t>Acne </a:t>
            </a:r>
            <a:r>
              <a:rPr lang="en-US" dirty="0" err="1"/>
              <a:t>vulgaris</a:t>
            </a:r>
            <a:r>
              <a:rPr lang="en-US" dirty="0"/>
              <a:t> presents with variety of lesions</a:t>
            </a:r>
          </a:p>
          <a:p>
            <a:pPr marL="285750" indent="-285750">
              <a:lnSpc>
                <a:spcPct val="150000"/>
              </a:lnSpc>
              <a:buClr>
                <a:srgbClr val="276155"/>
              </a:buClr>
              <a:buFont typeface="Arial" panose="020B0604020202020204" pitchFamily="34" charset="0"/>
              <a:buChar char="•"/>
            </a:pPr>
            <a:r>
              <a:rPr lang="en-US" dirty="0"/>
              <a:t>One type of lesions may predominate</a:t>
            </a:r>
          </a:p>
          <a:p>
            <a:pPr marL="285750" indent="-285750">
              <a:lnSpc>
                <a:spcPct val="150000"/>
              </a:lnSpc>
              <a:buClr>
                <a:srgbClr val="276155"/>
              </a:buClr>
              <a:buFont typeface="Arial" panose="020B0604020202020204" pitchFamily="34" charset="0"/>
              <a:buChar char="•"/>
            </a:pPr>
            <a:r>
              <a:rPr lang="en-US" dirty="0"/>
              <a:t>Previous acne scar provide </a:t>
            </a:r>
            <a:r>
              <a:rPr lang="en-US" dirty="0" smtClean="0"/>
              <a:t>circumstantial </a:t>
            </a:r>
            <a:r>
              <a:rPr lang="en-US" dirty="0"/>
              <a:t>evidence</a:t>
            </a:r>
          </a:p>
        </p:txBody>
      </p:sp>
      <p:sp>
        <p:nvSpPr>
          <p:cNvPr id="14" name="TextBox 4"/>
          <p:cNvSpPr txBox="1"/>
          <p:nvPr/>
        </p:nvSpPr>
        <p:spPr>
          <a:xfrm>
            <a:off x="7362173" y="6427114"/>
            <a:ext cx="3153427" cy="43088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t>Photos contributed by Dr MH </a:t>
            </a:r>
            <a:r>
              <a:rPr lang="en-US" sz="1100" dirty="0" err="1"/>
              <a:t>Usmani</a:t>
            </a:r>
            <a:endParaRPr lang="en-US" sz="1100" dirty="0"/>
          </a:p>
          <a:p>
            <a:r>
              <a:rPr lang="en-US" sz="1100" dirty="0"/>
              <a:t> </a:t>
            </a:r>
            <a:r>
              <a:rPr lang="en-US" sz="1100" dirty="0" err="1"/>
              <a:t>Sr</a:t>
            </a:r>
            <a:r>
              <a:rPr lang="en-US" sz="1100" dirty="0"/>
              <a:t> Consultant </a:t>
            </a:r>
            <a:r>
              <a:rPr lang="en-US" sz="1100" dirty="0" err="1"/>
              <a:t>Balrampur</a:t>
            </a:r>
            <a:r>
              <a:rPr lang="en-US" sz="1100" dirty="0"/>
              <a:t> Hospital </a:t>
            </a:r>
            <a:r>
              <a:rPr lang="en-US" sz="1100" dirty="0" err="1" smtClean="0"/>
              <a:t>Lucknow</a:t>
            </a:r>
            <a:endParaRPr lang="en-US" sz="1100" dirty="0"/>
          </a:p>
        </p:txBody>
      </p:sp>
      <p:pic>
        <p:nvPicPr>
          <p:cNvPr id="8" name="Picture 2" descr="C:\Users\Lenovo\Desktop\acne\WhatsApp Image 2024-05-06 at 11.08.38 AM.jpeg"/>
          <p:cNvPicPr>
            <a:picLocks noChangeAspect="1" noChangeArrowheads="1"/>
          </p:cNvPicPr>
          <p:nvPr/>
        </p:nvPicPr>
        <p:blipFill>
          <a:blip r:embed="rId2" cstate="print"/>
          <a:srcRect l="17169" r="21779" b="19186"/>
          <a:stretch>
            <a:fillRect/>
          </a:stretch>
        </p:blipFill>
        <p:spPr bwMode="auto">
          <a:xfrm>
            <a:off x="8443707" y="3844586"/>
            <a:ext cx="1889888" cy="19694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p:cNvSpPr txBox="1"/>
          <p:nvPr/>
        </p:nvSpPr>
        <p:spPr>
          <a:xfrm>
            <a:off x="8943167" y="5941712"/>
            <a:ext cx="674641" cy="368280"/>
          </a:xfrm>
          <a:prstGeom prst="rect">
            <a:avLst/>
          </a:prstGeom>
          <a:noFill/>
        </p:spPr>
        <p:txBody>
          <a:bodyPr wrap="none" rtlCol="0">
            <a:spAutoFit/>
          </a:bodyPr>
          <a:lstStyle/>
          <a:p>
            <a:r>
              <a:rPr lang="en-US" sz="1400" dirty="0" err="1"/>
              <a:t>Milia</a:t>
            </a:r>
            <a:endParaRPr lang="en-US" sz="1400" dirty="0"/>
          </a:p>
        </p:txBody>
      </p:sp>
      <p:pic>
        <p:nvPicPr>
          <p:cNvPr id="10" name="Picture 2" descr="C:\Users\Lenovo\Desktop\acne\WhatsApp Image 2024-05-06 at 11.08.38 AM (1).jpeg"/>
          <p:cNvPicPr>
            <a:picLocks noChangeAspect="1" noChangeArrowheads="1"/>
          </p:cNvPicPr>
          <p:nvPr/>
        </p:nvPicPr>
        <p:blipFill>
          <a:blip r:embed="rId3" cstate="print"/>
          <a:srcRect l="9593" t="5261" r="16328" b="30972"/>
          <a:stretch>
            <a:fillRect/>
          </a:stretch>
        </p:blipFill>
        <p:spPr bwMode="auto">
          <a:xfrm>
            <a:off x="7738268" y="1311533"/>
            <a:ext cx="1650384" cy="19883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2" descr="C:\Users\Lenovo\Desktop\acne\WhatsApp Image 2024-05-06 at 11.08.42 AM.jpeg"/>
          <p:cNvPicPr>
            <a:picLocks noChangeAspect="1" noChangeArrowheads="1"/>
          </p:cNvPicPr>
          <p:nvPr/>
        </p:nvPicPr>
        <p:blipFill>
          <a:blip r:embed="rId4" cstate="print"/>
          <a:srcRect l="32041" t="8418" r="27552" b="47808"/>
          <a:stretch>
            <a:fillRect/>
          </a:stretch>
        </p:blipFill>
        <p:spPr bwMode="auto">
          <a:xfrm>
            <a:off x="9909827" y="1311532"/>
            <a:ext cx="1322980" cy="20059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extBox 11"/>
          <p:cNvSpPr txBox="1"/>
          <p:nvPr/>
        </p:nvSpPr>
        <p:spPr>
          <a:xfrm>
            <a:off x="7651407" y="3408659"/>
            <a:ext cx="1760418" cy="307777"/>
          </a:xfrm>
          <a:prstGeom prst="rect">
            <a:avLst/>
          </a:prstGeom>
          <a:noFill/>
        </p:spPr>
        <p:txBody>
          <a:bodyPr wrap="none" rtlCol="0">
            <a:spAutoFit/>
          </a:bodyPr>
          <a:lstStyle/>
          <a:p>
            <a:r>
              <a:rPr lang="en-US" sz="1400" dirty="0" err="1" smtClean="0"/>
              <a:t>Trichoepithelioma</a:t>
            </a:r>
            <a:endParaRPr lang="en-US" sz="1400" dirty="0"/>
          </a:p>
        </p:txBody>
      </p:sp>
      <p:sp>
        <p:nvSpPr>
          <p:cNvPr id="13" name="TextBox 12"/>
          <p:cNvSpPr txBox="1"/>
          <p:nvPr/>
        </p:nvSpPr>
        <p:spPr>
          <a:xfrm>
            <a:off x="9996689" y="3408659"/>
            <a:ext cx="1210041" cy="368280"/>
          </a:xfrm>
          <a:prstGeom prst="rect">
            <a:avLst/>
          </a:prstGeom>
          <a:noFill/>
        </p:spPr>
        <p:txBody>
          <a:bodyPr wrap="none" rtlCol="0">
            <a:spAutoFit/>
          </a:bodyPr>
          <a:lstStyle/>
          <a:p>
            <a:r>
              <a:rPr lang="en-US" sz="1400" dirty="0" err="1"/>
              <a:t>Folliculitis</a:t>
            </a:r>
            <a:endParaRPr lang="en-US" sz="1400" dirty="0"/>
          </a:p>
        </p:txBody>
      </p:sp>
      <p:sp>
        <p:nvSpPr>
          <p:cNvPr id="15" name="Oval 14"/>
          <p:cNvSpPr/>
          <p:nvPr/>
        </p:nvSpPr>
        <p:spPr>
          <a:xfrm>
            <a:off x="9724926" y="4209303"/>
            <a:ext cx="608036" cy="6382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8780616" y="2132146"/>
            <a:ext cx="434312" cy="3647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738268" y="1949788"/>
            <a:ext cx="434312" cy="3647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0083550" y="1311532"/>
            <a:ext cx="608036" cy="6382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7391400" y="0"/>
            <a:ext cx="4314172" cy="6858000"/>
          </a:xfrm>
          <a:prstGeom prst="rect">
            <a:avLst/>
          </a:prstGeom>
          <a:solidFill>
            <a:srgbClr val="F0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Content Placeholder 2"/>
          <p:cNvSpPr>
            <a:spLocks noGrp="1"/>
          </p:cNvSpPr>
          <p:nvPr>
            <p:ph idx="1"/>
          </p:nvPr>
        </p:nvSpPr>
        <p:spPr>
          <a:xfrm>
            <a:off x="533400" y="1881983"/>
            <a:ext cx="6167119" cy="3071018"/>
          </a:xfrm>
        </p:spPr>
        <p:txBody>
          <a:bodyPr>
            <a:noAutofit/>
          </a:bodyPr>
          <a:lstStyle/>
          <a:p>
            <a:pPr marL="365125" indent="-365125">
              <a:lnSpc>
                <a:spcPct val="120000"/>
              </a:lnSpc>
              <a:spcBef>
                <a:spcPts val="1200"/>
              </a:spcBef>
            </a:pPr>
            <a:r>
              <a:rPr lang="en-US" sz="1800" b="0" dirty="0" smtClean="0"/>
              <a:t>Huge morbidity with or without  cosmetic disfigurement due to acne scars, (Atrophic and hypertrophic scars), </a:t>
            </a:r>
          </a:p>
          <a:p>
            <a:pPr marL="365125" indent="-365125">
              <a:lnSpc>
                <a:spcPct val="120000"/>
              </a:lnSpc>
              <a:spcBef>
                <a:spcPts val="1200"/>
              </a:spcBef>
            </a:pPr>
            <a:r>
              <a:rPr lang="en-US" sz="1800" b="0" dirty="0" err="1" smtClean="0"/>
              <a:t>Keloid</a:t>
            </a:r>
            <a:r>
              <a:rPr lang="en-US" sz="1800" b="0" dirty="0" smtClean="0"/>
              <a:t> and </a:t>
            </a:r>
            <a:r>
              <a:rPr lang="en-US" sz="1800" b="0" dirty="0" err="1" smtClean="0"/>
              <a:t>Perifollicular</a:t>
            </a:r>
            <a:r>
              <a:rPr lang="en-US" sz="1800" b="0" dirty="0" smtClean="0"/>
              <a:t> </a:t>
            </a:r>
            <a:r>
              <a:rPr lang="en-US" sz="1800" b="0" dirty="0" err="1" smtClean="0"/>
              <a:t>Elastolysis</a:t>
            </a:r>
            <a:r>
              <a:rPr lang="en-US" sz="1800" b="0" dirty="0" smtClean="0"/>
              <a:t>.</a:t>
            </a:r>
          </a:p>
          <a:p>
            <a:pPr marL="365125" indent="-365125">
              <a:lnSpc>
                <a:spcPct val="120000"/>
              </a:lnSpc>
              <a:spcBef>
                <a:spcPts val="1200"/>
              </a:spcBef>
            </a:pPr>
            <a:r>
              <a:rPr lang="en-US" sz="1800" b="0" dirty="0" smtClean="0"/>
              <a:t>Post </a:t>
            </a:r>
            <a:r>
              <a:rPr lang="en-US" sz="1800" b="0" dirty="0" err="1" smtClean="0"/>
              <a:t>inﬂammatory</a:t>
            </a:r>
            <a:r>
              <a:rPr lang="en-US" sz="1800" b="0" dirty="0" smtClean="0"/>
              <a:t> </a:t>
            </a:r>
            <a:r>
              <a:rPr lang="en-US" sz="1800" b="0" dirty="0" err="1" smtClean="0"/>
              <a:t>hyperpigmentation</a:t>
            </a:r>
            <a:r>
              <a:rPr lang="en-US" sz="1800" b="0" dirty="0" smtClean="0"/>
              <a:t> may persists for many months or transient </a:t>
            </a:r>
            <a:r>
              <a:rPr lang="en-US" sz="1800" b="0" dirty="0" err="1" smtClean="0"/>
              <a:t>erythema</a:t>
            </a:r>
            <a:endParaRPr lang="en-US" sz="1800" b="0" dirty="0" smtClean="0"/>
          </a:p>
          <a:p>
            <a:pPr marL="365125" indent="-365125">
              <a:lnSpc>
                <a:spcPct val="120000"/>
              </a:lnSpc>
              <a:spcBef>
                <a:spcPts val="1200"/>
              </a:spcBef>
            </a:pPr>
            <a:r>
              <a:rPr lang="en-US" sz="1800" b="0" dirty="0" smtClean="0"/>
              <a:t>Depression, anxiety and mood disorders leading to significant morbidity.</a:t>
            </a:r>
          </a:p>
          <a:p>
            <a:pPr marL="365125" indent="-365125">
              <a:lnSpc>
                <a:spcPct val="120000"/>
              </a:lnSpc>
              <a:spcBef>
                <a:spcPts val="1200"/>
              </a:spcBef>
            </a:pPr>
            <a:r>
              <a:rPr lang="en-US" sz="1800" b="0" dirty="0" smtClean="0"/>
              <a:t>Subsequent decrease in quality of life</a:t>
            </a:r>
            <a:endParaRPr lang="en-US" sz="1800" b="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43</a:t>
            </a:fld>
            <a:endParaRPr lang="en-US"/>
          </a:p>
        </p:txBody>
      </p:sp>
      <p:pic>
        <p:nvPicPr>
          <p:cNvPr id="7" name="Picture 2" descr="C:\Users\Lenovo\Downloads\WhatsApp Image 2024-05-06 at 3.23.43 PM.jpeg"/>
          <p:cNvPicPr>
            <a:picLocks noChangeAspect="1" noChangeArrowheads="1"/>
          </p:cNvPicPr>
          <p:nvPr/>
        </p:nvPicPr>
        <p:blipFill>
          <a:blip r:embed="rId2" cstate="print">
            <a:lum bright="-20000"/>
          </a:blip>
          <a:srcRect l="3278" t="26938" r="1649" b="15819"/>
          <a:stretch>
            <a:fillRect/>
          </a:stretch>
        </p:blipFill>
        <p:spPr bwMode="auto">
          <a:xfrm>
            <a:off x="8443586" y="762000"/>
            <a:ext cx="2209800" cy="259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2" descr="C:\Users\Lenovo\Downloads\WhatsApp Image 2024-05-06 at 3.22.01 PM.jpeg"/>
          <p:cNvPicPr>
            <a:picLocks noChangeAspect="1" noChangeArrowheads="1"/>
          </p:cNvPicPr>
          <p:nvPr/>
        </p:nvPicPr>
        <p:blipFill>
          <a:blip r:embed="rId3" cstate="print"/>
          <a:srcRect t="16836" b="12452"/>
          <a:stretch>
            <a:fillRect/>
          </a:stretch>
        </p:blipFill>
        <p:spPr bwMode="auto">
          <a:xfrm>
            <a:off x="8430018" y="3581400"/>
            <a:ext cx="2223368" cy="24236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Oval 9"/>
          <p:cNvSpPr/>
          <p:nvPr/>
        </p:nvSpPr>
        <p:spPr>
          <a:xfrm>
            <a:off x="8763000" y="1828800"/>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9906000" y="1828800"/>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4"/>
          <p:cNvSpPr txBox="1"/>
          <p:nvPr/>
        </p:nvSpPr>
        <p:spPr>
          <a:xfrm>
            <a:off x="7971772" y="6375063"/>
            <a:ext cx="3153427" cy="43088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t>Photo contributed by Dr MH </a:t>
            </a:r>
            <a:r>
              <a:rPr lang="en-US" sz="1100" dirty="0" err="1"/>
              <a:t>Usmani</a:t>
            </a:r>
            <a:endParaRPr lang="en-US" sz="1100" dirty="0"/>
          </a:p>
          <a:p>
            <a:r>
              <a:rPr lang="en-US" sz="1100" dirty="0"/>
              <a:t> </a:t>
            </a:r>
            <a:r>
              <a:rPr lang="en-US" sz="1100" dirty="0" err="1"/>
              <a:t>Sr</a:t>
            </a:r>
            <a:r>
              <a:rPr lang="en-US" sz="1100" dirty="0"/>
              <a:t> Consultant </a:t>
            </a:r>
            <a:r>
              <a:rPr lang="en-US" sz="1100" dirty="0" err="1"/>
              <a:t>Balrampur</a:t>
            </a:r>
            <a:r>
              <a:rPr lang="en-US" sz="1100" dirty="0"/>
              <a:t> Hospital </a:t>
            </a:r>
            <a:r>
              <a:rPr lang="en-US" sz="1100" dirty="0" err="1"/>
              <a:t>Lucknow</a:t>
            </a:r>
            <a:endParaRPr lang="en-US" sz="1100" dirty="0"/>
          </a:p>
        </p:txBody>
      </p:sp>
      <p:sp>
        <p:nvSpPr>
          <p:cNvPr id="13" name="Rectangle 12"/>
          <p:cNvSpPr/>
          <p:nvPr/>
        </p:nvSpPr>
        <p:spPr>
          <a:xfrm>
            <a:off x="609602" y="-1"/>
            <a:ext cx="4114800" cy="1447801"/>
          </a:xfrm>
          <a:prstGeom prst="rect">
            <a:avLst/>
          </a:prstGeom>
          <a:solidFill>
            <a:srgbClr val="2761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extBox 5"/>
          <p:cNvSpPr txBox="1"/>
          <p:nvPr/>
        </p:nvSpPr>
        <p:spPr>
          <a:xfrm>
            <a:off x="609601" y="223391"/>
            <a:ext cx="4114800" cy="1077218"/>
          </a:xfrm>
          <a:prstGeom prst="rect">
            <a:avLst/>
          </a:prstGeom>
          <a:noFill/>
        </p:spPr>
        <p:txBody>
          <a:bodyPr wrap="square" rtlCol="0">
            <a:spAutoFit/>
          </a:bodyPr>
          <a:lstStyle/>
          <a:p>
            <a:pPr>
              <a:buNone/>
            </a:pPr>
            <a:r>
              <a:rPr lang="en-US" sz="3200" b="1" dirty="0" smtClean="0">
                <a:solidFill>
                  <a:schemeClr val="bg1"/>
                </a:solidFill>
                <a:latin typeface="Verdana" panose="020B0604030504040204" pitchFamily="34" charset="0"/>
                <a:ea typeface="Verdana" panose="020B0604030504040204" pitchFamily="34" charset="0"/>
              </a:rPr>
              <a:t>COMPLICATIONS</a:t>
            </a:r>
            <a:r>
              <a:rPr lang="en-US" sz="2400" b="1" dirty="0" smtClean="0">
                <a:solidFill>
                  <a:schemeClr val="bg1"/>
                </a:solidFill>
                <a:latin typeface="Verdana" panose="020B0604030504040204" pitchFamily="34" charset="0"/>
                <a:ea typeface="Verdana" panose="020B0604030504040204" pitchFamily="34" charset="0"/>
              </a:rPr>
              <a:t> </a:t>
            </a:r>
            <a:r>
              <a:rPr lang="en-US" sz="3200" b="1" dirty="0" smtClean="0">
                <a:solidFill>
                  <a:schemeClr val="bg1"/>
                </a:solidFill>
                <a:latin typeface="Verdana" panose="020B0604030504040204" pitchFamily="34" charset="0"/>
                <a:ea typeface="Verdana" panose="020B0604030504040204" pitchFamily="34" charset="0"/>
              </a:rPr>
              <a:t>OF ACNE</a:t>
            </a:r>
            <a:endParaRPr lang="en-US" sz="2400" b="1" dirty="0">
              <a:solidFill>
                <a:schemeClr val="bg1"/>
              </a:solidFill>
              <a:latin typeface="Verdana" panose="020B0604030504040204" pitchFamily="34" charset="0"/>
              <a:ea typeface="Verdana" panose="020B0604030504040204"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44</a:t>
            </a:fld>
            <a:endParaRPr lang="en-US"/>
          </a:p>
        </p:txBody>
      </p:sp>
      <p:pic>
        <p:nvPicPr>
          <p:cNvPr id="5" name="Picture 2" descr="C:\Users\Lenovo\Downloads\WhatsApp Image 2024-05-06 at 3.25.09 PM.jpeg"/>
          <p:cNvPicPr>
            <a:picLocks noGrp="1" noChangeAspect="1" noChangeArrowheads="1"/>
          </p:cNvPicPr>
          <p:nvPr>
            <p:ph idx="1"/>
          </p:nvPr>
        </p:nvPicPr>
        <p:blipFill>
          <a:blip r:embed="rId2" cstate="print"/>
          <a:srcRect l="24746" r="26008" b="29288"/>
          <a:stretch>
            <a:fillRect/>
          </a:stretch>
        </p:blipFill>
        <p:spPr bwMode="auto">
          <a:xfrm>
            <a:off x="2687321" y="2166938"/>
            <a:ext cx="2667000" cy="28721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2" descr="C:\Users\Lenovo\Downloads\WhatsApp Image 2024-05-06 at 3.25.10 PM (1).jpeg"/>
          <p:cNvPicPr>
            <a:picLocks noChangeAspect="1" noChangeArrowheads="1"/>
          </p:cNvPicPr>
          <p:nvPr/>
        </p:nvPicPr>
        <p:blipFill>
          <a:blip r:embed="rId3" cstate="print"/>
          <a:srcRect l="7348" t="5051" r="14083" b="30972"/>
          <a:stretch>
            <a:fillRect/>
          </a:stretch>
        </p:blipFill>
        <p:spPr bwMode="auto">
          <a:xfrm>
            <a:off x="6573520" y="2209800"/>
            <a:ext cx="2667000" cy="2895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4795521" y="5344956"/>
            <a:ext cx="2337499" cy="369332"/>
          </a:xfrm>
          <a:prstGeom prst="rect">
            <a:avLst/>
          </a:prstGeom>
          <a:noFill/>
        </p:spPr>
        <p:txBody>
          <a:bodyPr wrap="none" rtlCol="0">
            <a:spAutoFit/>
          </a:bodyPr>
          <a:lstStyle/>
          <a:p>
            <a:r>
              <a:rPr lang="en-US" b="1" dirty="0"/>
              <a:t>PIH with acne scars</a:t>
            </a:r>
          </a:p>
        </p:txBody>
      </p:sp>
      <p:sp>
        <p:nvSpPr>
          <p:cNvPr id="9" name="Oval 8"/>
          <p:cNvSpPr/>
          <p:nvPr/>
        </p:nvSpPr>
        <p:spPr>
          <a:xfrm>
            <a:off x="8097520" y="26670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296920" y="23622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4"/>
          <p:cNvSpPr txBox="1"/>
          <p:nvPr/>
        </p:nvSpPr>
        <p:spPr>
          <a:xfrm>
            <a:off x="6676374" y="6400801"/>
            <a:ext cx="3153427" cy="43088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t>Photo contributed by Dr MH </a:t>
            </a:r>
            <a:r>
              <a:rPr lang="en-US" sz="1100" dirty="0" err="1"/>
              <a:t>Usmani</a:t>
            </a:r>
            <a:endParaRPr lang="en-US" sz="1100" dirty="0"/>
          </a:p>
          <a:p>
            <a:r>
              <a:rPr lang="en-US" sz="1100" dirty="0"/>
              <a:t> </a:t>
            </a:r>
            <a:r>
              <a:rPr lang="en-US" sz="1100" dirty="0" err="1"/>
              <a:t>Sr</a:t>
            </a:r>
            <a:r>
              <a:rPr lang="en-US" sz="1100" dirty="0"/>
              <a:t> Consultant </a:t>
            </a:r>
            <a:r>
              <a:rPr lang="en-US" sz="1100" dirty="0" err="1"/>
              <a:t>Balrampur</a:t>
            </a:r>
            <a:r>
              <a:rPr lang="en-US" sz="1100" dirty="0"/>
              <a:t> Hospital </a:t>
            </a:r>
            <a:r>
              <a:rPr lang="en-US" sz="1100" dirty="0" err="1"/>
              <a:t>Lucknow</a:t>
            </a:r>
            <a:endParaRPr lang="en-US" sz="1100" dirty="0"/>
          </a:p>
        </p:txBody>
      </p:sp>
      <p:sp>
        <p:nvSpPr>
          <p:cNvPr id="12" name="Rectangle 11"/>
          <p:cNvSpPr/>
          <p:nvPr/>
        </p:nvSpPr>
        <p:spPr>
          <a:xfrm>
            <a:off x="609602" y="-1"/>
            <a:ext cx="4114800" cy="1447801"/>
          </a:xfrm>
          <a:prstGeom prst="rect">
            <a:avLst/>
          </a:prstGeom>
          <a:solidFill>
            <a:srgbClr val="2761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TextBox 12"/>
          <p:cNvSpPr txBox="1"/>
          <p:nvPr/>
        </p:nvSpPr>
        <p:spPr>
          <a:xfrm>
            <a:off x="609601" y="223391"/>
            <a:ext cx="4114800" cy="1077218"/>
          </a:xfrm>
          <a:prstGeom prst="rect">
            <a:avLst/>
          </a:prstGeom>
          <a:noFill/>
        </p:spPr>
        <p:txBody>
          <a:bodyPr wrap="square" rtlCol="0">
            <a:spAutoFit/>
          </a:bodyPr>
          <a:lstStyle/>
          <a:p>
            <a:pPr>
              <a:buNone/>
            </a:pPr>
            <a:r>
              <a:rPr lang="en-US" sz="3200" b="1" dirty="0" smtClean="0">
                <a:solidFill>
                  <a:schemeClr val="bg1"/>
                </a:solidFill>
                <a:latin typeface="Verdana" panose="020B0604030504040204" pitchFamily="34" charset="0"/>
                <a:ea typeface="Verdana" panose="020B0604030504040204" pitchFamily="34" charset="0"/>
              </a:rPr>
              <a:t>COMPLICATIONS</a:t>
            </a:r>
            <a:r>
              <a:rPr lang="en-US" sz="2400" b="1" dirty="0" smtClean="0">
                <a:solidFill>
                  <a:schemeClr val="bg1"/>
                </a:solidFill>
                <a:latin typeface="Verdana" panose="020B0604030504040204" pitchFamily="34" charset="0"/>
                <a:ea typeface="Verdana" panose="020B0604030504040204" pitchFamily="34" charset="0"/>
              </a:rPr>
              <a:t> </a:t>
            </a:r>
            <a:r>
              <a:rPr lang="en-US" sz="3200" b="1" dirty="0" smtClean="0">
                <a:solidFill>
                  <a:schemeClr val="bg1"/>
                </a:solidFill>
                <a:latin typeface="Verdana" panose="020B0604030504040204" pitchFamily="34" charset="0"/>
                <a:ea typeface="Verdana" panose="020B0604030504040204" pitchFamily="34" charset="0"/>
              </a:rPr>
              <a:t>OF ACNE</a:t>
            </a:r>
            <a:endParaRPr lang="en-US" sz="2400" b="1" dirty="0">
              <a:solidFill>
                <a:schemeClr val="bg1"/>
              </a:solidFill>
              <a:latin typeface="Verdana" panose="020B0604030504040204" pitchFamily="34" charset="0"/>
              <a:ea typeface="Verdana" panose="020B0604030504040204"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4318" y="1484134"/>
            <a:ext cx="7826623" cy="4525963"/>
          </a:xfrm>
        </p:spPr>
        <p:txBody>
          <a:bodyPr>
            <a:noAutofit/>
          </a:bodyPr>
          <a:lstStyle/>
          <a:p>
            <a:pPr algn="just"/>
            <a:r>
              <a:rPr lang="en-US" b="0" dirty="0" smtClean="0"/>
              <a:t>The mechanism of acne scarring is not clear, and although scar formation correlates with inflammatory response, there is no direct correlation of severity of disease and development of scar formation which may occur in even mild to moderate acne.</a:t>
            </a:r>
          </a:p>
          <a:p>
            <a:pPr algn="just"/>
            <a:r>
              <a:rPr lang="en-US" b="0" dirty="0" smtClean="0"/>
              <a:t>Scars may be atrophic (more common) or hypertrophic or even </a:t>
            </a:r>
            <a:r>
              <a:rPr lang="en-US" b="0" dirty="0" err="1" smtClean="0"/>
              <a:t>keloidal</a:t>
            </a:r>
            <a:endParaRPr lang="en-US" b="0" dirty="0" smtClean="0"/>
          </a:p>
          <a:p>
            <a:pPr algn="just"/>
            <a:r>
              <a:rPr lang="en-US" b="0" dirty="0" smtClean="0"/>
              <a:t>Atrophic scar have different shapes</a:t>
            </a:r>
          </a:p>
          <a:p>
            <a:pPr lvl="1" algn="just"/>
            <a:r>
              <a:rPr lang="en-US" sz="1800" dirty="0" smtClean="0"/>
              <a:t>Ice pick(narrow deep with epidermal area wide and taper down to dermal lower end as pinpoint</a:t>
            </a:r>
          </a:p>
          <a:p>
            <a:pPr lvl="1" algn="just"/>
            <a:r>
              <a:rPr lang="en-US" sz="1800" dirty="0" err="1" smtClean="0"/>
              <a:t>Boxscar</a:t>
            </a:r>
            <a:r>
              <a:rPr lang="en-US" sz="1800" dirty="0" smtClean="0"/>
              <a:t> (wide scars and do not taper size range from 1.5 mm-4.0mm</a:t>
            </a:r>
          </a:p>
          <a:p>
            <a:pPr lvl="1" algn="just"/>
            <a:r>
              <a:rPr lang="en-US" sz="1800" dirty="0" smtClean="0"/>
              <a:t>Rolling are very shallow very wide scars(&gt;4mm)</a:t>
            </a:r>
          </a:p>
          <a:p>
            <a:pPr lvl="1" algn="just"/>
            <a:r>
              <a:rPr lang="en-US" sz="1800" dirty="0" err="1" smtClean="0"/>
              <a:t>Perifollicular</a:t>
            </a:r>
            <a:r>
              <a:rPr lang="en-US" sz="1800" dirty="0" smtClean="0"/>
              <a:t> </a:t>
            </a:r>
            <a:r>
              <a:rPr lang="en-US" sz="1800" dirty="0" err="1" smtClean="0"/>
              <a:t>elastolysis</a:t>
            </a:r>
            <a:r>
              <a:rPr lang="en-US" sz="1800" dirty="0" smtClean="0"/>
              <a:t> are atrophic soft </a:t>
            </a:r>
            <a:r>
              <a:rPr lang="en-US" sz="1800" dirty="0" err="1" smtClean="0"/>
              <a:t>pappules</a:t>
            </a:r>
            <a:r>
              <a:rPr lang="en-US" sz="1800" dirty="0" smtClean="0"/>
              <a:t> on upper part of trunk </a:t>
            </a:r>
            <a:endParaRPr lang="en-US" sz="18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45</a:t>
            </a:fld>
            <a:endParaRPr lang="en-US"/>
          </a:p>
        </p:txBody>
      </p:sp>
      <p:pic>
        <p:nvPicPr>
          <p:cNvPr id="6" name="Picture 2" descr="C:\Users\Lenovo\Desktop\final photo and material 6july\acne\acne scar with healing cysts.jpeg"/>
          <p:cNvPicPr>
            <a:picLocks noChangeAspect="1" noChangeArrowheads="1"/>
          </p:cNvPicPr>
          <p:nvPr/>
        </p:nvPicPr>
        <p:blipFill>
          <a:blip r:embed="rId2" cstate="print"/>
          <a:srcRect/>
          <a:stretch>
            <a:fillRect/>
          </a:stretch>
        </p:blipFill>
        <p:spPr bwMode="auto">
          <a:xfrm>
            <a:off x="8839200" y="1828800"/>
            <a:ext cx="2805143" cy="28984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9144000" y="4977774"/>
            <a:ext cx="2133599" cy="738664"/>
          </a:xfrm>
          <a:prstGeom prst="rect">
            <a:avLst/>
          </a:prstGeom>
          <a:noFill/>
        </p:spPr>
        <p:txBody>
          <a:bodyPr wrap="square" rtlCol="0">
            <a:spAutoFit/>
          </a:bodyPr>
          <a:lstStyle/>
          <a:p>
            <a:pPr algn="ctr"/>
            <a:r>
              <a:rPr lang="en-US" sz="1400" dirty="0"/>
              <a:t>Acne scars </a:t>
            </a:r>
            <a:r>
              <a:rPr lang="en-US" sz="1400" dirty="0" err="1"/>
              <a:t>Icepick</a:t>
            </a:r>
            <a:r>
              <a:rPr lang="en-US" sz="1400" dirty="0" smtClean="0"/>
              <a:t>, </a:t>
            </a:r>
            <a:r>
              <a:rPr lang="en-US" sz="1400" dirty="0" err="1" smtClean="0"/>
              <a:t>Boxscar</a:t>
            </a:r>
            <a:r>
              <a:rPr lang="en-US" sz="1400" dirty="0" smtClean="0"/>
              <a:t> </a:t>
            </a:r>
            <a:r>
              <a:rPr lang="en-US" sz="1400" dirty="0"/>
              <a:t>&amp; Rolling scars</a:t>
            </a:r>
          </a:p>
        </p:txBody>
      </p:sp>
      <p:sp>
        <p:nvSpPr>
          <p:cNvPr id="8" name="TextBox 4"/>
          <p:cNvSpPr txBox="1"/>
          <p:nvPr/>
        </p:nvSpPr>
        <p:spPr>
          <a:xfrm>
            <a:off x="6676374" y="6400801"/>
            <a:ext cx="3153427" cy="43088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t>Photo contributed by Dr MH </a:t>
            </a:r>
            <a:r>
              <a:rPr lang="en-US" sz="1100" dirty="0" err="1"/>
              <a:t>Usmani</a:t>
            </a:r>
            <a:endParaRPr lang="en-US" sz="1100" dirty="0"/>
          </a:p>
          <a:p>
            <a:r>
              <a:rPr lang="en-US" sz="1100" dirty="0"/>
              <a:t> </a:t>
            </a:r>
            <a:r>
              <a:rPr lang="en-US" sz="1100" dirty="0" err="1"/>
              <a:t>Sr</a:t>
            </a:r>
            <a:r>
              <a:rPr lang="en-US" sz="1100" dirty="0"/>
              <a:t> Consultant </a:t>
            </a:r>
            <a:r>
              <a:rPr lang="en-US" sz="1100" dirty="0" err="1"/>
              <a:t>Balrampur</a:t>
            </a:r>
            <a:r>
              <a:rPr lang="en-US" sz="1100" dirty="0"/>
              <a:t> Hospital </a:t>
            </a:r>
            <a:r>
              <a:rPr lang="en-US" sz="1100" dirty="0" err="1"/>
              <a:t>Lucknow</a:t>
            </a:r>
            <a:endParaRPr lang="en-US" sz="1100" dirty="0"/>
          </a:p>
        </p:txBody>
      </p:sp>
      <p:sp>
        <p:nvSpPr>
          <p:cNvPr id="9" name="Rectangle 8"/>
          <p:cNvSpPr/>
          <p:nvPr/>
        </p:nvSpPr>
        <p:spPr>
          <a:xfrm>
            <a:off x="800101" y="-1"/>
            <a:ext cx="3009900" cy="1295401"/>
          </a:xfrm>
          <a:prstGeom prst="rect">
            <a:avLst/>
          </a:prstGeom>
          <a:solidFill>
            <a:srgbClr val="722A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itle 3"/>
          <p:cNvSpPr>
            <a:spLocks noGrp="1"/>
          </p:cNvSpPr>
          <p:nvPr>
            <p:ph type="title"/>
          </p:nvPr>
        </p:nvSpPr>
        <p:spPr>
          <a:xfrm>
            <a:off x="762000" y="322203"/>
            <a:ext cx="3352800" cy="868362"/>
          </a:xfrm>
        </p:spPr>
        <p:txBody>
          <a:bodyPr>
            <a:noAutofit/>
          </a:bodyPr>
          <a:lstStyle/>
          <a:p>
            <a:r>
              <a:rPr lang="en-US" dirty="0" smtClean="0">
                <a:solidFill>
                  <a:schemeClr val="bg1"/>
                </a:solidFill>
              </a:rPr>
              <a:t>ACNE SCARS</a:t>
            </a:r>
            <a:endParaRPr lang="en-US" dirty="0">
              <a:solidFill>
                <a:schemeClr val="bg1"/>
              </a:solidFill>
            </a:endParaRPr>
          </a:p>
        </p:txBody>
      </p:sp>
      <p:sp>
        <p:nvSpPr>
          <p:cNvPr id="10" name="Oval 9"/>
          <p:cNvSpPr/>
          <p:nvPr/>
        </p:nvSpPr>
        <p:spPr>
          <a:xfrm>
            <a:off x="9067800" y="22098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9600" y="1676400"/>
            <a:ext cx="11582400" cy="4038600"/>
          </a:xfrm>
          <a:prstGeom prst="rect">
            <a:avLst/>
          </a:prstGeom>
          <a:solidFill>
            <a:srgbClr val="EAF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609600" y="-1"/>
            <a:ext cx="3429000" cy="1676401"/>
          </a:xfrm>
          <a:prstGeom prst="rect">
            <a:avLst/>
          </a:prstGeom>
          <a:solidFill>
            <a:srgbClr val="2761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Content Placeholder 1"/>
          <p:cNvSpPr>
            <a:spLocks noGrp="1"/>
          </p:cNvSpPr>
          <p:nvPr>
            <p:ph idx="1"/>
          </p:nvPr>
        </p:nvSpPr>
        <p:spPr>
          <a:xfrm>
            <a:off x="700518" y="1890079"/>
            <a:ext cx="9662682" cy="3803075"/>
          </a:xfrm>
        </p:spPr>
        <p:txBody>
          <a:bodyPr>
            <a:normAutofit/>
          </a:bodyPr>
          <a:lstStyle/>
          <a:p>
            <a:pPr>
              <a:lnSpc>
                <a:spcPct val="150000"/>
              </a:lnSpc>
              <a:buNone/>
            </a:pPr>
            <a:r>
              <a:rPr lang="en-US" sz="1800" dirty="0" smtClean="0"/>
              <a:t>Includes</a:t>
            </a:r>
          </a:p>
          <a:p>
            <a:pPr>
              <a:lnSpc>
                <a:spcPct val="150000"/>
              </a:lnSpc>
            </a:pPr>
            <a:r>
              <a:rPr lang="en-US" sz="1800" b="0" dirty="0" smtClean="0"/>
              <a:t>Diagnosis </a:t>
            </a:r>
            <a:endParaRPr lang="en-US" sz="1800" b="0" dirty="0" smtClean="0"/>
          </a:p>
          <a:p>
            <a:pPr>
              <a:lnSpc>
                <a:spcPct val="150000"/>
              </a:lnSpc>
            </a:pPr>
            <a:r>
              <a:rPr lang="en-US" sz="1800" b="0" dirty="0" smtClean="0"/>
              <a:t>Classification</a:t>
            </a:r>
          </a:p>
          <a:p>
            <a:pPr>
              <a:lnSpc>
                <a:spcPct val="150000"/>
              </a:lnSpc>
            </a:pPr>
            <a:r>
              <a:rPr lang="en-US" sz="1800" b="0" dirty="0" smtClean="0"/>
              <a:t>Investigations required</a:t>
            </a:r>
          </a:p>
          <a:p>
            <a:pPr>
              <a:lnSpc>
                <a:spcPct val="150000"/>
              </a:lnSpc>
            </a:pPr>
            <a:r>
              <a:rPr lang="en-US" sz="1800" b="0" dirty="0" smtClean="0"/>
              <a:t>Counseling related to disease</a:t>
            </a:r>
          </a:p>
          <a:p>
            <a:pPr>
              <a:lnSpc>
                <a:spcPct val="150000"/>
              </a:lnSpc>
            </a:pPr>
            <a:r>
              <a:rPr lang="en-US" sz="1800" b="0" dirty="0" smtClean="0"/>
              <a:t>General measures</a:t>
            </a:r>
          </a:p>
          <a:p>
            <a:pPr>
              <a:lnSpc>
                <a:spcPct val="150000"/>
              </a:lnSpc>
            </a:pPr>
            <a:r>
              <a:rPr lang="en-US" sz="1800" b="0" dirty="0" smtClean="0"/>
              <a:t>Selection of pharmacological agents and non-pharmacological methods</a:t>
            </a:r>
          </a:p>
          <a:p>
            <a:pPr>
              <a:lnSpc>
                <a:spcPct val="150000"/>
              </a:lnSpc>
            </a:pPr>
            <a:r>
              <a:rPr lang="en-US" sz="1800" b="0" dirty="0" smtClean="0"/>
              <a:t>Complications and their resolutions</a:t>
            </a:r>
            <a:endParaRPr lang="en-US" sz="1800" b="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46</a:t>
            </a:fld>
            <a:endParaRPr lang="en-US"/>
          </a:p>
        </p:txBody>
      </p:sp>
      <p:sp>
        <p:nvSpPr>
          <p:cNvPr id="4" name="Title 3"/>
          <p:cNvSpPr>
            <a:spLocks noGrp="1"/>
          </p:cNvSpPr>
          <p:nvPr>
            <p:ph type="title"/>
          </p:nvPr>
        </p:nvSpPr>
        <p:spPr>
          <a:xfrm>
            <a:off x="609600" y="274638"/>
            <a:ext cx="3505200" cy="1249362"/>
          </a:xfrm>
        </p:spPr>
        <p:txBody>
          <a:bodyPr>
            <a:normAutofit/>
          </a:bodyPr>
          <a:lstStyle/>
          <a:p>
            <a:r>
              <a:rPr lang="en-US" dirty="0" smtClean="0">
                <a:solidFill>
                  <a:schemeClr val="bg1"/>
                </a:solidFill>
              </a:rPr>
              <a:t>MANAGEMENT OF ACNE </a:t>
            </a:r>
            <a:endParaRPr lang="en-US" dirty="0">
              <a:solidFill>
                <a:schemeClr val="bg1"/>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9600" y="0"/>
            <a:ext cx="3581400" cy="1236506"/>
          </a:xfrm>
          <a:prstGeom prst="rect">
            <a:avLst/>
          </a:prstGeom>
          <a:solidFill>
            <a:srgbClr val="2761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Content Placeholder 2"/>
          <p:cNvSpPr>
            <a:spLocks noGrp="1"/>
          </p:cNvSpPr>
          <p:nvPr>
            <p:ph idx="1"/>
          </p:nvPr>
        </p:nvSpPr>
        <p:spPr>
          <a:xfrm>
            <a:off x="609600" y="1403197"/>
            <a:ext cx="9753600" cy="4311804"/>
          </a:xfrm>
        </p:spPr>
        <p:txBody>
          <a:bodyPr>
            <a:noAutofit/>
          </a:bodyPr>
          <a:lstStyle/>
          <a:p>
            <a:pPr algn="just">
              <a:lnSpc>
                <a:spcPct val="130000"/>
              </a:lnSpc>
              <a:spcBef>
                <a:spcPts val="1200"/>
              </a:spcBef>
            </a:pPr>
            <a:r>
              <a:rPr lang="en-US" sz="1800" b="0" dirty="0" smtClean="0"/>
              <a:t>History of disease is important to identify variants</a:t>
            </a:r>
          </a:p>
          <a:p>
            <a:pPr algn="just">
              <a:lnSpc>
                <a:spcPct val="130000"/>
              </a:lnSpc>
              <a:spcBef>
                <a:spcPts val="1200"/>
              </a:spcBef>
            </a:pPr>
            <a:r>
              <a:rPr lang="en-US" sz="1800" b="0" dirty="0" smtClean="0"/>
              <a:t>Classify patients in </a:t>
            </a:r>
            <a:r>
              <a:rPr lang="en-US" sz="1800" b="0" dirty="0" err="1" smtClean="0"/>
              <a:t>comedonal</a:t>
            </a:r>
            <a:r>
              <a:rPr lang="en-US" sz="1800" b="0" dirty="0" smtClean="0"/>
              <a:t>, </a:t>
            </a:r>
            <a:r>
              <a:rPr lang="en-US" sz="1800" b="0" dirty="0" err="1" smtClean="0"/>
              <a:t>papulopustular</a:t>
            </a:r>
            <a:r>
              <a:rPr lang="en-US" sz="1800" b="0" dirty="0" smtClean="0"/>
              <a:t> and </a:t>
            </a:r>
            <a:r>
              <a:rPr lang="en-US" sz="1800" b="0" dirty="0" err="1" smtClean="0"/>
              <a:t>nodulocystic</a:t>
            </a:r>
            <a:r>
              <a:rPr lang="en-US" sz="1800" b="0" dirty="0" smtClean="0"/>
              <a:t> and </a:t>
            </a:r>
            <a:r>
              <a:rPr lang="en-US" sz="1800" b="0" dirty="0" err="1" smtClean="0"/>
              <a:t>truncal</a:t>
            </a:r>
            <a:r>
              <a:rPr lang="en-US" sz="1800" b="0" dirty="0" smtClean="0"/>
              <a:t> involvement for management</a:t>
            </a:r>
          </a:p>
          <a:p>
            <a:pPr algn="just">
              <a:lnSpc>
                <a:spcPct val="130000"/>
              </a:lnSpc>
              <a:spcBef>
                <a:spcPts val="1200"/>
              </a:spcBef>
            </a:pPr>
            <a:r>
              <a:rPr lang="en-US" sz="1800" b="0" dirty="0" smtClean="0"/>
              <a:t>Classify &amp; identify predisposing causes(external and environmental factors) and address them. Identify syndromes if any</a:t>
            </a:r>
          </a:p>
          <a:p>
            <a:pPr algn="just">
              <a:lnSpc>
                <a:spcPct val="130000"/>
              </a:lnSpc>
              <a:spcBef>
                <a:spcPts val="1200"/>
              </a:spcBef>
            </a:pPr>
            <a:r>
              <a:rPr lang="en-US" sz="1800" b="0" dirty="0" smtClean="0"/>
              <a:t>Identify acneiform lesion--Sudden onset are usually due to drugs (Corticosteroids topical &amp; Oral both, Anabolic steroid, Lithium, Isoniazid, </a:t>
            </a:r>
            <a:r>
              <a:rPr lang="en-US" sz="1800" b="0" dirty="0" err="1" smtClean="0"/>
              <a:t>Phenytion</a:t>
            </a:r>
            <a:r>
              <a:rPr lang="en-US" sz="1800" b="0" dirty="0" smtClean="0"/>
              <a:t>, Progestin, Cyclosporine, halogenated compounds certain chemotherapy esp. epidermal growth factor receptor inhibitors) and gradual onset are usually pathological. </a:t>
            </a:r>
          </a:p>
          <a:p>
            <a:pPr algn="just">
              <a:lnSpc>
                <a:spcPct val="130000"/>
              </a:lnSpc>
              <a:spcBef>
                <a:spcPts val="1200"/>
              </a:spcBef>
            </a:pPr>
            <a:r>
              <a:rPr lang="en-US" sz="1800" b="0" dirty="0" smtClean="0"/>
              <a:t>Occupational are due to exposure to cutting oils and cosmetic items. Cosmetics, occupational cutting oils, drugs have to be withdrawn and predisposing factors attended.</a:t>
            </a:r>
            <a:endParaRPr lang="en-US" sz="1800" b="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47</a:t>
            </a:fld>
            <a:endParaRPr lang="en-US"/>
          </a:p>
        </p:txBody>
      </p:sp>
      <p:sp>
        <p:nvSpPr>
          <p:cNvPr id="2" name="Title 1"/>
          <p:cNvSpPr>
            <a:spLocks noGrp="1"/>
          </p:cNvSpPr>
          <p:nvPr>
            <p:ph type="title"/>
          </p:nvPr>
        </p:nvSpPr>
        <p:spPr>
          <a:xfrm>
            <a:off x="533400" y="381000"/>
            <a:ext cx="4267200" cy="571937"/>
          </a:xfrm>
        </p:spPr>
        <p:txBody>
          <a:bodyPr>
            <a:normAutofit fontScale="90000"/>
          </a:bodyPr>
          <a:lstStyle/>
          <a:p>
            <a:r>
              <a:rPr lang="en-US" b="1" dirty="0" smtClean="0">
                <a:solidFill>
                  <a:schemeClr val="bg1"/>
                </a:solidFill>
              </a:rPr>
              <a:t>MANAGEMENT….</a:t>
            </a:r>
            <a:endParaRPr lang="en-US" dirty="0">
              <a:solidFill>
                <a:schemeClr val="bg1"/>
              </a:solidFill>
            </a:endParaRPr>
          </a:p>
        </p:txBody>
      </p:sp>
      <p:sp>
        <p:nvSpPr>
          <p:cNvPr id="6" name="TextBox 5"/>
          <p:cNvSpPr txBox="1"/>
          <p:nvPr/>
        </p:nvSpPr>
        <p:spPr>
          <a:xfrm>
            <a:off x="5410200" y="6019800"/>
            <a:ext cx="5562599" cy="646331"/>
          </a:xfrm>
          <a:prstGeom prst="rect">
            <a:avLst/>
          </a:prstGeom>
          <a:noFill/>
        </p:spPr>
        <p:txBody>
          <a:bodyPr wrap="square" rtlCol="0">
            <a:spAutoFit/>
          </a:bodyPr>
          <a:lstStyle/>
          <a:p>
            <a:r>
              <a:rPr lang="en-US" dirty="0">
                <a:solidFill>
                  <a:srgbClr val="722A2D"/>
                </a:solidFill>
              </a:rPr>
              <a:t>Reach to </a:t>
            </a:r>
            <a:r>
              <a:rPr lang="en-US" b="1" dirty="0">
                <a:solidFill>
                  <a:srgbClr val="722A2D"/>
                </a:solidFill>
              </a:rPr>
              <a:t>diagnosis</a:t>
            </a:r>
            <a:r>
              <a:rPr lang="en-US" dirty="0">
                <a:solidFill>
                  <a:srgbClr val="722A2D"/>
                </a:solidFill>
              </a:rPr>
              <a:t> with severity </a:t>
            </a:r>
            <a:r>
              <a:rPr lang="en-US" b="1" dirty="0">
                <a:solidFill>
                  <a:srgbClr val="722A2D"/>
                </a:solidFill>
              </a:rPr>
              <a:t>grading</a:t>
            </a:r>
            <a:r>
              <a:rPr lang="en-US" dirty="0">
                <a:solidFill>
                  <a:srgbClr val="722A2D"/>
                </a:solidFill>
              </a:rPr>
              <a:t> and identify individual </a:t>
            </a:r>
            <a:r>
              <a:rPr lang="en-US" b="1" dirty="0">
                <a:solidFill>
                  <a:srgbClr val="722A2D"/>
                </a:solidFill>
              </a:rPr>
              <a:t>predisposing factors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85800" y="-1"/>
            <a:ext cx="5181600" cy="1676401"/>
          </a:xfrm>
          <a:prstGeom prst="rect">
            <a:avLst/>
          </a:prstGeom>
          <a:solidFill>
            <a:srgbClr val="2761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524511560"/>
              </p:ext>
            </p:extLst>
          </p:nvPr>
        </p:nvGraphicFramePr>
        <p:xfrm>
          <a:off x="685800" y="1676400"/>
          <a:ext cx="10134600" cy="4005264"/>
        </p:xfrm>
        <a:graphic>
          <a:graphicData uri="http://schemas.openxmlformats.org/drawingml/2006/table">
            <a:tbl>
              <a:tblPr firstRow="1" bandRow="1">
                <a:tableStyleId>{21E4AEA4-8DFA-4A89-87EB-49C32662AFE0}</a:tableStyleId>
              </a:tblPr>
              <a:tblGrid>
                <a:gridCol w="2302637">
                  <a:extLst>
                    <a:ext uri="{9D8B030D-6E8A-4147-A177-3AD203B41FA5}">
                      <a16:colId xmlns:a16="http://schemas.microsoft.com/office/drawing/2014/main" xmlns="" val="20000"/>
                    </a:ext>
                  </a:extLst>
                </a:gridCol>
                <a:gridCol w="7831963">
                  <a:extLst>
                    <a:ext uri="{9D8B030D-6E8A-4147-A177-3AD203B41FA5}">
                      <a16:colId xmlns:a16="http://schemas.microsoft.com/office/drawing/2014/main" xmlns="" val="20001"/>
                    </a:ext>
                  </a:extLst>
                </a:gridCol>
              </a:tblGrid>
              <a:tr h="427775">
                <a:tc gridSpan="2">
                  <a:txBody>
                    <a:bodyPr/>
                    <a:lstStyle/>
                    <a:p>
                      <a:pPr algn="ctr" fontAlgn="b"/>
                      <a:r>
                        <a:rPr lang="en-US" sz="2000" u="none" strike="noStrike" dirty="0"/>
                        <a:t>History</a:t>
                      </a:r>
                      <a:endParaRPr lang="en-US" sz="2000" b="0" i="0" u="none" strike="noStrike" dirty="0">
                        <a:solidFill>
                          <a:srgbClr val="000000"/>
                        </a:solidFill>
                        <a:latin typeface="Calibri"/>
                      </a:endParaRPr>
                    </a:p>
                  </a:txBody>
                  <a:tcPr marL="11184" marR="1118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10000"/>
                  </a:ext>
                </a:extLst>
              </a:tr>
              <a:tr h="573541">
                <a:tc>
                  <a:txBody>
                    <a:bodyPr/>
                    <a:lstStyle/>
                    <a:p>
                      <a:pPr algn="l" fontAlgn="b"/>
                      <a:r>
                        <a:rPr lang="en-US" sz="1800" u="none" strike="noStrike" dirty="0"/>
                        <a:t>Onset</a:t>
                      </a:r>
                      <a:endParaRPr lang="en-US" sz="1800" b="0" i="0" u="none" strike="noStrike" dirty="0">
                        <a:solidFill>
                          <a:srgbClr val="000000"/>
                        </a:solidFill>
                        <a:latin typeface="Calibri"/>
                      </a:endParaRPr>
                    </a:p>
                  </a:txBody>
                  <a:tcPr marL="11184" marR="1118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a:t>Infantile , Childhood, </a:t>
                      </a:r>
                      <a:r>
                        <a:rPr lang="en-US" sz="1800" u="none" strike="noStrike" dirty="0" smtClean="0"/>
                        <a:t>Pre-adolescent</a:t>
                      </a:r>
                      <a:r>
                        <a:rPr lang="en-US" sz="1800" u="none" strike="noStrike" dirty="0"/>
                        <a:t>, Adolescent</a:t>
                      </a:r>
                      <a:r>
                        <a:rPr lang="en-US" sz="1800" u="none" strike="noStrike" dirty="0" smtClean="0"/>
                        <a:t>, Adult </a:t>
                      </a:r>
                      <a:r>
                        <a:rPr lang="en-US" sz="1800" u="none" strike="noStrike" dirty="0"/>
                        <a:t>or late onset</a:t>
                      </a:r>
                      <a:endParaRPr lang="en-US" sz="1800" b="0" i="0" u="none" strike="noStrike" dirty="0">
                        <a:solidFill>
                          <a:srgbClr val="000000"/>
                        </a:solidFill>
                        <a:latin typeface="Calibri"/>
                      </a:endParaRPr>
                    </a:p>
                  </a:txBody>
                  <a:tcPr marL="11184" marR="1118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427775">
                <a:tc>
                  <a:txBody>
                    <a:bodyPr/>
                    <a:lstStyle/>
                    <a:p>
                      <a:pPr algn="l" fontAlgn="b"/>
                      <a:r>
                        <a:rPr lang="en-US" sz="1800" u="none" strike="noStrike"/>
                        <a:t>Family History</a:t>
                      </a:r>
                      <a:endParaRPr lang="en-US" sz="1800" b="0" i="0" u="none" strike="noStrike">
                        <a:solidFill>
                          <a:srgbClr val="000000"/>
                        </a:solidFill>
                        <a:latin typeface="Calibri"/>
                      </a:endParaRPr>
                    </a:p>
                  </a:txBody>
                  <a:tcPr marL="11184" marR="1118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a:t>Positive family history</a:t>
                      </a:r>
                      <a:endParaRPr lang="en-US" sz="1800" b="0" i="0" u="none" strike="noStrike" dirty="0">
                        <a:solidFill>
                          <a:srgbClr val="000000"/>
                        </a:solidFill>
                        <a:latin typeface="Calibri"/>
                      </a:endParaRPr>
                    </a:p>
                  </a:txBody>
                  <a:tcPr marL="11184" marR="1118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427775">
                <a:tc>
                  <a:txBody>
                    <a:bodyPr/>
                    <a:lstStyle/>
                    <a:p>
                      <a:pPr algn="l" fontAlgn="b"/>
                      <a:r>
                        <a:rPr lang="en-US" sz="1800" u="none" strike="noStrike" dirty="0"/>
                        <a:t>Duration</a:t>
                      </a:r>
                      <a:endParaRPr lang="en-US" sz="1800" b="0" i="0" u="none" strike="noStrike" dirty="0">
                        <a:solidFill>
                          <a:srgbClr val="000000"/>
                        </a:solidFill>
                        <a:latin typeface="Calibri"/>
                      </a:endParaRPr>
                    </a:p>
                  </a:txBody>
                  <a:tcPr marL="11184" marR="1118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smtClean="0"/>
                        <a:t>Sudden </a:t>
                      </a:r>
                      <a:r>
                        <a:rPr lang="en-US" sz="1800" u="none" strike="noStrike" dirty="0"/>
                        <a:t>onset, </a:t>
                      </a:r>
                      <a:r>
                        <a:rPr lang="en-US" sz="1800" u="none" strike="noStrike" dirty="0" err="1"/>
                        <a:t>chronicity</a:t>
                      </a:r>
                      <a:r>
                        <a:rPr lang="en-US" sz="1800" u="none" strike="noStrike" dirty="0"/>
                        <a:t> </a:t>
                      </a:r>
                      <a:endParaRPr lang="en-US" sz="1800" b="0" i="0" u="none" strike="noStrike" dirty="0">
                        <a:solidFill>
                          <a:srgbClr val="000000"/>
                        </a:solidFill>
                        <a:latin typeface="Calibri"/>
                      </a:endParaRPr>
                    </a:p>
                  </a:txBody>
                  <a:tcPr marL="11184" marR="1118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573541">
                <a:tc>
                  <a:txBody>
                    <a:bodyPr/>
                    <a:lstStyle/>
                    <a:p>
                      <a:pPr algn="l" fontAlgn="b"/>
                      <a:r>
                        <a:rPr lang="en-US" sz="1800" u="none" strike="noStrike" dirty="0"/>
                        <a:t>Course</a:t>
                      </a:r>
                      <a:endParaRPr lang="en-US" sz="1800" b="0" i="0" u="none" strike="noStrike" dirty="0">
                        <a:solidFill>
                          <a:srgbClr val="000000"/>
                        </a:solidFill>
                        <a:latin typeface="Calibri"/>
                      </a:endParaRPr>
                    </a:p>
                  </a:txBody>
                  <a:tcPr marL="11184" marR="1118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smtClean="0"/>
                        <a:t>Spontaneous </a:t>
                      </a:r>
                      <a:r>
                        <a:rPr lang="en-US" sz="1800" u="none" strike="noStrike" dirty="0"/>
                        <a:t>remission, </a:t>
                      </a:r>
                      <a:r>
                        <a:rPr lang="en-US" sz="1800" u="none" strike="noStrike" dirty="0" smtClean="0"/>
                        <a:t>Remissions </a:t>
                      </a:r>
                      <a:r>
                        <a:rPr lang="en-US" sz="1800" u="none" strike="noStrike" dirty="0"/>
                        <a:t>with treatment </a:t>
                      </a:r>
                      <a:r>
                        <a:rPr lang="en-US" sz="1800" u="none" strike="noStrike" dirty="0" smtClean="0"/>
                        <a:t>Re-</a:t>
                      </a:r>
                      <a:r>
                        <a:rPr lang="en-US" sz="1800" u="none" strike="noStrike" dirty="0" err="1" smtClean="0"/>
                        <a:t>occurances</a:t>
                      </a:r>
                      <a:r>
                        <a:rPr lang="en-US" sz="1800" u="none" strike="noStrike" dirty="0" smtClean="0"/>
                        <a:t> </a:t>
                      </a:r>
                      <a:r>
                        <a:rPr lang="en-US" sz="1800" u="none" strike="noStrike" dirty="0"/>
                        <a:t>and their frequency, </a:t>
                      </a:r>
                      <a:r>
                        <a:rPr lang="en-US" sz="1800" u="none" strike="noStrike" dirty="0" smtClean="0"/>
                        <a:t>Scarring </a:t>
                      </a:r>
                      <a:r>
                        <a:rPr lang="en-US" sz="1800" u="none" strike="noStrike" dirty="0"/>
                        <a:t>tendency</a:t>
                      </a:r>
                      <a:endParaRPr lang="en-US" sz="1800" b="0" i="0" u="none" strike="noStrike" dirty="0">
                        <a:solidFill>
                          <a:srgbClr val="000000"/>
                        </a:solidFill>
                        <a:latin typeface="Calibri"/>
                      </a:endParaRPr>
                    </a:p>
                  </a:txBody>
                  <a:tcPr marL="11184" marR="1118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573541">
                <a:tc>
                  <a:txBody>
                    <a:bodyPr/>
                    <a:lstStyle/>
                    <a:p>
                      <a:pPr algn="l" fontAlgn="b"/>
                      <a:r>
                        <a:rPr lang="en-US" sz="1800" u="none" strike="noStrike"/>
                        <a:t>Aggravating factors</a:t>
                      </a:r>
                      <a:endParaRPr lang="en-US" sz="1800" b="0" i="0" u="none" strike="noStrike">
                        <a:solidFill>
                          <a:srgbClr val="000000"/>
                        </a:solidFill>
                        <a:latin typeface="Calibri"/>
                      </a:endParaRPr>
                    </a:p>
                  </a:txBody>
                  <a:tcPr marL="11184" marR="1118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smtClean="0"/>
                        <a:t>Premenstrual </a:t>
                      </a:r>
                      <a:r>
                        <a:rPr lang="en-US" sz="1800" u="none" strike="noStrike" dirty="0"/>
                        <a:t>flaring, </a:t>
                      </a:r>
                      <a:r>
                        <a:rPr lang="en-US" sz="1800" u="none" strike="noStrike" dirty="0" smtClean="0"/>
                        <a:t>Drugs </a:t>
                      </a:r>
                      <a:r>
                        <a:rPr lang="en-US" sz="1800" u="none" strike="noStrike" dirty="0" smtClean="0"/>
                        <a:t>Aggravating, Change </a:t>
                      </a:r>
                      <a:r>
                        <a:rPr lang="en-US" sz="1800" u="none" strike="noStrike" dirty="0"/>
                        <a:t>of cosmetic items , </a:t>
                      </a:r>
                      <a:r>
                        <a:rPr lang="en-US" sz="1800" u="none" strike="noStrike" dirty="0" smtClean="0"/>
                        <a:t>Change </a:t>
                      </a:r>
                      <a:r>
                        <a:rPr lang="en-US" sz="1800" u="none" strike="noStrike" dirty="0"/>
                        <a:t>of diet, </a:t>
                      </a:r>
                      <a:r>
                        <a:rPr lang="en-US" sz="1800" u="none" strike="noStrike" dirty="0" smtClean="0"/>
                        <a:t>Smoking </a:t>
                      </a:r>
                      <a:r>
                        <a:rPr lang="en-US" sz="1800" u="none" strike="noStrike" dirty="0"/>
                        <a:t>, </a:t>
                      </a:r>
                      <a:r>
                        <a:rPr lang="en-US" sz="1800" u="none" strike="noStrike" dirty="0" smtClean="0"/>
                        <a:t>Sun </a:t>
                      </a:r>
                      <a:r>
                        <a:rPr lang="en-US" sz="1800" u="none" strike="noStrike" dirty="0"/>
                        <a:t>exposures, </a:t>
                      </a:r>
                      <a:endParaRPr lang="en-US" sz="1800" b="0" i="0" u="none" strike="noStrike" dirty="0">
                        <a:solidFill>
                          <a:srgbClr val="000000"/>
                        </a:solidFill>
                        <a:latin typeface="Calibri"/>
                      </a:endParaRPr>
                    </a:p>
                  </a:txBody>
                  <a:tcPr marL="11184" marR="1118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427775">
                <a:tc>
                  <a:txBody>
                    <a:bodyPr/>
                    <a:lstStyle/>
                    <a:p>
                      <a:pPr algn="l" fontAlgn="b"/>
                      <a:r>
                        <a:rPr lang="en-US" sz="1800" u="none" strike="noStrike"/>
                        <a:t>Drug History</a:t>
                      </a:r>
                      <a:endParaRPr lang="en-US" sz="1800" b="0" i="0" u="none" strike="noStrike">
                        <a:solidFill>
                          <a:srgbClr val="000000"/>
                        </a:solidFill>
                        <a:latin typeface="Calibri"/>
                      </a:endParaRPr>
                    </a:p>
                  </a:txBody>
                  <a:tcPr marL="11184" marR="1118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smtClean="0"/>
                        <a:t>Treatment </a:t>
                      </a:r>
                      <a:r>
                        <a:rPr lang="en-US" sz="1800" u="none" strike="noStrike" dirty="0"/>
                        <a:t>history for acne and other disorders</a:t>
                      </a:r>
                      <a:endParaRPr lang="en-US" sz="1800" b="0" i="0" u="none" strike="noStrike" dirty="0">
                        <a:solidFill>
                          <a:srgbClr val="000000"/>
                        </a:solidFill>
                        <a:latin typeface="Calibri"/>
                      </a:endParaRPr>
                    </a:p>
                  </a:txBody>
                  <a:tcPr marL="11184" marR="1118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573541">
                <a:tc>
                  <a:txBody>
                    <a:bodyPr/>
                    <a:lstStyle/>
                    <a:p>
                      <a:pPr algn="l" fontAlgn="b"/>
                      <a:r>
                        <a:rPr lang="en-US" sz="1800" u="none" strike="noStrike"/>
                        <a:t>Associations</a:t>
                      </a:r>
                      <a:endParaRPr lang="en-US" sz="1800" b="0" i="0" u="none" strike="noStrike">
                        <a:solidFill>
                          <a:srgbClr val="000000"/>
                        </a:solidFill>
                        <a:latin typeface="Calibri"/>
                      </a:endParaRPr>
                    </a:p>
                  </a:txBody>
                  <a:tcPr marL="11184" marR="1118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a:t>PCOS, </a:t>
                      </a:r>
                      <a:r>
                        <a:rPr lang="en-US" sz="1800" u="none" strike="noStrike" dirty="0" smtClean="0"/>
                        <a:t>Irregular </a:t>
                      </a:r>
                      <a:r>
                        <a:rPr lang="en-US" sz="1800" u="none" strike="noStrike" dirty="0"/>
                        <a:t>menses, </a:t>
                      </a:r>
                      <a:r>
                        <a:rPr lang="en-US" sz="1800" u="none" strike="noStrike" dirty="0" err="1" smtClean="0"/>
                        <a:t>Hirsutism</a:t>
                      </a:r>
                      <a:r>
                        <a:rPr lang="en-US" sz="1800" u="none" strike="noStrike" dirty="0" smtClean="0"/>
                        <a:t>, </a:t>
                      </a:r>
                      <a:r>
                        <a:rPr lang="en-US" sz="1800" u="none" strike="noStrike" dirty="0" err="1" smtClean="0"/>
                        <a:t>Alopecia,AcromegayAarthritis</a:t>
                      </a:r>
                      <a:r>
                        <a:rPr lang="en-US" sz="1800" u="none" strike="noStrike" dirty="0"/>
                        <a:t>,</a:t>
                      </a:r>
                      <a:endParaRPr lang="en-US" sz="1800" b="0" i="0" u="none" strike="noStrike" dirty="0">
                        <a:solidFill>
                          <a:srgbClr val="000000"/>
                        </a:solidFill>
                        <a:latin typeface="Calibri"/>
                      </a:endParaRPr>
                    </a:p>
                  </a:txBody>
                  <a:tcPr marL="11184" marR="1118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bl>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48</a:t>
            </a:fld>
            <a:endParaRPr lang="en-US"/>
          </a:p>
        </p:txBody>
      </p:sp>
      <p:sp>
        <p:nvSpPr>
          <p:cNvPr id="4" name="Title 3"/>
          <p:cNvSpPr>
            <a:spLocks noGrp="1"/>
          </p:cNvSpPr>
          <p:nvPr>
            <p:ph type="title"/>
          </p:nvPr>
        </p:nvSpPr>
        <p:spPr>
          <a:xfrm>
            <a:off x="685800" y="228600"/>
            <a:ext cx="5257800" cy="1249362"/>
          </a:xfrm>
        </p:spPr>
        <p:txBody>
          <a:bodyPr>
            <a:normAutofit/>
          </a:bodyPr>
          <a:lstStyle/>
          <a:p>
            <a:r>
              <a:rPr lang="en-US" dirty="0" smtClean="0">
                <a:solidFill>
                  <a:schemeClr val="bg1"/>
                </a:solidFill>
              </a:rPr>
              <a:t>ASSESSMENT…..</a:t>
            </a:r>
            <a:br>
              <a:rPr lang="en-US" dirty="0" smtClean="0">
                <a:solidFill>
                  <a:schemeClr val="bg1"/>
                </a:solidFill>
              </a:rPr>
            </a:br>
            <a:r>
              <a:rPr lang="en-US" dirty="0" smtClean="0">
                <a:solidFill>
                  <a:schemeClr val="bg1"/>
                </a:solidFill>
              </a:rPr>
              <a:t>IMPORTANT HISTORY</a:t>
            </a:r>
            <a:endParaRPr lang="en-US" dirty="0">
              <a:solidFill>
                <a:schemeClr val="bg1"/>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00100" y="1295400"/>
            <a:ext cx="11391900" cy="4572000"/>
          </a:xfrm>
          <a:prstGeom prst="rect">
            <a:avLst/>
          </a:prstGeom>
          <a:solidFill>
            <a:srgbClr val="EAF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800099" y="-1"/>
            <a:ext cx="4321215" cy="1295401"/>
          </a:xfrm>
          <a:prstGeom prst="rect">
            <a:avLst/>
          </a:prstGeom>
          <a:solidFill>
            <a:srgbClr val="722A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Content Placeholder 2"/>
          <p:cNvSpPr>
            <a:spLocks noGrp="1"/>
          </p:cNvSpPr>
          <p:nvPr>
            <p:ph idx="1"/>
          </p:nvPr>
        </p:nvSpPr>
        <p:spPr>
          <a:xfrm>
            <a:off x="784185" y="1524000"/>
            <a:ext cx="9426615" cy="4114800"/>
          </a:xfrm>
        </p:spPr>
        <p:txBody>
          <a:bodyPr>
            <a:noAutofit/>
          </a:bodyPr>
          <a:lstStyle/>
          <a:p>
            <a:pPr>
              <a:lnSpc>
                <a:spcPct val="120000"/>
              </a:lnSpc>
              <a:spcBef>
                <a:spcPts val="1200"/>
              </a:spcBef>
            </a:pPr>
            <a:r>
              <a:rPr lang="en-US" sz="1800" dirty="0"/>
              <a:t>Investigations usually not required as diagnosis is purely clinical However if </a:t>
            </a:r>
            <a:r>
              <a:rPr lang="en-US" sz="1800" dirty="0" err="1"/>
              <a:t>hyperandrogenism</a:t>
            </a:r>
            <a:r>
              <a:rPr lang="en-US" sz="1800" dirty="0"/>
              <a:t> is suspected</a:t>
            </a:r>
            <a:r>
              <a:rPr lang="en-US" sz="1800" dirty="0" smtClean="0"/>
              <a:t>.</a:t>
            </a:r>
          </a:p>
          <a:p>
            <a:pPr lvl="1">
              <a:lnSpc>
                <a:spcPct val="120000"/>
              </a:lnSpc>
              <a:spcBef>
                <a:spcPts val="1200"/>
              </a:spcBef>
            </a:pPr>
            <a:r>
              <a:rPr lang="en-US" sz="1800" dirty="0" smtClean="0"/>
              <a:t>AMH (</a:t>
            </a:r>
            <a:r>
              <a:rPr lang="en-US" sz="1800" dirty="0" err="1" smtClean="0"/>
              <a:t>Antimullerian</a:t>
            </a:r>
            <a:r>
              <a:rPr lang="en-US" sz="1800" dirty="0" smtClean="0"/>
              <a:t> Hormone) is a good screening test for  PCOS </a:t>
            </a:r>
          </a:p>
          <a:p>
            <a:pPr lvl="1">
              <a:lnSpc>
                <a:spcPct val="120000"/>
              </a:lnSpc>
              <a:spcBef>
                <a:spcPts val="1200"/>
              </a:spcBef>
            </a:pPr>
            <a:r>
              <a:rPr lang="en-US" sz="1800" dirty="0" smtClean="0"/>
              <a:t>DIHEAS, </a:t>
            </a:r>
            <a:r>
              <a:rPr lang="en-US" sz="1800" dirty="0" err="1" smtClean="0"/>
              <a:t>Prolactin</a:t>
            </a:r>
            <a:r>
              <a:rPr lang="en-US" sz="1800" dirty="0" smtClean="0"/>
              <a:t>, LH,FSH, Total &amp; Free </a:t>
            </a:r>
            <a:r>
              <a:rPr lang="en-US" sz="1800" dirty="0" err="1" smtClean="0"/>
              <a:t>Testesterone,TSH</a:t>
            </a:r>
            <a:r>
              <a:rPr lang="en-US" sz="1800" dirty="0" smtClean="0"/>
              <a:t> and ultrasound to check ovaries for polycystic lesions</a:t>
            </a:r>
          </a:p>
          <a:p>
            <a:pPr lvl="1">
              <a:lnSpc>
                <a:spcPct val="120000"/>
              </a:lnSpc>
              <a:spcBef>
                <a:spcPts val="1200"/>
              </a:spcBef>
            </a:pPr>
            <a:r>
              <a:rPr lang="en-US" sz="1800" dirty="0" smtClean="0"/>
              <a:t>17-hydroxyprogesterone to diagnose congenital adrenal hyperplasia</a:t>
            </a:r>
          </a:p>
          <a:p>
            <a:pPr lvl="1">
              <a:lnSpc>
                <a:spcPct val="120000"/>
              </a:lnSpc>
              <a:spcBef>
                <a:spcPts val="1200"/>
              </a:spcBef>
            </a:pPr>
            <a:r>
              <a:rPr lang="en-US" sz="1800" dirty="0" smtClean="0"/>
              <a:t> (test during menstruation and not during </a:t>
            </a:r>
            <a:r>
              <a:rPr lang="en-US" sz="1800" dirty="0" err="1" smtClean="0"/>
              <a:t>midcycle</a:t>
            </a:r>
            <a:r>
              <a:rPr lang="en-US" sz="1800" dirty="0" smtClean="0"/>
              <a:t>). Pt taking contraceptive to discontinue it for 1month before investigation)</a:t>
            </a:r>
          </a:p>
          <a:p>
            <a:pPr>
              <a:lnSpc>
                <a:spcPct val="120000"/>
              </a:lnSpc>
              <a:spcBef>
                <a:spcPts val="1200"/>
              </a:spcBef>
            </a:pPr>
            <a:r>
              <a:rPr lang="en-US" sz="1800" dirty="0"/>
              <a:t>Routine fitness tests before starting </a:t>
            </a:r>
            <a:r>
              <a:rPr lang="en-US" sz="1800" dirty="0" err="1">
                <a:solidFill>
                  <a:srgbClr val="FF0000"/>
                </a:solidFill>
              </a:rPr>
              <a:t>isotretinoin</a:t>
            </a:r>
            <a:r>
              <a:rPr lang="en-US" sz="1800" dirty="0">
                <a:solidFill>
                  <a:srgbClr val="FF0000"/>
                </a:solidFill>
              </a:rPr>
              <a:t> (if required)</a:t>
            </a:r>
            <a:r>
              <a:rPr lang="en-US" sz="1800" dirty="0"/>
              <a:t> CBC,LFT &amp; Lipid profile and S. electrolytes before starting </a:t>
            </a:r>
            <a:r>
              <a:rPr lang="en-US" sz="1800" dirty="0" err="1" smtClean="0"/>
              <a:t>spirinolactone</a:t>
            </a:r>
            <a:endParaRPr lang="en-US" sz="18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49</a:t>
            </a:fld>
            <a:endParaRPr lang="en-US"/>
          </a:p>
        </p:txBody>
      </p:sp>
      <p:sp>
        <p:nvSpPr>
          <p:cNvPr id="2" name="Title 1"/>
          <p:cNvSpPr>
            <a:spLocks noGrp="1"/>
          </p:cNvSpPr>
          <p:nvPr>
            <p:ph type="title"/>
          </p:nvPr>
        </p:nvSpPr>
        <p:spPr>
          <a:xfrm>
            <a:off x="838200" y="228600"/>
            <a:ext cx="4283114" cy="762000"/>
          </a:xfrm>
        </p:spPr>
        <p:txBody>
          <a:bodyPr>
            <a:normAutofit/>
          </a:bodyPr>
          <a:lstStyle/>
          <a:p>
            <a:r>
              <a:rPr lang="en-US" b="1" dirty="0" smtClean="0">
                <a:solidFill>
                  <a:schemeClr val="bg1"/>
                </a:solidFill>
              </a:rPr>
              <a:t>INVESTIGATIONS</a:t>
            </a:r>
            <a:endParaRPr lang="en-US"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47800" y="1828800"/>
            <a:ext cx="10744200" cy="2880360"/>
          </a:xfrm>
          <a:prstGeom prst="rect">
            <a:avLst/>
          </a:prstGeom>
          <a:solidFill>
            <a:srgbClr val="D0EC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Rectangle 1"/>
          <p:cNvSpPr/>
          <p:nvPr/>
        </p:nvSpPr>
        <p:spPr>
          <a:xfrm>
            <a:off x="1447800" y="0"/>
            <a:ext cx="2916626" cy="1828800"/>
          </a:xfrm>
          <a:prstGeom prst="rect">
            <a:avLst/>
          </a:prstGeom>
          <a:solidFill>
            <a:srgbClr val="2761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Content Placeholder 2"/>
          <p:cNvSpPr>
            <a:spLocks noGrp="1"/>
          </p:cNvSpPr>
          <p:nvPr>
            <p:ph idx="1"/>
          </p:nvPr>
        </p:nvSpPr>
        <p:spPr>
          <a:xfrm>
            <a:off x="1752600" y="2238270"/>
            <a:ext cx="9448800" cy="2118360"/>
          </a:xfrm>
        </p:spPr>
        <p:txBody>
          <a:bodyPr>
            <a:noAutofit/>
          </a:bodyPr>
          <a:lstStyle/>
          <a:p>
            <a:pPr marL="0" indent="0" algn="just">
              <a:lnSpc>
                <a:spcPct val="130000"/>
              </a:lnSpc>
              <a:buNone/>
            </a:pPr>
            <a:r>
              <a:rPr lang="en-US" sz="2000" b="0" dirty="0" smtClean="0"/>
              <a:t>I take this opportunity to thank all my teachers- </a:t>
            </a:r>
            <a:r>
              <a:rPr lang="en-US" sz="2000" b="0" dirty="0" smtClean="0">
                <a:solidFill>
                  <a:srgbClr val="722A2D"/>
                </a:solidFill>
              </a:rPr>
              <a:t>Prof. </a:t>
            </a:r>
            <a:r>
              <a:rPr lang="en-US" sz="2000" b="0" dirty="0" err="1" smtClean="0">
                <a:solidFill>
                  <a:srgbClr val="722A2D"/>
                </a:solidFill>
              </a:rPr>
              <a:t>Lalit</a:t>
            </a:r>
            <a:r>
              <a:rPr lang="en-US" sz="2000" b="0" dirty="0" smtClean="0">
                <a:solidFill>
                  <a:srgbClr val="722A2D"/>
                </a:solidFill>
              </a:rPr>
              <a:t> Mohan, Prof. K.K. Singh, Dr </a:t>
            </a:r>
            <a:r>
              <a:rPr lang="en-US" sz="2000" b="0" dirty="0" err="1" smtClean="0">
                <a:solidFill>
                  <a:srgbClr val="722A2D"/>
                </a:solidFill>
              </a:rPr>
              <a:t>Santosh</a:t>
            </a:r>
            <a:r>
              <a:rPr lang="en-US" sz="2000" b="0" dirty="0" smtClean="0">
                <a:solidFill>
                  <a:srgbClr val="722A2D"/>
                </a:solidFill>
              </a:rPr>
              <a:t> Kumar Singh &amp; Prof Anil Gupta</a:t>
            </a:r>
            <a:r>
              <a:rPr lang="en-US" sz="2000" b="0" dirty="0" smtClean="0"/>
              <a:t> all at BRD Medical College Gorakhpur UP whose knowledge and expertise inspired me and prepared me to serve my patients and humanity.  </a:t>
            </a:r>
          </a:p>
        </p:txBody>
      </p:sp>
      <p:sp>
        <p:nvSpPr>
          <p:cNvPr id="4" name="Slide Number Placeholder 3"/>
          <p:cNvSpPr>
            <a:spLocks noGrp="1"/>
          </p:cNvSpPr>
          <p:nvPr>
            <p:ph type="sldNum" sz="quarter" idx="12"/>
          </p:nvPr>
        </p:nvSpPr>
        <p:spPr/>
        <p:txBody>
          <a:bodyPr>
            <a:normAutofit/>
          </a:bodyPr>
          <a:lstStyle/>
          <a:p>
            <a:fld id="{B6F15528-21DE-4FAA-801E-634DDDAF4B2B}" type="slidenum">
              <a:rPr lang="en-US" smtClean="0"/>
              <a:pPr/>
              <a:t>5</a:t>
            </a:fld>
            <a:endParaRPr lang="en-US"/>
          </a:p>
        </p:txBody>
      </p:sp>
      <p:sp>
        <p:nvSpPr>
          <p:cNvPr id="5" name="TextBox 4"/>
          <p:cNvSpPr txBox="1"/>
          <p:nvPr/>
        </p:nvSpPr>
        <p:spPr>
          <a:xfrm>
            <a:off x="1465876" y="762000"/>
            <a:ext cx="2898550" cy="584775"/>
          </a:xfrm>
          <a:prstGeom prst="rect">
            <a:avLst/>
          </a:prstGeom>
          <a:noFill/>
        </p:spPr>
        <p:txBody>
          <a:bodyPr wrap="none" rtlCol="0">
            <a:spAutoFit/>
          </a:bodyPr>
          <a:lstStyle/>
          <a:p>
            <a:r>
              <a:rPr lang="en-US" sz="3200" b="1" dirty="0" smtClean="0">
                <a:solidFill>
                  <a:schemeClr val="bg1"/>
                </a:solidFill>
                <a:latin typeface="Verdana" panose="020B0604030504040204" pitchFamily="34" charset="0"/>
                <a:ea typeface="Verdana" panose="020B0604030504040204" pitchFamily="34" charset="0"/>
              </a:rPr>
              <a:t>GRATITUDE</a:t>
            </a:r>
            <a:endParaRPr lang="en-US" sz="3200" b="1" dirty="0">
              <a:solidFill>
                <a:schemeClr val="bg1"/>
              </a:solidFill>
              <a:latin typeface="Verdana" panose="020B0604030504040204" pitchFamily="34" charset="0"/>
              <a:ea typeface="Verdana" panose="020B0604030504040204"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09600" y="1219200"/>
            <a:ext cx="11582400" cy="4572000"/>
          </a:xfrm>
          <a:prstGeom prst="rect">
            <a:avLst/>
          </a:prstGeom>
          <a:solidFill>
            <a:srgbClr val="F0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Content Placeholder 1"/>
          <p:cNvSpPr>
            <a:spLocks noGrp="1"/>
          </p:cNvSpPr>
          <p:nvPr>
            <p:ph idx="1"/>
          </p:nvPr>
        </p:nvSpPr>
        <p:spPr>
          <a:xfrm>
            <a:off x="762000" y="1587026"/>
            <a:ext cx="10424682" cy="3505200"/>
          </a:xfrm>
        </p:spPr>
        <p:txBody>
          <a:bodyPr>
            <a:normAutofit/>
          </a:bodyPr>
          <a:lstStyle/>
          <a:p>
            <a:pPr>
              <a:lnSpc>
                <a:spcPct val="120000"/>
              </a:lnSpc>
              <a:spcBef>
                <a:spcPts val="1200"/>
              </a:spcBef>
            </a:pPr>
            <a:r>
              <a:rPr lang="en-US" sz="1800" b="0" dirty="0" smtClean="0"/>
              <a:t>Treatment to be initiated as early as possible to prevent complications, permanent </a:t>
            </a:r>
            <a:r>
              <a:rPr lang="en-US" sz="1800" b="0" dirty="0" err="1" smtClean="0"/>
              <a:t>sequele</a:t>
            </a:r>
            <a:r>
              <a:rPr lang="en-US" sz="1800" b="0" dirty="0" smtClean="0"/>
              <a:t> like scars AND SUBSEQUENTLY TO PREVENT DECREASE IN LIFE QUALITY AND MAINTAINANCE OF MENTAL HEALTH.</a:t>
            </a:r>
          </a:p>
          <a:p>
            <a:pPr>
              <a:lnSpc>
                <a:spcPct val="120000"/>
              </a:lnSpc>
              <a:spcBef>
                <a:spcPts val="1200"/>
              </a:spcBef>
            </a:pPr>
            <a:r>
              <a:rPr lang="en-US" sz="1800" b="0" dirty="0" smtClean="0"/>
              <a:t>Hence counseling to evaluate psychosocial impact depression anxiety must be </a:t>
            </a:r>
            <a:r>
              <a:rPr lang="en-US" sz="1800" b="0" dirty="0" err="1" smtClean="0"/>
              <a:t>assesed</a:t>
            </a:r>
            <a:r>
              <a:rPr lang="en-US" sz="1800" b="0" dirty="0" smtClean="0"/>
              <a:t>.</a:t>
            </a:r>
          </a:p>
          <a:p>
            <a:pPr lvl="2">
              <a:lnSpc>
                <a:spcPct val="120000"/>
              </a:lnSpc>
              <a:spcBef>
                <a:spcPts val="1200"/>
              </a:spcBef>
            </a:pPr>
            <a:r>
              <a:rPr lang="en-US" sz="1800" dirty="0" smtClean="0"/>
              <a:t>Acknowledge the patient sentiment. Do not dismiss acne as small issue. It may be huge for patient.</a:t>
            </a:r>
          </a:p>
          <a:p>
            <a:pPr lvl="2">
              <a:lnSpc>
                <a:spcPct val="120000"/>
              </a:lnSpc>
              <a:spcBef>
                <a:spcPts val="1200"/>
              </a:spcBef>
            </a:pPr>
            <a:r>
              <a:rPr lang="en-US" sz="1800" dirty="0" smtClean="0"/>
              <a:t>Counsel to adherence of treatment required for managing symptoms </a:t>
            </a:r>
          </a:p>
          <a:p>
            <a:pPr lvl="2">
              <a:lnSpc>
                <a:spcPct val="120000"/>
              </a:lnSpc>
              <a:spcBef>
                <a:spcPts val="1200"/>
              </a:spcBef>
            </a:pPr>
            <a:r>
              <a:rPr lang="en-US" sz="1800" dirty="0" smtClean="0"/>
              <a:t>Treatment should be customized for need of patient</a:t>
            </a:r>
            <a:endParaRPr lang="en-US" sz="18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50</a:t>
            </a:fld>
            <a:endParaRPr lang="en-US"/>
          </a:p>
        </p:txBody>
      </p:sp>
      <p:sp>
        <p:nvSpPr>
          <p:cNvPr id="7" name="Rectangle 6"/>
          <p:cNvSpPr/>
          <p:nvPr/>
        </p:nvSpPr>
        <p:spPr>
          <a:xfrm>
            <a:off x="609600" y="0"/>
            <a:ext cx="3581400" cy="1236506"/>
          </a:xfrm>
          <a:prstGeom prst="rect">
            <a:avLst/>
          </a:prstGeom>
          <a:solidFill>
            <a:srgbClr val="2761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itle 1"/>
          <p:cNvSpPr>
            <a:spLocks noGrp="1"/>
          </p:cNvSpPr>
          <p:nvPr>
            <p:ph type="title"/>
          </p:nvPr>
        </p:nvSpPr>
        <p:spPr>
          <a:xfrm>
            <a:off x="533400" y="381000"/>
            <a:ext cx="4267200" cy="571937"/>
          </a:xfrm>
        </p:spPr>
        <p:txBody>
          <a:bodyPr>
            <a:normAutofit fontScale="90000"/>
          </a:bodyPr>
          <a:lstStyle/>
          <a:p>
            <a:r>
              <a:rPr lang="en-US" b="1" dirty="0" smtClean="0">
                <a:solidFill>
                  <a:schemeClr val="bg1"/>
                </a:solidFill>
              </a:rPr>
              <a:t>MANAGEMENT….</a:t>
            </a:r>
            <a:endParaRPr lang="en-US" dirty="0">
              <a:solidFill>
                <a:schemeClr val="bg1"/>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81000"/>
            <a:ext cx="9144000" cy="838200"/>
          </a:xfrm>
          <a:prstGeom prst="rect">
            <a:avLst/>
          </a:prstGeom>
          <a:solidFill>
            <a:srgbClr val="722A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Content Placeholder 1"/>
          <p:cNvSpPr>
            <a:spLocks noGrp="1"/>
          </p:cNvSpPr>
          <p:nvPr>
            <p:ph idx="1"/>
          </p:nvPr>
        </p:nvSpPr>
        <p:spPr>
          <a:xfrm>
            <a:off x="561703" y="1371600"/>
            <a:ext cx="9344297" cy="4525963"/>
          </a:xfrm>
        </p:spPr>
        <p:txBody>
          <a:bodyPr>
            <a:normAutofit/>
          </a:bodyPr>
          <a:lstStyle/>
          <a:p>
            <a:pPr>
              <a:lnSpc>
                <a:spcPct val="120000"/>
              </a:lnSpc>
              <a:spcBef>
                <a:spcPts val="1200"/>
              </a:spcBef>
            </a:pPr>
            <a:r>
              <a:rPr lang="en-US" b="0" dirty="0" smtClean="0"/>
              <a:t>Make the patient understand his /her disease, course nature and therapy and importantly, how cosmetic deterioration can be avoided, minimized or corrected as the case may be.</a:t>
            </a:r>
          </a:p>
          <a:p>
            <a:pPr>
              <a:lnSpc>
                <a:spcPct val="120000"/>
              </a:lnSpc>
              <a:spcBef>
                <a:spcPts val="1200"/>
              </a:spcBef>
            </a:pPr>
            <a:r>
              <a:rPr lang="en-US" b="0" dirty="0" smtClean="0"/>
              <a:t>Evaluate psychosocial impact</a:t>
            </a:r>
          </a:p>
          <a:p>
            <a:pPr>
              <a:lnSpc>
                <a:spcPct val="120000"/>
              </a:lnSpc>
              <a:spcBef>
                <a:spcPts val="1200"/>
              </a:spcBef>
            </a:pPr>
            <a:r>
              <a:rPr lang="en-US" b="0" dirty="0" smtClean="0"/>
              <a:t>Counsel to avoid oils , and heavy cosmetics</a:t>
            </a:r>
          </a:p>
          <a:p>
            <a:pPr>
              <a:lnSpc>
                <a:spcPct val="120000"/>
              </a:lnSpc>
              <a:spcBef>
                <a:spcPts val="1200"/>
              </a:spcBef>
            </a:pPr>
            <a:r>
              <a:rPr lang="en-US" b="0" dirty="0" smtClean="0"/>
              <a:t>Reassure to improve emotional health</a:t>
            </a:r>
          </a:p>
          <a:p>
            <a:pPr>
              <a:lnSpc>
                <a:spcPct val="120000"/>
              </a:lnSpc>
              <a:spcBef>
                <a:spcPts val="1200"/>
              </a:spcBef>
            </a:pPr>
            <a:r>
              <a:rPr lang="en-US" b="0" dirty="0" smtClean="0"/>
              <a:t>Educate about premenstrual flares and other variations</a:t>
            </a:r>
          </a:p>
          <a:p>
            <a:pPr>
              <a:lnSpc>
                <a:spcPct val="120000"/>
              </a:lnSpc>
              <a:spcBef>
                <a:spcPts val="1200"/>
              </a:spcBef>
            </a:pPr>
            <a:r>
              <a:rPr lang="en-US" b="0" dirty="0" smtClean="0"/>
              <a:t>Do not vigorously cleansing and too frequent washing. Two times is sufficient.</a:t>
            </a:r>
          </a:p>
          <a:p>
            <a:pPr>
              <a:lnSpc>
                <a:spcPct val="120000"/>
              </a:lnSpc>
              <a:spcBef>
                <a:spcPts val="1200"/>
              </a:spcBef>
            </a:pPr>
            <a:r>
              <a:rPr lang="en-US" b="0" dirty="0" smtClean="0"/>
              <a:t>Antibacterial soaps (</a:t>
            </a:r>
            <a:r>
              <a:rPr lang="en-US" b="0" dirty="0" err="1" smtClean="0"/>
              <a:t>chlorhexidien</a:t>
            </a:r>
            <a:r>
              <a:rPr lang="en-US" b="0" dirty="0" smtClean="0"/>
              <a:t> or </a:t>
            </a:r>
            <a:r>
              <a:rPr lang="en-US" b="0" dirty="0" err="1" smtClean="0"/>
              <a:t>triclosan</a:t>
            </a:r>
            <a:r>
              <a:rPr lang="en-US" b="0" dirty="0" smtClean="0"/>
              <a:t>) do not have effect on </a:t>
            </a:r>
            <a:r>
              <a:rPr lang="en-US" b="0" dirty="0" err="1" smtClean="0"/>
              <a:t>P.acnes</a:t>
            </a:r>
            <a:endParaRPr lang="en-US" b="0" dirty="0" smtClean="0"/>
          </a:p>
          <a:p>
            <a:pPr>
              <a:lnSpc>
                <a:spcPct val="120000"/>
              </a:lnSpc>
              <a:spcBef>
                <a:spcPts val="1200"/>
              </a:spcBef>
            </a:pPr>
            <a:r>
              <a:rPr lang="en-US" b="0" dirty="0" smtClean="0"/>
              <a:t>In dry skin, non-</a:t>
            </a:r>
            <a:r>
              <a:rPr lang="en-US" b="0" dirty="0" err="1" smtClean="0"/>
              <a:t>comedogenic</a:t>
            </a:r>
            <a:r>
              <a:rPr lang="en-US" b="0" dirty="0" smtClean="0"/>
              <a:t> moisturizer to be used.</a:t>
            </a:r>
            <a:endParaRPr lang="en-US" b="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51</a:t>
            </a:fld>
            <a:endParaRPr lang="en-US"/>
          </a:p>
        </p:txBody>
      </p:sp>
      <p:sp>
        <p:nvSpPr>
          <p:cNvPr id="4" name="Title 3"/>
          <p:cNvSpPr>
            <a:spLocks noGrp="1"/>
          </p:cNvSpPr>
          <p:nvPr>
            <p:ph type="title"/>
          </p:nvPr>
        </p:nvSpPr>
        <p:spPr>
          <a:xfrm>
            <a:off x="594360" y="228600"/>
            <a:ext cx="8473440" cy="1066800"/>
          </a:xfrm>
        </p:spPr>
        <p:txBody>
          <a:bodyPr>
            <a:normAutofit/>
          </a:bodyPr>
          <a:lstStyle/>
          <a:p>
            <a:r>
              <a:rPr lang="en-US" dirty="0" smtClean="0">
                <a:solidFill>
                  <a:schemeClr val="bg1"/>
                </a:solidFill>
              </a:rPr>
              <a:t>GENERAL MEASURES/COUNSELING</a:t>
            </a:r>
            <a:endParaRPr lang="en-US" dirty="0">
              <a:solidFill>
                <a:schemeClr val="bg1"/>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752600"/>
            <a:ext cx="6858000" cy="2514600"/>
          </a:xfrm>
          <a:prstGeom prst="rect">
            <a:avLst/>
          </a:prstGeom>
          <a:solidFill>
            <a:srgbClr val="F0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471918" y="0"/>
            <a:ext cx="4709682" cy="1752600"/>
          </a:xfrm>
          <a:prstGeom prst="rect">
            <a:avLst/>
          </a:prstGeom>
          <a:solidFill>
            <a:srgbClr val="2761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Content Placeholder 2"/>
          <p:cNvSpPr>
            <a:spLocks noGrp="1"/>
          </p:cNvSpPr>
          <p:nvPr>
            <p:ph idx="1"/>
          </p:nvPr>
        </p:nvSpPr>
        <p:spPr>
          <a:xfrm>
            <a:off x="471918" y="2316536"/>
            <a:ext cx="5014482" cy="1218102"/>
          </a:xfrm>
        </p:spPr>
        <p:txBody>
          <a:bodyPr>
            <a:normAutofit/>
          </a:bodyPr>
          <a:lstStyle/>
          <a:p>
            <a:pPr>
              <a:lnSpc>
                <a:spcPct val="150000"/>
              </a:lnSpc>
            </a:pPr>
            <a:r>
              <a:rPr lang="en-US" sz="2000" b="0" dirty="0" smtClean="0"/>
              <a:t>Go through all tools available</a:t>
            </a:r>
          </a:p>
          <a:p>
            <a:pPr>
              <a:lnSpc>
                <a:spcPct val="150000"/>
              </a:lnSpc>
            </a:pPr>
            <a:r>
              <a:rPr lang="en-US" sz="2000" b="0" dirty="0" smtClean="0"/>
              <a:t>Then customize to need of patient</a:t>
            </a:r>
            <a:endParaRPr lang="en-US" sz="2000" b="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52</a:t>
            </a:fld>
            <a:endParaRPr lang="en-US"/>
          </a:p>
        </p:txBody>
      </p:sp>
      <p:sp>
        <p:nvSpPr>
          <p:cNvPr id="2" name="Title 1"/>
          <p:cNvSpPr>
            <a:spLocks noGrp="1"/>
          </p:cNvSpPr>
          <p:nvPr>
            <p:ph type="title"/>
          </p:nvPr>
        </p:nvSpPr>
        <p:spPr>
          <a:xfrm>
            <a:off x="609600" y="274637"/>
            <a:ext cx="4572000" cy="1173163"/>
          </a:xfrm>
        </p:spPr>
        <p:txBody>
          <a:bodyPr>
            <a:normAutofit/>
          </a:bodyPr>
          <a:lstStyle/>
          <a:p>
            <a:r>
              <a:rPr lang="en-US" dirty="0" smtClean="0">
                <a:solidFill>
                  <a:schemeClr val="bg1"/>
                </a:solidFill>
              </a:rPr>
              <a:t>TREATMENT TOOLS AVAILABLE</a:t>
            </a:r>
            <a:endParaRPr lang="en-US" dirty="0">
              <a:solidFill>
                <a:schemeClr val="bg1"/>
              </a:solidFill>
            </a:endParaRPr>
          </a:p>
        </p:txBody>
      </p:sp>
      <p:pic>
        <p:nvPicPr>
          <p:cNvPr id="1026" name="Picture 2" descr="https://img.freepik.com/free-photo/front-view-smiley-bride-indoors_23-2149721969.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24600" y="1368770"/>
            <a:ext cx="4915536" cy="32822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1939466267"/>
              </p:ext>
            </p:extLst>
          </p:nvPr>
        </p:nvGraphicFramePr>
        <p:xfrm>
          <a:off x="786837" y="1524001"/>
          <a:ext cx="10185963" cy="4572001"/>
        </p:xfrm>
        <a:graphic>
          <a:graphicData uri="http://schemas.openxmlformats.org/drawingml/2006/table">
            <a:tbl>
              <a:tblPr firstRow="1" bandRow="1">
                <a:tableStyleId>{21E4AEA4-8DFA-4A89-87EB-49C32662AFE0}</a:tableStyleId>
              </a:tblPr>
              <a:tblGrid>
                <a:gridCol w="3352342">
                  <a:extLst>
                    <a:ext uri="{9D8B030D-6E8A-4147-A177-3AD203B41FA5}">
                      <a16:colId xmlns:a16="http://schemas.microsoft.com/office/drawing/2014/main" xmlns="" val="20000"/>
                    </a:ext>
                  </a:extLst>
                </a:gridCol>
                <a:gridCol w="4254897">
                  <a:extLst>
                    <a:ext uri="{9D8B030D-6E8A-4147-A177-3AD203B41FA5}">
                      <a16:colId xmlns:a16="http://schemas.microsoft.com/office/drawing/2014/main" xmlns="" val="20001"/>
                    </a:ext>
                  </a:extLst>
                </a:gridCol>
                <a:gridCol w="2578724">
                  <a:extLst>
                    <a:ext uri="{9D8B030D-6E8A-4147-A177-3AD203B41FA5}">
                      <a16:colId xmlns:a16="http://schemas.microsoft.com/office/drawing/2014/main" xmlns="" val="20002"/>
                    </a:ext>
                  </a:extLst>
                </a:gridCol>
              </a:tblGrid>
              <a:tr h="561049">
                <a:tc>
                  <a:txBody>
                    <a:bodyPr/>
                    <a:lstStyle/>
                    <a:p>
                      <a:pPr algn="ctr" fontAlgn="b"/>
                      <a:r>
                        <a:rPr lang="en-US" sz="1800" u="none" strike="noStrike" dirty="0"/>
                        <a:t>TOPICAL ANTIBIOTICS</a:t>
                      </a:r>
                      <a:endParaRPr lang="en-US" sz="1800" b="0" i="0" u="none" strike="noStrike" dirty="0">
                        <a:solidFill>
                          <a:srgbClr val="FF0000"/>
                        </a:solidFill>
                        <a:latin typeface="Calibri"/>
                      </a:endParaRPr>
                    </a:p>
                  </a:txBody>
                  <a:tcPr marL="10150" marR="1015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t>SPECIFICATION</a:t>
                      </a:r>
                      <a:endParaRPr lang="en-US" sz="1800" b="0" i="0" u="none" strike="noStrike" dirty="0">
                        <a:solidFill>
                          <a:srgbClr val="FF0000"/>
                        </a:solidFill>
                        <a:latin typeface="Calibri"/>
                      </a:endParaRPr>
                    </a:p>
                  </a:txBody>
                  <a:tcPr marL="10150" marR="1015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t>PREGNANCY SAFETY</a:t>
                      </a:r>
                      <a:endParaRPr lang="en-US" sz="1800" b="0" i="0" u="none" strike="noStrike" dirty="0">
                        <a:solidFill>
                          <a:srgbClr val="FF0000"/>
                        </a:solidFill>
                        <a:latin typeface="Calibri"/>
                      </a:endParaRPr>
                    </a:p>
                  </a:txBody>
                  <a:tcPr marL="10150" marR="1015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72755">
                <a:tc>
                  <a:txBody>
                    <a:bodyPr/>
                    <a:lstStyle/>
                    <a:p>
                      <a:pPr algn="l" fontAlgn="b"/>
                      <a:r>
                        <a:rPr lang="en-US" sz="1800" u="none" strike="noStrike"/>
                        <a:t>OXENOXACIN</a:t>
                      </a:r>
                      <a:endParaRPr lang="en-US" sz="1800" b="0" i="0" u="none" strike="noStrike">
                        <a:solidFill>
                          <a:srgbClr val="000000"/>
                        </a:solidFill>
                        <a:latin typeface="Calibri"/>
                      </a:endParaRPr>
                    </a:p>
                  </a:txBody>
                  <a:tcPr marL="10150" marR="1015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a:t>2% LOTION</a:t>
                      </a:r>
                      <a:endParaRPr lang="en-US" sz="1800" b="0" i="0" u="none" strike="noStrike" dirty="0">
                        <a:solidFill>
                          <a:srgbClr val="000000"/>
                        </a:solidFill>
                        <a:latin typeface="Calibri"/>
                      </a:endParaRPr>
                    </a:p>
                  </a:txBody>
                  <a:tcPr marL="10150" marR="1015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a:t>NEW DRUG</a:t>
                      </a:r>
                      <a:endParaRPr lang="en-US" sz="1800" b="0" i="0" u="none" strike="noStrike">
                        <a:solidFill>
                          <a:srgbClr val="000000"/>
                        </a:solidFill>
                        <a:latin typeface="Calibri"/>
                      </a:endParaRPr>
                    </a:p>
                  </a:txBody>
                  <a:tcPr marL="10150" marR="1015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372755">
                <a:tc>
                  <a:txBody>
                    <a:bodyPr/>
                    <a:lstStyle/>
                    <a:p>
                      <a:pPr algn="l" fontAlgn="b"/>
                      <a:r>
                        <a:rPr lang="en-US" sz="1800" u="none" strike="noStrike" dirty="0"/>
                        <a:t>CLINDAMYCIN</a:t>
                      </a:r>
                      <a:endParaRPr lang="en-US" sz="1800" b="0" i="0" u="none" strike="noStrike" dirty="0">
                        <a:solidFill>
                          <a:srgbClr val="000000"/>
                        </a:solidFill>
                        <a:latin typeface="Calibri"/>
                      </a:endParaRPr>
                    </a:p>
                  </a:txBody>
                  <a:tcPr marL="10150" marR="1015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a:t>1% </a:t>
                      </a:r>
                      <a:r>
                        <a:rPr lang="en-US" sz="1800" u="none" strike="noStrike" dirty="0" smtClean="0"/>
                        <a:t>GEL/CR</a:t>
                      </a:r>
                      <a:endParaRPr lang="en-US" sz="1800" b="0" i="0" u="none" strike="noStrike" dirty="0">
                        <a:solidFill>
                          <a:srgbClr val="000000"/>
                        </a:solidFill>
                        <a:latin typeface="Calibri"/>
                      </a:endParaRPr>
                    </a:p>
                  </a:txBody>
                  <a:tcPr marL="10150" marR="1015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a:t>B</a:t>
                      </a:r>
                      <a:endParaRPr lang="en-US" sz="1800" b="0" i="0" u="none" strike="noStrike">
                        <a:solidFill>
                          <a:srgbClr val="000000"/>
                        </a:solidFill>
                        <a:latin typeface="Calibri"/>
                      </a:endParaRPr>
                    </a:p>
                  </a:txBody>
                  <a:tcPr marL="10150" marR="1015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561049">
                <a:tc>
                  <a:txBody>
                    <a:bodyPr/>
                    <a:lstStyle/>
                    <a:p>
                      <a:pPr algn="l" fontAlgn="b"/>
                      <a:r>
                        <a:rPr lang="en-US" sz="1800" u="none" strike="noStrike" dirty="0" smtClean="0"/>
                        <a:t>CLINDAMYCIN +NICOTINAMIDE</a:t>
                      </a:r>
                      <a:endParaRPr lang="en-US" sz="1800" b="0" i="0" u="none" strike="noStrike" dirty="0">
                        <a:solidFill>
                          <a:srgbClr val="000000"/>
                        </a:solidFill>
                        <a:latin typeface="+mj-lt"/>
                      </a:endParaRPr>
                    </a:p>
                  </a:txBody>
                  <a:tcPr marL="10150" marR="1015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smtClean="0"/>
                        <a:t>GEL</a:t>
                      </a:r>
                      <a:endParaRPr lang="en-US" sz="1800" b="0" i="0" u="none" strike="noStrike" dirty="0">
                        <a:solidFill>
                          <a:srgbClr val="000000"/>
                        </a:solidFill>
                        <a:latin typeface="+mj-lt"/>
                      </a:endParaRPr>
                    </a:p>
                  </a:txBody>
                  <a:tcPr marL="10150" marR="1015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smtClean="0"/>
                        <a:t>B</a:t>
                      </a:r>
                      <a:endParaRPr lang="en-US" sz="1800" b="0" i="0" u="none" strike="noStrike" dirty="0">
                        <a:solidFill>
                          <a:srgbClr val="000000"/>
                        </a:solidFill>
                        <a:latin typeface="+mj-lt"/>
                      </a:endParaRPr>
                    </a:p>
                  </a:txBody>
                  <a:tcPr marL="10150" marR="1015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372755">
                <a:tc>
                  <a:txBody>
                    <a:bodyPr/>
                    <a:lstStyle/>
                    <a:p>
                      <a:pPr algn="l" fontAlgn="b"/>
                      <a:r>
                        <a:rPr lang="en-US" sz="1800" u="none" strike="noStrike" dirty="0"/>
                        <a:t>AZITHROMYCIN</a:t>
                      </a:r>
                      <a:endParaRPr lang="en-US" sz="1800" b="0" i="0" u="none" strike="noStrike" dirty="0">
                        <a:solidFill>
                          <a:srgbClr val="000000"/>
                        </a:solidFill>
                        <a:latin typeface="Calibri"/>
                      </a:endParaRPr>
                    </a:p>
                  </a:txBody>
                  <a:tcPr marL="10150" marR="1015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a:t>1% GEL</a:t>
                      </a:r>
                      <a:endParaRPr lang="en-US" sz="1800" b="0" i="0" u="none" strike="noStrike" dirty="0">
                        <a:solidFill>
                          <a:srgbClr val="000000"/>
                        </a:solidFill>
                        <a:latin typeface="Calibri"/>
                      </a:endParaRPr>
                    </a:p>
                  </a:txBody>
                  <a:tcPr marL="10150" marR="1015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t>B</a:t>
                      </a:r>
                      <a:endParaRPr lang="en-US" sz="1800" b="0" i="0" u="none" strike="noStrike" dirty="0">
                        <a:solidFill>
                          <a:srgbClr val="000000"/>
                        </a:solidFill>
                        <a:latin typeface="Calibri"/>
                      </a:endParaRPr>
                    </a:p>
                  </a:txBody>
                  <a:tcPr marL="10150" marR="1015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836785">
                <a:tc>
                  <a:txBody>
                    <a:bodyPr/>
                    <a:lstStyle/>
                    <a:p>
                      <a:pPr algn="l" fontAlgn="b"/>
                      <a:r>
                        <a:rPr lang="en-US" sz="1800" u="none" strike="noStrike" dirty="0"/>
                        <a:t>NADIFLOXACIN</a:t>
                      </a:r>
                      <a:endParaRPr lang="en-US" sz="1800" b="0" i="0" u="none" strike="noStrike" dirty="0">
                        <a:solidFill>
                          <a:srgbClr val="000000"/>
                        </a:solidFill>
                        <a:latin typeface="Calibri"/>
                      </a:endParaRPr>
                    </a:p>
                  </a:txBody>
                  <a:tcPr marL="10150" marR="1015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a:t>1% GEL/ </a:t>
                      </a:r>
                      <a:r>
                        <a:rPr lang="en-US" sz="1800" u="none" strike="noStrike" dirty="0" smtClean="0"/>
                        <a:t>CREAM (not recommended by AAD. Least resistance</a:t>
                      </a:r>
                      <a:endParaRPr lang="en-US" sz="1800" b="0" i="0" u="none" strike="noStrike" dirty="0">
                        <a:solidFill>
                          <a:srgbClr val="000000"/>
                        </a:solidFill>
                        <a:latin typeface="Calibri"/>
                      </a:endParaRPr>
                    </a:p>
                  </a:txBody>
                  <a:tcPr marL="10150" marR="1015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a:t>C</a:t>
                      </a:r>
                      <a:endParaRPr lang="en-US" sz="1800" b="0" i="0" u="none" strike="noStrike">
                        <a:solidFill>
                          <a:srgbClr val="000000"/>
                        </a:solidFill>
                        <a:latin typeface="Calibri"/>
                      </a:endParaRPr>
                    </a:p>
                  </a:txBody>
                  <a:tcPr marL="10150" marR="1015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372755">
                <a:tc>
                  <a:txBody>
                    <a:bodyPr/>
                    <a:lstStyle/>
                    <a:p>
                      <a:pPr algn="l" fontAlgn="b"/>
                      <a:r>
                        <a:rPr lang="en-US" sz="1800" u="none" strike="noStrike" dirty="0"/>
                        <a:t>CLARITHROMYCIN</a:t>
                      </a:r>
                      <a:endParaRPr lang="en-US" sz="1800" b="0" i="0" u="none" strike="noStrike" dirty="0">
                        <a:solidFill>
                          <a:srgbClr val="000000"/>
                        </a:solidFill>
                        <a:latin typeface="Calibri"/>
                      </a:endParaRPr>
                    </a:p>
                  </a:txBody>
                  <a:tcPr marL="10150" marR="1015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a:t>1% GEL</a:t>
                      </a:r>
                      <a:endParaRPr lang="en-US" sz="1800" b="0" i="0" u="none" strike="noStrike" dirty="0">
                        <a:solidFill>
                          <a:srgbClr val="000000"/>
                        </a:solidFill>
                        <a:latin typeface="Calibri"/>
                      </a:endParaRPr>
                    </a:p>
                  </a:txBody>
                  <a:tcPr marL="10150" marR="1015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t>C</a:t>
                      </a:r>
                      <a:endParaRPr lang="en-US" sz="1800" b="0" i="0" u="none" strike="noStrike" dirty="0">
                        <a:solidFill>
                          <a:srgbClr val="000000"/>
                        </a:solidFill>
                        <a:latin typeface="Calibri"/>
                      </a:endParaRPr>
                    </a:p>
                  </a:txBody>
                  <a:tcPr marL="10150" marR="1015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561049">
                <a:tc>
                  <a:txBody>
                    <a:bodyPr/>
                    <a:lstStyle/>
                    <a:p>
                      <a:pPr algn="l" fontAlgn="b"/>
                      <a:r>
                        <a:rPr lang="en-US" sz="1800" u="none" strike="noStrike" dirty="0" smtClean="0"/>
                        <a:t>BPO</a:t>
                      </a:r>
                      <a:endParaRPr lang="en-US" sz="1800" b="1" i="0" u="none" strike="noStrike" dirty="0">
                        <a:solidFill>
                          <a:srgbClr val="FF0000"/>
                        </a:solidFill>
                        <a:latin typeface="Calibri"/>
                      </a:endParaRPr>
                    </a:p>
                  </a:txBody>
                  <a:tcPr marL="10150" marR="1015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a:t>SPECIFICATION</a:t>
                      </a:r>
                      <a:endParaRPr lang="en-US" sz="1800" b="1" i="0" u="none" strike="noStrike" dirty="0">
                        <a:solidFill>
                          <a:srgbClr val="FF0000"/>
                        </a:solidFill>
                        <a:latin typeface="Calibri"/>
                      </a:endParaRPr>
                    </a:p>
                  </a:txBody>
                  <a:tcPr marL="10150" marR="1015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t>PREGNANCY SAFETY</a:t>
                      </a:r>
                      <a:endParaRPr lang="en-US" sz="1800" b="1" i="0" u="none" strike="noStrike" dirty="0">
                        <a:solidFill>
                          <a:srgbClr val="FF0000"/>
                        </a:solidFill>
                        <a:latin typeface="Calibri"/>
                      </a:endParaRPr>
                    </a:p>
                  </a:txBody>
                  <a:tcPr marL="10150" marR="1015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561049">
                <a:tc>
                  <a:txBody>
                    <a:bodyPr/>
                    <a:lstStyle/>
                    <a:p>
                      <a:pPr algn="l" fontAlgn="b"/>
                      <a:r>
                        <a:rPr lang="en-US" sz="1800" u="none" strike="noStrike" dirty="0"/>
                        <a:t>BENZOYL PEROXIDE</a:t>
                      </a:r>
                      <a:endParaRPr lang="en-US" sz="1800" b="0" i="0" u="none" strike="noStrike" dirty="0">
                        <a:solidFill>
                          <a:srgbClr val="000000"/>
                        </a:solidFill>
                        <a:latin typeface="Calibri"/>
                      </a:endParaRPr>
                    </a:p>
                  </a:txBody>
                  <a:tcPr marL="10150" marR="1015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a:t>2.5%3.5%,5.5%,4%,5%,</a:t>
                      </a:r>
                      <a:r>
                        <a:rPr lang="en-US" sz="1800" u="none" strike="noStrike" dirty="0" smtClean="0"/>
                        <a:t>7.5% GEL/ </a:t>
                      </a:r>
                      <a:r>
                        <a:rPr lang="en-US" sz="1800" u="none" strike="noStrike" dirty="0"/>
                        <a:t>MICROSHERE </a:t>
                      </a:r>
                      <a:endParaRPr lang="en-US" sz="1800" b="0" i="0" u="none" strike="noStrike" dirty="0">
                        <a:solidFill>
                          <a:srgbClr val="000000"/>
                        </a:solidFill>
                        <a:latin typeface="Calibri"/>
                      </a:endParaRPr>
                    </a:p>
                  </a:txBody>
                  <a:tcPr marL="10150" marR="1015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t>C</a:t>
                      </a:r>
                      <a:endParaRPr lang="en-US" sz="1800" b="0" i="0" u="none" strike="noStrike" dirty="0">
                        <a:solidFill>
                          <a:srgbClr val="000000"/>
                        </a:solidFill>
                        <a:latin typeface="Calibri"/>
                      </a:endParaRPr>
                    </a:p>
                  </a:txBody>
                  <a:tcPr marL="10150" marR="1015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53</a:t>
            </a:fld>
            <a:endParaRPr lang="en-US"/>
          </a:p>
        </p:txBody>
      </p:sp>
      <p:sp>
        <p:nvSpPr>
          <p:cNvPr id="7" name="Rectangle 6"/>
          <p:cNvSpPr/>
          <p:nvPr/>
        </p:nvSpPr>
        <p:spPr>
          <a:xfrm>
            <a:off x="800100" y="-1"/>
            <a:ext cx="5219700" cy="1447801"/>
          </a:xfrm>
          <a:prstGeom prst="rect">
            <a:avLst/>
          </a:prstGeom>
          <a:solidFill>
            <a:srgbClr val="722A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extBox 5"/>
          <p:cNvSpPr txBox="1"/>
          <p:nvPr/>
        </p:nvSpPr>
        <p:spPr>
          <a:xfrm>
            <a:off x="895350" y="192653"/>
            <a:ext cx="5029200" cy="1077218"/>
          </a:xfrm>
          <a:prstGeom prst="rect">
            <a:avLst/>
          </a:prstGeom>
          <a:noFill/>
        </p:spPr>
        <p:txBody>
          <a:bodyPr wrap="square" rtlCol="0">
            <a:spAutoFit/>
          </a:bodyPr>
          <a:lstStyle/>
          <a:p>
            <a:r>
              <a:rPr lang="en-US" sz="3200" b="1" dirty="0">
                <a:solidFill>
                  <a:schemeClr val="bg1"/>
                </a:solidFill>
                <a:latin typeface="Verdana" panose="020B0604030504040204" pitchFamily="34" charset="0"/>
                <a:ea typeface="Verdana" panose="020B0604030504040204" pitchFamily="34" charset="0"/>
                <a:cs typeface="+mj-cs"/>
              </a:rPr>
              <a:t>TOPICAL AGENTS </a:t>
            </a:r>
            <a:endParaRPr lang="en-US" sz="3200" b="1" dirty="0" smtClean="0">
              <a:solidFill>
                <a:schemeClr val="bg1"/>
              </a:solidFill>
              <a:latin typeface="Verdana" panose="020B0604030504040204" pitchFamily="34" charset="0"/>
              <a:ea typeface="Verdana" panose="020B0604030504040204" pitchFamily="34" charset="0"/>
              <a:cs typeface="+mj-cs"/>
            </a:endParaRPr>
          </a:p>
          <a:p>
            <a:r>
              <a:rPr lang="en-US" sz="3200" b="1" dirty="0" smtClean="0">
                <a:solidFill>
                  <a:schemeClr val="bg1"/>
                </a:solidFill>
                <a:latin typeface="Verdana" panose="020B0604030504040204" pitchFamily="34" charset="0"/>
                <a:ea typeface="Verdana" panose="020B0604030504040204" pitchFamily="34" charset="0"/>
                <a:cs typeface="+mj-cs"/>
              </a:rPr>
              <a:t>IN ACNE </a:t>
            </a:r>
            <a:r>
              <a:rPr lang="en-US" sz="3200" b="1" dirty="0">
                <a:solidFill>
                  <a:schemeClr val="bg1"/>
                </a:solidFill>
                <a:latin typeface="Verdana" panose="020B0604030504040204" pitchFamily="34" charset="0"/>
                <a:ea typeface="Verdana" panose="020B0604030504040204" pitchFamily="34" charset="0"/>
                <a:cs typeface="+mj-cs"/>
              </a:rPr>
              <a:t>TREATMENT</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703774068"/>
              </p:ext>
            </p:extLst>
          </p:nvPr>
        </p:nvGraphicFramePr>
        <p:xfrm>
          <a:off x="959644" y="2667002"/>
          <a:ext cx="9663111" cy="1901699"/>
        </p:xfrm>
        <a:graphic>
          <a:graphicData uri="http://schemas.openxmlformats.org/drawingml/2006/table">
            <a:tbl>
              <a:tblPr firstRow="1" bandRow="1">
                <a:tableStyleId>{21E4AEA4-8DFA-4A89-87EB-49C32662AFE0}</a:tableStyleId>
              </a:tblPr>
              <a:tblGrid>
                <a:gridCol w="3180264">
                  <a:extLst>
                    <a:ext uri="{9D8B030D-6E8A-4147-A177-3AD203B41FA5}">
                      <a16:colId xmlns:a16="http://schemas.microsoft.com/office/drawing/2014/main" xmlns="" val="20000"/>
                    </a:ext>
                  </a:extLst>
                </a:gridCol>
                <a:gridCol w="4036490">
                  <a:extLst>
                    <a:ext uri="{9D8B030D-6E8A-4147-A177-3AD203B41FA5}">
                      <a16:colId xmlns:a16="http://schemas.microsoft.com/office/drawing/2014/main" xmlns="" val="20001"/>
                    </a:ext>
                  </a:extLst>
                </a:gridCol>
                <a:gridCol w="2446357">
                  <a:extLst>
                    <a:ext uri="{9D8B030D-6E8A-4147-A177-3AD203B41FA5}">
                      <a16:colId xmlns:a16="http://schemas.microsoft.com/office/drawing/2014/main" xmlns="" val="20002"/>
                    </a:ext>
                  </a:extLst>
                </a:gridCol>
              </a:tblGrid>
              <a:tr h="305447">
                <a:tc>
                  <a:txBody>
                    <a:bodyPr/>
                    <a:lstStyle/>
                    <a:p>
                      <a:pPr algn="ctr" fontAlgn="b"/>
                      <a:r>
                        <a:rPr lang="en-US" sz="1800" u="none" strike="noStrike" dirty="0" smtClean="0"/>
                        <a:t>OTHER DRUGS</a:t>
                      </a:r>
                      <a:endParaRPr lang="en-US" sz="1800" b="0" i="0" u="none" strike="noStrike" dirty="0">
                        <a:solidFill>
                          <a:srgbClr val="FF0000"/>
                        </a:solidFill>
                        <a:latin typeface="Calibri"/>
                      </a:endParaRPr>
                    </a:p>
                  </a:txBody>
                  <a:tcPr marL="11082" marR="11082"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t>SPECIFICATION</a:t>
                      </a:r>
                      <a:endParaRPr lang="en-US" sz="1800" b="0" i="0" u="none" strike="noStrike" dirty="0">
                        <a:solidFill>
                          <a:srgbClr val="FF0000"/>
                        </a:solidFill>
                        <a:latin typeface="Calibri"/>
                      </a:endParaRPr>
                    </a:p>
                  </a:txBody>
                  <a:tcPr marL="11082" marR="11082"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t>PREGNANCY SAFETY</a:t>
                      </a:r>
                      <a:endParaRPr lang="en-US" sz="1800" b="0" i="0" u="none" strike="noStrike" dirty="0">
                        <a:solidFill>
                          <a:srgbClr val="FF0000"/>
                        </a:solidFill>
                        <a:latin typeface="Calibri"/>
                      </a:endParaRPr>
                    </a:p>
                  </a:txBody>
                  <a:tcPr marL="11082" marR="11082"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99063">
                <a:tc>
                  <a:txBody>
                    <a:bodyPr/>
                    <a:lstStyle/>
                    <a:p>
                      <a:pPr algn="l" fontAlgn="b"/>
                      <a:r>
                        <a:rPr lang="en-US" sz="1800" u="none" strike="noStrike" dirty="0" smtClean="0"/>
                        <a:t>AZELAIC ACID</a:t>
                      </a:r>
                      <a:endParaRPr lang="en-US" sz="1800" b="0" i="0" u="none" strike="noStrike" dirty="0">
                        <a:solidFill>
                          <a:srgbClr val="000000"/>
                        </a:solidFill>
                        <a:latin typeface="Calibri"/>
                      </a:endParaRPr>
                    </a:p>
                  </a:txBody>
                  <a:tcPr marL="11082" marR="11082"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smtClean="0"/>
                        <a:t>10%,15%,20% GEL/CR</a:t>
                      </a:r>
                      <a:endParaRPr lang="en-US" sz="1800" b="0" i="0" u="none" strike="noStrike" dirty="0">
                        <a:solidFill>
                          <a:srgbClr val="000000"/>
                        </a:solidFill>
                        <a:latin typeface="Calibri"/>
                      </a:endParaRPr>
                    </a:p>
                  </a:txBody>
                  <a:tcPr marL="11082" marR="11082"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smtClean="0"/>
                        <a:t>B</a:t>
                      </a:r>
                      <a:endParaRPr lang="en-US" sz="1800" b="0" i="0" u="none" strike="noStrike" dirty="0">
                        <a:solidFill>
                          <a:srgbClr val="000000"/>
                        </a:solidFill>
                        <a:latin typeface="Calibri"/>
                      </a:endParaRPr>
                    </a:p>
                  </a:txBody>
                  <a:tcPr marL="11082" marR="11082"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399063">
                <a:tc>
                  <a:txBody>
                    <a:bodyPr/>
                    <a:lstStyle/>
                    <a:p>
                      <a:pPr algn="l" fontAlgn="b"/>
                      <a:r>
                        <a:rPr lang="en-US" sz="1800" u="none" strike="noStrike" dirty="0" smtClean="0"/>
                        <a:t>DAPSONE</a:t>
                      </a:r>
                      <a:endParaRPr lang="en-US" sz="1800" b="0" i="0" u="none" strike="noStrike" dirty="0">
                        <a:solidFill>
                          <a:srgbClr val="000000"/>
                        </a:solidFill>
                        <a:latin typeface="Calibri"/>
                      </a:endParaRPr>
                    </a:p>
                  </a:txBody>
                  <a:tcPr marL="11082" marR="11082"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smtClean="0"/>
                        <a:t>5%</a:t>
                      </a:r>
                      <a:r>
                        <a:rPr lang="en-US" sz="1800" u="none" strike="noStrike" baseline="0" dirty="0" smtClean="0"/>
                        <a:t> GEL</a:t>
                      </a:r>
                      <a:endParaRPr lang="en-US" sz="1800" b="0" i="0" u="none" strike="noStrike" dirty="0">
                        <a:solidFill>
                          <a:srgbClr val="000000"/>
                        </a:solidFill>
                        <a:latin typeface="Calibri"/>
                      </a:endParaRPr>
                    </a:p>
                  </a:txBody>
                  <a:tcPr marL="11082" marR="11082"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smtClean="0"/>
                        <a:t>C</a:t>
                      </a:r>
                      <a:endParaRPr lang="en-US" sz="1800" b="0" i="0" u="none" strike="noStrike" dirty="0">
                        <a:solidFill>
                          <a:srgbClr val="000000"/>
                        </a:solidFill>
                        <a:latin typeface="Calibri"/>
                      </a:endParaRPr>
                    </a:p>
                  </a:txBody>
                  <a:tcPr marL="11082" marR="11082"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399063">
                <a:tc>
                  <a:txBody>
                    <a:bodyPr/>
                    <a:lstStyle/>
                    <a:p>
                      <a:pPr algn="l" fontAlgn="b"/>
                      <a:r>
                        <a:rPr lang="en-US" sz="1800" u="none" strike="noStrike" dirty="0" smtClean="0"/>
                        <a:t>SALICYLIC ACID</a:t>
                      </a:r>
                      <a:endParaRPr lang="en-US" sz="1800" b="0" i="0" u="none" strike="noStrike" dirty="0">
                        <a:solidFill>
                          <a:srgbClr val="000000"/>
                        </a:solidFill>
                        <a:latin typeface="Calibri"/>
                      </a:endParaRPr>
                    </a:p>
                  </a:txBody>
                  <a:tcPr marL="11082" marR="11082"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a:t>1</a:t>
                      </a:r>
                      <a:r>
                        <a:rPr lang="en-US" sz="1800" u="none" strike="noStrike" dirty="0" smtClean="0"/>
                        <a:t>%,2%</a:t>
                      </a:r>
                      <a:r>
                        <a:rPr lang="en-US" sz="1800" u="none" strike="noStrike" baseline="0" dirty="0" smtClean="0"/>
                        <a:t> FACEWASH CR</a:t>
                      </a:r>
                      <a:endParaRPr lang="en-US" sz="1800" b="0" i="0" u="none" strike="noStrike" dirty="0">
                        <a:solidFill>
                          <a:srgbClr val="000000"/>
                        </a:solidFill>
                        <a:latin typeface="Calibri"/>
                      </a:endParaRPr>
                    </a:p>
                  </a:txBody>
                  <a:tcPr marL="11082" marR="11082"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smtClean="0"/>
                        <a:t>C, AVOID</a:t>
                      </a:r>
                      <a:endParaRPr lang="en-US" sz="1800" b="0" i="0" u="none" strike="noStrike" dirty="0">
                        <a:solidFill>
                          <a:srgbClr val="000000"/>
                        </a:solidFill>
                        <a:latin typeface="Calibri"/>
                      </a:endParaRPr>
                    </a:p>
                  </a:txBody>
                  <a:tcPr marL="11082" marR="11082"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399063">
                <a:tc>
                  <a:txBody>
                    <a:bodyPr/>
                    <a:lstStyle/>
                    <a:p>
                      <a:pPr algn="l" fontAlgn="b"/>
                      <a:r>
                        <a:rPr lang="en-US" sz="1800" u="none" strike="noStrike" dirty="0" smtClean="0"/>
                        <a:t>SALICYLIC GLYCOLIC COMB</a:t>
                      </a:r>
                      <a:endParaRPr lang="en-US" sz="1800" b="0" i="0" u="none" strike="noStrike" dirty="0">
                        <a:solidFill>
                          <a:srgbClr val="000000"/>
                        </a:solidFill>
                        <a:latin typeface="Calibri"/>
                      </a:endParaRPr>
                    </a:p>
                  </a:txBody>
                  <a:tcPr marL="11082" marR="11082"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800" b="0" i="0" u="none" strike="noStrike" dirty="0">
                        <a:solidFill>
                          <a:srgbClr val="000000"/>
                        </a:solidFill>
                        <a:latin typeface="Calibri"/>
                      </a:endParaRPr>
                    </a:p>
                  </a:txBody>
                  <a:tcPr marL="11082" marR="11082"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smtClean="0"/>
                        <a:t>AVOID</a:t>
                      </a:r>
                      <a:endParaRPr lang="en-US" sz="1800" b="0" i="0" u="none" strike="noStrike" dirty="0">
                        <a:solidFill>
                          <a:srgbClr val="000000"/>
                        </a:solidFill>
                        <a:latin typeface="Calibri"/>
                      </a:endParaRPr>
                    </a:p>
                  </a:txBody>
                  <a:tcPr marL="11082" marR="11082"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54</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xmlns="" val="2563278792"/>
              </p:ext>
            </p:extLst>
          </p:nvPr>
        </p:nvGraphicFramePr>
        <p:xfrm>
          <a:off x="959643" y="398778"/>
          <a:ext cx="9663111" cy="2068931"/>
        </p:xfrm>
        <a:graphic>
          <a:graphicData uri="http://schemas.openxmlformats.org/drawingml/2006/table">
            <a:tbl>
              <a:tblPr firstRow="1" bandRow="1">
                <a:tableStyleId>{21E4AEA4-8DFA-4A89-87EB-49C32662AFE0}</a:tableStyleId>
              </a:tblPr>
              <a:tblGrid>
                <a:gridCol w="3180264">
                  <a:extLst>
                    <a:ext uri="{9D8B030D-6E8A-4147-A177-3AD203B41FA5}">
                      <a16:colId xmlns:a16="http://schemas.microsoft.com/office/drawing/2014/main" xmlns="" val="20000"/>
                    </a:ext>
                  </a:extLst>
                </a:gridCol>
                <a:gridCol w="4036490">
                  <a:extLst>
                    <a:ext uri="{9D8B030D-6E8A-4147-A177-3AD203B41FA5}">
                      <a16:colId xmlns:a16="http://schemas.microsoft.com/office/drawing/2014/main" xmlns="" val="20001"/>
                    </a:ext>
                  </a:extLst>
                </a:gridCol>
                <a:gridCol w="2446357">
                  <a:extLst>
                    <a:ext uri="{9D8B030D-6E8A-4147-A177-3AD203B41FA5}">
                      <a16:colId xmlns:a16="http://schemas.microsoft.com/office/drawing/2014/main" xmlns="" val="20002"/>
                    </a:ext>
                  </a:extLst>
                </a:gridCol>
              </a:tblGrid>
              <a:tr h="456659">
                <a:tc>
                  <a:txBody>
                    <a:bodyPr/>
                    <a:lstStyle/>
                    <a:p>
                      <a:pPr algn="ctr" fontAlgn="b"/>
                      <a:r>
                        <a:rPr lang="en-US" sz="1800" u="none" strike="noStrike" dirty="0" smtClean="0"/>
                        <a:t>RETINOIDS</a:t>
                      </a:r>
                      <a:endParaRPr lang="en-US" sz="1800" b="1" i="0" u="none" strike="noStrike" dirty="0">
                        <a:solidFill>
                          <a:srgbClr val="FF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t>SPECIFICATION</a:t>
                      </a:r>
                      <a:endParaRPr lang="en-US" sz="1800" b="1" i="0" u="none" strike="noStrike" dirty="0">
                        <a:solidFill>
                          <a:srgbClr val="FF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t>PREGNANCY SAFETY</a:t>
                      </a:r>
                      <a:endParaRPr lang="en-US" sz="1800" b="1" i="0" u="none" strike="noStrike" dirty="0">
                        <a:solidFill>
                          <a:srgbClr val="FF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51369">
                <a:tc>
                  <a:txBody>
                    <a:bodyPr/>
                    <a:lstStyle/>
                    <a:p>
                      <a:pPr algn="l" fontAlgn="b"/>
                      <a:r>
                        <a:rPr lang="en-US" sz="1800" u="none" strike="noStrike" dirty="0"/>
                        <a:t>ADAPALENE</a:t>
                      </a:r>
                      <a:endParaRPr lang="en-US" sz="18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a:t>0.10%</a:t>
                      </a:r>
                      <a:endParaRPr lang="en-US" sz="18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t>C</a:t>
                      </a:r>
                      <a:endParaRPr lang="en-US" sz="18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528858">
                <a:tc>
                  <a:txBody>
                    <a:bodyPr/>
                    <a:lstStyle/>
                    <a:p>
                      <a:pPr algn="l" fontAlgn="b"/>
                      <a:r>
                        <a:rPr lang="en-US" sz="1800" u="none" strike="noStrike" dirty="0"/>
                        <a:t>TRETINOIN</a:t>
                      </a:r>
                      <a:endParaRPr lang="en-US" sz="18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a:t>0.025%,).05% 0.01% CREAM </a:t>
                      </a:r>
                      <a:r>
                        <a:rPr lang="en-US" sz="1800" u="none" strike="noStrike" dirty="0" err="1"/>
                        <a:t>MICROSHERE</a:t>
                      </a:r>
                      <a:r>
                        <a:rPr lang="en-US" sz="1800" u="none" strike="noStrike" dirty="0"/>
                        <a:t> 0.04% </a:t>
                      </a:r>
                      <a:endParaRPr lang="en-US" sz="18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t>C</a:t>
                      </a:r>
                      <a:endParaRPr lang="en-US" sz="18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351369">
                <a:tc>
                  <a:txBody>
                    <a:bodyPr/>
                    <a:lstStyle/>
                    <a:p>
                      <a:pPr algn="l" fontAlgn="b"/>
                      <a:r>
                        <a:rPr lang="en-US" sz="1800" u="none" strike="noStrike" dirty="0"/>
                        <a:t>TAZORETENE</a:t>
                      </a:r>
                      <a:endParaRPr lang="en-US" sz="18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a:t>0.05% AND 0.1%</a:t>
                      </a:r>
                      <a:endParaRPr lang="en-US" sz="18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smtClean="0"/>
                        <a:t>X NOT TO USED</a:t>
                      </a:r>
                      <a:endParaRPr lang="en-US" sz="18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351369">
                <a:tc>
                  <a:txBody>
                    <a:bodyPr/>
                    <a:lstStyle/>
                    <a:p>
                      <a:pPr algn="l" fontAlgn="b"/>
                      <a:r>
                        <a:rPr lang="en-US" sz="1800" u="none" strike="noStrike" dirty="0"/>
                        <a:t>ISOTRETINOIN</a:t>
                      </a:r>
                      <a:endParaRPr lang="en-US" sz="18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a:t>0.05</a:t>
                      </a:r>
                      <a:r>
                        <a:rPr lang="en-US" sz="1800" u="none" strike="noStrike" dirty="0" smtClean="0"/>
                        <a:t>% GEL/CR</a:t>
                      </a:r>
                      <a:endParaRPr lang="en-US" sz="18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smtClean="0"/>
                        <a:t>D NOT TO USED</a:t>
                      </a:r>
                      <a:endParaRPr lang="en-US" sz="18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graphicFrame>
        <p:nvGraphicFramePr>
          <p:cNvPr id="7" name="Content Placeholder 4"/>
          <p:cNvGraphicFramePr>
            <a:graphicFrameLocks/>
          </p:cNvGraphicFramePr>
          <p:nvPr>
            <p:extLst>
              <p:ext uri="{D42A27DB-BD31-4B8C-83A1-F6EECF244321}">
                <p14:modId xmlns:p14="http://schemas.microsoft.com/office/powerpoint/2010/main" xmlns="" val="3332734976"/>
              </p:ext>
            </p:extLst>
          </p:nvPr>
        </p:nvGraphicFramePr>
        <p:xfrm>
          <a:off x="6019800" y="4876800"/>
          <a:ext cx="4114800" cy="1670685"/>
        </p:xfrm>
        <a:graphic>
          <a:graphicData uri="http://schemas.openxmlformats.org/drawingml/2006/table">
            <a:tbl>
              <a:tblPr firstRow="1" bandRow="1">
                <a:tableStyleId>{00A15C55-8517-42AA-B614-E9B94910E393}</a:tableStyleId>
              </a:tblPr>
              <a:tblGrid>
                <a:gridCol w="4114800">
                  <a:extLst>
                    <a:ext uri="{9D8B030D-6E8A-4147-A177-3AD203B41FA5}">
                      <a16:colId xmlns:a16="http://schemas.microsoft.com/office/drawing/2014/main" xmlns="" val="20000"/>
                    </a:ext>
                  </a:extLst>
                </a:gridCol>
              </a:tblGrid>
              <a:tr h="370840">
                <a:tc>
                  <a:txBody>
                    <a:bodyPr/>
                    <a:lstStyle/>
                    <a:p>
                      <a:pPr algn="l" fontAlgn="b"/>
                      <a:r>
                        <a:rPr lang="en-US" sz="1800" u="none" strike="noStrike" dirty="0"/>
                        <a:t>BENZYL PEROXIDE plus CLINDAMYCIN</a:t>
                      </a:r>
                      <a:endParaRPr lang="en-US" sz="18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370840">
                <a:tc>
                  <a:txBody>
                    <a:bodyPr/>
                    <a:lstStyle/>
                    <a:p>
                      <a:pPr algn="l" fontAlgn="b"/>
                      <a:r>
                        <a:rPr lang="en-US" sz="1800" u="none" strike="noStrike" dirty="0"/>
                        <a:t>ADAPALENE plus CLINDAMYCIN</a:t>
                      </a:r>
                      <a:endParaRPr lang="en-US" sz="18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370840">
                <a:tc>
                  <a:txBody>
                    <a:bodyPr/>
                    <a:lstStyle/>
                    <a:p>
                      <a:pPr algn="l" fontAlgn="b"/>
                      <a:r>
                        <a:rPr lang="en-US" sz="1800" u="none" strike="noStrike" dirty="0"/>
                        <a:t>BENZYL PEROXIDE plus ADAPALENE</a:t>
                      </a:r>
                      <a:endParaRPr lang="en-US" sz="18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370840">
                <a:tc>
                  <a:txBody>
                    <a:bodyPr/>
                    <a:lstStyle/>
                    <a:p>
                      <a:pPr algn="l" fontAlgn="b"/>
                      <a:r>
                        <a:rPr lang="en-US" sz="1800" u="none" strike="noStrike" dirty="0"/>
                        <a:t>NADIFLOXACIN plus ADAPELENE</a:t>
                      </a:r>
                      <a:endParaRPr lang="en-US" sz="18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bl>
          </a:graphicData>
        </a:graphic>
      </p:graphicFrame>
      <p:sp>
        <p:nvSpPr>
          <p:cNvPr id="9" name="TextBox 8"/>
          <p:cNvSpPr txBox="1"/>
          <p:nvPr/>
        </p:nvSpPr>
        <p:spPr>
          <a:xfrm>
            <a:off x="3352798" y="5410200"/>
            <a:ext cx="2438400" cy="923330"/>
          </a:xfrm>
          <a:prstGeom prst="rect">
            <a:avLst/>
          </a:prstGeom>
          <a:noFill/>
        </p:spPr>
        <p:txBody>
          <a:bodyPr wrap="square" rtlCol="0">
            <a:spAutoFit/>
          </a:bodyPr>
          <a:lstStyle/>
          <a:p>
            <a:r>
              <a:rPr lang="en-US" dirty="0"/>
              <a:t>POPULAR COMBINATION TOPICALS</a:t>
            </a:r>
          </a:p>
        </p:txBody>
      </p:sp>
      <p:cxnSp>
        <p:nvCxnSpPr>
          <p:cNvPr id="11" name="Straight Arrow Connector 10"/>
          <p:cNvCxnSpPr/>
          <p:nvPr/>
        </p:nvCxnSpPr>
        <p:spPr>
          <a:xfrm>
            <a:off x="5105400" y="5943600"/>
            <a:ext cx="762000" cy="0"/>
          </a:xfrm>
          <a:prstGeom prst="straightConnector1">
            <a:avLst/>
          </a:prstGeom>
          <a:ln w="38100">
            <a:solidFill>
              <a:srgbClr val="722A2D"/>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xmlns="" val="4077328339"/>
              </p:ext>
            </p:extLst>
          </p:nvPr>
        </p:nvGraphicFramePr>
        <p:xfrm>
          <a:off x="838201" y="415450"/>
          <a:ext cx="10515599" cy="6216236"/>
        </p:xfrm>
        <a:graphic>
          <a:graphicData uri="http://schemas.openxmlformats.org/drawingml/2006/table">
            <a:tbl>
              <a:tblPr firstRow="1" bandRow="1">
                <a:tableStyleId>{EB344D84-9AFB-497E-A393-DC336BA19D2E}</a:tableStyleId>
              </a:tblPr>
              <a:tblGrid>
                <a:gridCol w="1849967">
                  <a:extLst>
                    <a:ext uri="{9D8B030D-6E8A-4147-A177-3AD203B41FA5}">
                      <a16:colId xmlns:a16="http://schemas.microsoft.com/office/drawing/2014/main" xmlns="" val="20000"/>
                    </a:ext>
                  </a:extLst>
                </a:gridCol>
                <a:gridCol w="2711947">
                  <a:extLst>
                    <a:ext uri="{9D8B030D-6E8A-4147-A177-3AD203B41FA5}">
                      <a16:colId xmlns:a16="http://schemas.microsoft.com/office/drawing/2014/main" xmlns="" val="20001"/>
                    </a:ext>
                  </a:extLst>
                </a:gridCol>
                <a:gridCol w="3324786">
                  <a:extLst>
                    <a:ext uri="{9D8B030D-6E8A-4147-A177-3AD203B41FA5}">
                      <a16:colId xmlns:a16="http://schemas.microsoft.com/office/drawing/2014/main" xmlns="" val="20002"/>
                    </a:ext>
                  </a:extLst>
                </a:gridCol>
                <a:gridCol w="2628899">
                  <a:extLst>
                    <a:ext uri="{9D8B030D-6E8A-4147-A177-3AD203B41FA5}">
                      <a16:colId xmlns:a16="http://schemas.microsoft.com/office/drawing/2014/main" xmlns="" val="20003"/>
                    </a:ext>
                  </a:extLst>
                </a:gridCol>
              </a:tblGrid>
              <a:tr h="361009">
                <a:tc>
                  <a:txBody>
                    <a:bodyPr/>
                    <a:lstStyle/>
                    <a:p>
                      <a:pPr algn="ctr" fontAlgn="b"/>
                      <a:r>
                        <a:rPr lang="en-US" sz="1800" u="none" strike="noStrike" dirty="0" smtClean="0"/>
                        <a:t>ANTIBIOTIC</a:t>
                      </a:r>
                      <a:endParaRPr lang="en-US" sz="1800" b="0" i="0" u="none" strike="noStrike" dirty="0">
                        <a:solidFill>
                          <a:schemeClr val="tx1"/>
                        </a:solidFill>
                        <a:latin typeface="+mj-lt"/>
                      </a:endParaRPr>
                    </a:p>
                  </a:txBody>
                  <a:tcPr marL="10596" marR="10596"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smtClean="0"/>
                        <a:t>DOSAGE</a:t>
                      </a:r>
                      <a:endParaRPr lang="en-US" sz="1800" b="0" i="0" u="none" strike="noStrike" dirty="0">
                        <a:solidFill>
                          <a:srgbClr val="000000"/>
                        </a:solidFill>
                        <a:latin typeface="+mj-lt"/>
                      </a:endParaRPr>
                    </a:p>
                  </a:txBody>
                  <a:tcPr marL="10596" marR="10596"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FEATURES</a:t>
                      </a:r>
                      <a:endParaRPr lang="en-US" sz="1800" b="0" dirty="0">
                        <a:solidFill>
                          <a:schemeClr val="tx1"/>
                        </a:solidFill>
                        <a:latin typeface="+mj-lt"/>
                      </a:endParaRPr>
                    </a:p>
                  </a:txBody>
                  <a:tcPr marL="101717" marR="101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OTHER</a:t>
                      </a:r>
                      <a:endParaRPr lang="en-US" sz="1800" b="0" dirty="0">
                        <a:solidFill>
                          <a:schemeClr val="tx1"/>
                        </a:solidFill>
                        <a:latin typeface="+mj-lt"/>
                      </a:endParaRPr>
                    </a:p>
                  </a:txBody>
                  <a:tcPr marL="101717" marR="101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1345128">
                <a:tc>
                  <a:txBody>
                    <a:bodyPr/>
                    <a:lstStyle/>
                    <a:p>
                      <a:pPr algn="l" fontAlgn="b"/>
                      <a:r>
                        <a:rPr lang="en-US" sz="1400" b="1" u="none" strike="noStrike" dirty="0"/>
                        <a:t>DOXYCYCLINE</a:t>
                      </a:r>
                      <a:endParaRPr lang="en-US" sz="1400" b="1" i="0" u="none" strike="noStrike" dirty="0">
                        <a:solidFill>
                          <a:srgbClr val="000000"/>
                        </a:solidFill>
                        <a:latin typeface="+mj-lt"/>
                      </a:endParaRPr>
                    </a:p>
                  </a:txBody>
                  <a:tcPr marL="10596" marR="1059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E1D8"/>
                    </a:solidFill>
                  </a:tcPr>
                </a:tc>
                <a:tc>
                  <a:txBody>
                    <a:bodyPr/>
                    <a:lstStyle/>
                    <a:p>
                      <a:pPr algn="l" fontAlgn="b"/>
                      <a:r>
                        <a:rPr lang="en-US" sz="1600" u="none" strike="noStrike" dirty="0"/>
                        <a:t>100MG -200 PER </a:t>
                      </a:r>
                      <a:r>
                        <a:rPr lang="en-US" sz="1600" u="none" strike="noStrike" dirty="0" smtClean="0"/>
                        <a:t>DAY/ (40mg/day sub antimicrobial dose for 6months has  significantly</a:t>
                      </a:r>
                      <a:r>
                        <a:rPr lang="en-US" sz="1600" u="none" strike="noStrike" baseline="0" dirty="0" smtClean="0"/>
                        <a:t> better results)</a:t>
                      </a:r>
                      <a:r>
                        <a:rPr lang="en-US" sz="1600" u="none" strike="noStrike" dirty="0" smtClean="0"/>
                        <a:t> </a:t>
                      </a:r>
                      <a:endParaRPr lang="en-US" sz="1600" b="0" i="0" u="none" strike="noStrike" dirty="0">
                        <a:solidFill>
                          <a:srgbClr val="000000"/>
                        </a:solidFill>
                        <a:latin typeface="+mj-lt"/>
                      </a:endParaRPr>
                    </a:p>
                  </a:txBody>
                  <a:tcPr marL="10596" marR="1059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u="none" strike="noStrike" dirty="0" smtClean="0"/>
                        <a:t>C/I</a:t>
                      </a:r>
                      <a:r>
                        <a:rPr lang="en-US" sz="1300" u="none" strike="noStrike" baseline="0" dirty="0" smtClean="0"/>
                        <a:t> in</a:t>
                      </a:r>
                      <a:r>
                        <a:rPr lang="en-US" sz="1300" u="none" strike="noStrike" dirty="0" smtClean="0"/>
                        <a:t> </a:t>
                      </a:r>
                      <a:r>
                        <a:rPr lang="en-US" sz="1300" u="none" strike="noStrike" dirty="0"/>
                        <a:t>PT BELOW 9 YRS AND PREGNANCY. NOT TO BE USED BEYOND 2-3 </a:t>
                      </a:r>
                      <a:r>
                        <a:rPr lang="en-US" sz="1300" u="none" strike="noStrike" dirty="0" smtClean="0"/>
                        <a:t>MONTHS. </a:t>
                      </a:r>
                      <a:r>
                        <a:rPr lang="en-US" sz="1300" u="none" strike="noStrike" dirty="0"/>
                        <a:t>PHOTOSENSTIVE. CONSIDERED AS BEST OPTION. SOME STUDIES FIND IT BETTER THAN </a:t>
                      </a:r>
                      <a:r>
                        <a:rPr lang="en-US" sz="1300" u="none" strike="noStrike" dirty="0" err="1" smtClean="0"/>
                        <a:t>MINOCYLCINE</a:t>
                      </a:r>
                      <a:r>
                        <a:rPr lang="en-US" sz="1300" u="none" strike="noStrike" dirty="0" smtClean="0"/>
                        <a:t>.</a:t>
                      </a:r>
                    </a:p>
                    <a:p>
                      <a:pPr algn="l" fontAlgn="b"/>
                      <a:r>
                        <a:rPr lang="en-US" sz="1300" u="none" strike="noStrike" dirty="0" smtClean="0"/>
                        <a:t>Can be taken with food. </a:t>
                      </a:r>
                      <a:r>
                        <a:rPr lang="en-US" sz="1300" u="none" strike="noStrike" dirty="0" err="1" smtClean="0"/>
                        <a:t>photosenstivity</a:t>
                      </a:r>
                      <a:endParaRPr lang="en-US" sz="1300" b="0" i="0" u="none" strike="noStrike" dirty="0">
                        <a:solidFill>
                          <a:srgbClr val="000000"/>
                        </a:solidFill>
                        <a:latin typeface="+mj-lt"/>
                      </a:endParaRPr>
                    </a:p>
                  </a:txBody>
                  <a:tcPr marL="10596" marR="1059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u="none" strike="noStrike" dirty="0"/>
                        <a:t>REDUCES P ACNES. ANTIMETALLOPROTEINASE ACTIVITY REDUCES </a:t>
                      </a:r>
                      <a:r>
                        <a:rPr lang="en-US" sz="1300" u="none" strike="noStrike" dirty="0" smtClean="0"/>
                        <a:t>INFLAMMATION. Should not be used beyond 2-3</a:t>
                      </a:r>
                      <a:r>
                        <a:rPr lang="en-US" sz="1300" u="none" strike="noStrike" baseline="0" dirty="0" smtClean="0"/>
                        <a:t> </a:t>
                      </a:r>
                      <a:r>
                        <a:rPr lang="en-US" sz="1300" u="none" strike="noStrike" baseline="0" dirty="0" smtClean="0"/>
                        <a:t>months in full doses</a:t>
                      </a:r>
                      <a:endParaRPr lang="en-US" sz="1300" b="0" i="0" u="none" strike="noStrike" dirty="0">
                        <a:solidFill>
                          <a:srgbClr val="000000"/>
                        </a:solidFill>
                        <a:latin typeface="+mj-lt"/>
                      </a:endParaRPr>
                    </a:p>
                  </a:txBody>
                  <a:tcPr marL="10596" marR="1059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973610">
                <a:tc>
                  <a:txBody>
                    <a:bodyPr/>
                    <a:lstStyle/>
                    <a:p>
                      <a:pPr algn="l" fontAlgn="b"/>
                      <a:r>
                        <a:rPr lang="en-US" sz="1400" b="1" u="none" strike="noStrike" dirty="0"/>
                        <a:t>MINOCYCLINE</a:t>
                      </a:r>
                      <a:endParaRPr lang="en-US" sz="1400" b="1" i="0" u="none" strike="noStrike" dirty="0">
                        <a:solidFill>
                          <a:srgbClr val="000000"/>
                        </a:solidFill>
                        <a:latin typeface="+mj-lt"/>
                      </a:endParaRPr>
                    </a:p>
                  </a:txBody>
                  <a:tcPr marL="10596" marR="1059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E1D8"/>
                    </a:solidFill>
                  </a:tcPr>
                </a:tc>
                <a:tc>
                  <a:txBody>
                    <a:bodyPr/>
                    <a:lstStyle/>
                    <a:p>
                      <a:pPr algn="l" fontAlgn="b"/>
                      <a:r>
                        <a:rPr lang="en-US" sz="1600" u="none" strike="noStrike" dirty="0"/>
                        <a:t>100MG OR 45ER,55ER PER DAY</a:t>
                      </a:r>
                      <a:endParaRPr lang="en-US" sz="1600" b="0" i="0" u="none" strike="noStrike" dirty="0">
                        <a:solidFill>
                          <a:srgbClr val="000000"/>
                        </a:solidFill>
                        <a:latin typeface="+mj-lt"/>
                      </a:endParaRPr>
                    </a:p>
                  </a:txBody>
                  <a:tcPr marL="10596" marR="1059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u="none" strike="noStrike" dirty="0" smtClean="0"/>
                        <a:t>C/I in PT </a:t>
                      </a:r>
                      <a:r>
                        <a:rPr lang="en-US" sz="1300" u="none" strike="noStrike" dirty="0"/>
                        <a:t>BELOW 9 YRS PHOTOSENSTIVE.  MANY CONSIDER IT BETTER THAN DOXY CYCLIN. </a:t>
                      </a:r>
                      <a:r>
                        <a:rPr lang="en-US" sz="1300" u="none" strike="noStrike" dirty="0" smtClean="0"/>
                        <a:t>SPOTTED </a:t>
                      </a:r>
                      <a:r>
                        <a:rPr lang="en-US" sz="1300" u="none" strike="noStrike" dirty="0"/>
                        <a:t>PIGMENTATION ON LONG TERM USE </a:t>
                      </a:r>
                      <a:r>
                        <a:rPr lang="en-US" sz="1300" u="none" strike="noStrike" dirty="0" err="1"/>
                        <a:t>esp</a:t>
                      </a:r>
                      <a:r>
                        <a:rPr lang="en-US" sz="1300" u="none" strike="noStrike" dirty="0"/>
                        <a:t> in acne scars hard </a:t>
                      </a:r>
                      <a:r>
                        <a:rPr lang="en-US" sz="1300" u="none" strike="noStrike" dirty="0" smtClean="0"/>
                        <a:t>palate, </a:t>
                      </a:r>
                      <a:r>
                        <a:rPr lang="en-US" sz="1300" u="none" strike="noStrike" dirty="0"/>
                        <a:t>anterior shins</a:t>
                      </a:r>
                      <a:endParaRPr lang="en-US" sz="1300" b="0" i="0" u="none" strike="noStrike" dirty="0">
                        <a:solidFill>
                          <a:srgbClr val="000000"/>
                        </a:solidFill>
                        <a:latin typeface="+mj-lt"/>
                      </a:endParaRPr>
                    </a:p>
                  </a:txBody>
                  <a:tcPr marL="10596" marR="1059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u="none" strike="noStrike" dirty="0"/>
                        <a:t>decrease free fatty acid concentration and </a:t>
                      </a:r>
                      <a:r>
                        <a:rPr lang="en-US" sz="1300" u="none" strike="noStrike" dirty="0" smtClean="0"/>
                        <a:t>inflammation </a:t>
                      </a:r>
                      <a:r>
                        <a:rPr lang="en-US" sz="1300" u="none" strike="noStrike" dirty="0"/>
                        <a:t>there by and takes several wks to get evident hence several wks of </a:t>
                      </a:r>
                      <a:r>
                        <a:rPr lang="en-US" sz="1300" u="none" strike="noStrike" dirty="0" err="1"/>
                        <a:t>tt</a:t>
                      </a:r>
                      <a:r>
                        <a:rPr lang="en-US" sz="1300" u="none" strike="noStrike" dirty="0"/>
                        <a:t> required.</a:t>
                      </a:r>
                      <a:endParaRPr lang="en-US" sz="1300" b="0" i="0" u="none" strike="noStrike" dirty="0">
                        <a:solidFill>
                          <a:srgbClr val="000000"/>
                        </a:solidFill>
                        <a:latin typeface="+mj-lt"/>
                      </a:endParaRPr>
                    </a:p>
                  </a:txBody>
                  <a:tcPr marL="10596" marR="1059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361009">
                <a:tc>
                  <a:txBody>
                    <a:bodyPr/>
                    <a:lstStyle/>
                    <a:p>
                      <a:pPr algn="l" fontAlgn="b"/>
                      <a:r>
                        <a:rPr lang="en-US" sz="1400" b="1" u="none" strike="noStrike" dirty="0" err="1"/>
                        <a:t>LYMECYCLINE</a:t>
                      </a:r>
                      <a:endParaRPr lang="en-US" sz="1400" b="1" i="0" u="none" strike="noStrike" dirty="0">
                        <a:solidFill>
                          <a:srgbClr val="000000"/>
                        </a:solidFill>
                        <a:latin typeface="+mj-lt"/>
                      </a:endParaRPr>
                    </a:p>
                  </a:txBody>
                  <a:tcPr marL="10596" marR="1059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E1D8"/>
                    </a:solidFill>
                  </a:tcPr>
                </a:tc>
                <a:tc>
                  <a:txBody>
                    <a:bodyPr/>
                    <a:lstStyle/>
                    <a:p>
                      <a:pPr algn="l" fontAlgn="b"/>
                      <a:r>
                        <a:rPr lang="en-US" sz="1400" u="none" strike="noStrike" dirty="0"/>
                        <a:t>300MG PER DAY 408 MG / day</a:t>
                      </a:r>
                      <a:endParaRPr lang="en-US" sz="1400" b="0" i="0" u="none" strike="noStrike" dirty="0">
                        <a:solidFill>
                          <a:srgbClr val="000000"/>
                        </a:solidFill>
                        <a:latin typeface="+mj-lt"/>
                      </a:endParaRPr>
                    </a:p>
                  </a:txBody>
                  <a:tcPr marL="10596" marR="1059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u="none" strike="noStrike" dirty="0"/>
                        <a:t> </a:t>
                      </a:r>
                      <a:endParaRPr lang="en-US" sz="1300" b="0" i="0" u="none" strike="noStrike" dirty="0">
                        <a:solidFill>
                          <a:srgbClr val="000000"/>
                        </a:solidFill>
                        <a:latin typeface="+mj-lt"/>
                      </a:endParaRPr>
                    </a:p>
                  </a:txBody>
                  <a:tcPr marL="10596" marR="1059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u="none" strike="noStrike" dirty="0"/>
                        <a:t> </a:t>
                      </a:r>
                      <a:endParaRPr lang="en-US" sz="1300" b="0" i="0" u="none" strike="noStrike" dirty="0">
                        <a:solidFill>
                          <a:srgbClr val="000000"/>
                        </a:solidFill>
                        <a:latin typeface="+mj-lt"/>
                      </a:endParaRPr>
                    </a:p>
                  </a:txBody>
                  <a:tcPr marL="10596" marR="1059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395008">
                <a:tc>
                  <a:txBody>
                    <a:bodyPr/>
                    <a:lstStyle/>
                    <a:p>
                      <a:pPr algn="l" fontAlgn="b"/>
                      <a:r>
                        <a:rPr lang="en-US" sz="1400" b="1" u="none" strike="noStrike" dirty="0"/>
                        <a:t>AZITHROMYCIN</a:t>
                      </a:r>
                      <a:endParaRPr lang="en-US" sz="1400" b="1" i="0" u="none" strike="noStrike" dirty="0">
                        <a:solidFill>
                          <a:srgbClr val="000000"/>
                        </a:solidFill>
                        <a:latin typeface="+mj-lt"/>
                      </a:endParaRPr>
                    </a:p>
                  </a:txBody>
                  <a:tcPr marL="10596" marR="1059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E1D8"/>
                    </a:solidFill>
                  </a:tcPr>
                </a:tc>
                <a:tc>
                  <a:txBody>
                    <a:bodyPr/>
                    <a:lstStyle/>
                    <a:p>
                      <a:pPr algn="l" fontAlgn="b"/>
                      <a:r>
                        <a:rPr lang="en-US" sz="1600" u="none" strike="noStrike" dirty="0"/>
                        <a:t>500 THREE DAYS PER WK</a:t>
                      </a:r>
                      <a:endParaRPr lang="en-US" sz="1600" b="0" i="0" u="none" strike="noStrike" dirty="0">
                        <a:solidFill>
                          <a:srgbClr val="000000"/>
                        </a:solidFill>
                        <a:latin typeface="+mj-lt"/>
                      </a:endParaRPr>
                    </a:p>
                  </a:txBody>
                  <a:tcPr marL="10596" marR="1059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u="none" strike="noStrike" dirty="0"/>
                        <a:t>SAFE PROFILE. LESS PILLS. RESISTANCE FOUND TO BE ON HIGHER SIDE</a:t>
                      </a:r>
                      <a:endParaRPr lang="en-US" sz="1400" b="0" i="0" u="none" strike="noStrike" dirty="0">
                        <a:solidFill>
                          <a:srgbClr val="000000"/>
                        </a:solidFill>
                        <a:latin typeface="+mj-lt"/>
                      </a:endParaRPr>
                    </a:p>
                  </a:txBody>
                  <a:tcPr marL="10596" marR="1059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u="none" strike="noStrike" dirty="0" smtClean="0"/>
                        <a:t>GI disturbance and </a:t>
                      </a:r>
                      <a:r>
                        <a:rPr lang="en-US" sz="1300" u="none" strike="noStrike" dirty="0" err="1" smtClean="0"/>
                        <a:t>diorhea</a:t>
                      </a:r>
                      <a:r>
                        <a:rPr lang="en-US" sz="1300" u="none" strike="noStrike" dirty="0" smtClean="0"/>
                        <a:t> common S/E</a:t>
                      </a:r>
                      <a:endParaRPr lang="en-US" sz="1300" b="0" i="0" u="none" strike="noStrike" dirty="0">
                        <a:solidFill>
                          <a:srgbClr val="000000"/>
                        </a:solidFill>
                        <a:latin typeface="+mj-lt"/>
                      </a:endParaRPr>
                    </a:p>
                  </a:txBody>
                  <a:tcPr marL="10596" marR="1059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361009">
                <a:tc>
                  <a:txBody>
                    <a:bodyPr/>
                    <a:lstStyle/>
                    <a:p>
                      <a:pPr algn="l" fontAlgn="b"/>
                      <a:r>
                        <a:rPr lang="en-US" sz="1400" b="1" u="none" strike="noStrike" dirty="0"/>
                        <a:t>CLARITHROMYCIN</a:t>
                      </a:r>
                      <a:endParaRPr lang="en-US" sz="1400" b="1" i="0" u="none" strike="noStrike" dirty="0">
                        <a:solidFill>
                          <a:srgbClr val="000000"/>
                        </a:solidFill>
                        <a:latin typeface="+mj-lt"/>
                      </a:endParaRPr>
                    </a:p>
                  </a:txBody>
                  <a:tcPr marL="10596" marR="1059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E1D8"/>
                    </a:solidFill>
                  </a:tcPr>
                </a:tc>
                <a:tc>
                  <a:txBody>
                    <a:bodyPr/>
                    <a:lstStyle/>
                    <a:p>
                      <a:pPr algn="l" fontAlgn="b"/>
                      <a:r>
                        <a:rPr lang="en-US" sz="1600" u="none" strike="noStrike" dirty="0"/>
                        <a:t>250-500MG PER DAY</a:t>
                      </a:r>
                      <a:endParaRPr lang="en-US" sz="1600" b="0" i="0" u="none" strike="noStrike" dirty="0">
                        <a:solidFill>
                          <a:srgbClr val="000000"/>
                        </a:solidFill>
                        <a:latin typeface="+mj-lt"/>
                      </a:endParaRPr>
                    </a:p>
                  </a:txBody>
                  <a:tcPr marL="10596" marR="1059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300" b="0" i="0" u="none" strike="noStrike" dirty="0">
                        <a:solidFill>
                          <a:srgbClr val="000000"/>
                        </a:solidFill>
                        <a:latin typeface="+mj-lt"/>
                      </a:endParaRPr>
                    </a:p>
                  </a:txBody>
                  <a:tcPr marL="10596" marR="1059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u="none" strike="noStrike" dirty="0"/>
                        <a:t> </a:t>
                      </a:r>
                      <a:endParaRPr lang="en-US" sz="1300" b="0" i="0" u="none" strike="noStrike" dirty="0">
                        <a:solidFill>
                          <a:srgbClr val="000000"/>
                        </a:solidFill>
                        <a:latin typeface="+mj-lt"/>
                      </a:endParaRPr>
                    </a:p>
                  </a:txBody>
                  <a:tcPr marL="10596" marR="1059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860486">
                <a:tc>
                  <a:txBody>
                    <a:bodyPr/>
                    <a:lstStyle/>
                    <a:p>
                      <a:pPr algn="l" fontAlgn="b"/>
                      <a:r>
                        <a:rPr lang="en-US" sz="1400" b="1" u="none" strike="noStrike" dirty="0"/>
                        <a:t>CLINDAMYCIN</a:t>
                      </a:r>
                      <a:endParaRPr lang="en-US" sz="1400" b="1" i="0" u="none" strike="noStrike" dirty="0">
                        <a:solidFill>
                          <a:srgbClr val="000000"/>
                        </a:solidFill>
                        <a:latin typeface="+mj-lt"/>
                      </a:endParaRPr>
                    </a:p>
                  </a:txBody>
                  <a:tcPr marL="10596" marR="1059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E1D8"/>
                    </a:solidFill>
                  </a:tcPr>
                </a:tc>
                <a:tc>
                  <a:txBody>
                    <a:bodyPr/>
                    <a:lstStyle/>
                    <a:p>
                      <a:pPr algn="l" fontAlgn="b"/>
                      <a:r>
                        <a:rPr lang="en-US" sz="1600" u="none" strike="noStrike" dirty="0"/>
                        <a:t>150-300MG PER DAY</a:t>
                      </a:r>
                      <a:endParaRPr lang="en-US" sz="1600" b="0" i="0" u="none" strike="noStrike" dirty="0">
                        <a:solidFill>
                          <a:srgbClr val="000000"/>
                        </a:solidFill>
                        <a:latin typeface="+mj-lt"/>
                      </a:endParaRPr>
                    </a:p>
                  </a:txBody>
                  <a:tcPr marL="10596" marR="1059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u="none" strike="noStrike" dirty="0" smtClean="0"/>
                        <a:t>S/E</a:t>
                      </a:r>
                      <a:r>
                        <a:rPr lang="en-US" sz="1400" u="none" strike="noStrike" baseline="0" dirty="0" smtClean="0"/>
                        <a:t> </a:t>
                      </a:r>
                      <a:r>
                        <a:rPr lang="en-US" sz="1400" u="none" strike="noStrike" dirty="0" smtClean="0"/>
                        <a:t> </a:t>
                      </a:r>
                      <a:r>
                        <a:rPr lang="en-US" sz="1400" u="none" strike="noStrike" dirty="0" err="1" smtClean="0"/>
                        <a:t>psuedomembranous</a:t>
                      </a:r>
                      <a:r>
                        <a:rPr lang="en-US" sz="1400" u="none" strike="noStrike" dirty="0" smtClean="0"/>
                        <a:t> colitis limiting its oral use, </a:t>
                      </a:r>
                      <a:r>
                        <a:rPr lang="en-US" sz="1400" u="none" strike="noStrike" dirty="0" err="1" smtClean="0"/>
                        <a:t>vulvovaginal</a:t>
                      </a:r>
                      <a:r>
                        <a:rPr lang="en-US" sz="1400" u="none" strike="noStrike" dirty="0" smtClean="0"/>
                        <a:t> </a:t>
                      </a:r>
                      <a:r>
                        <a:rPr lang="en-US" sz="1400" u="none" strike="noStrike" dirty="0" err="1" smtClean="0"/>
                        <a:t>candidiasis</a:t>
                      </a:r>
                      <a:endParaRPr kumimoji="0" lang="en-US" sz="1400" u="none" strike="noStrike" kern="1200" dirty="0" smtClean="0"/>
                    </a:p>
                    <a:p>
                      <a:endParaRPr lang="en-US" sz="1300" dirty="0">
                        <a:latin typeface="+mj-lt"/>
                      </a:endParaRPr>
                    </a:p>
                  </a:txBody>
                  <a:tcPr marL="101717" marR="101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300" dirty="0">
                        <a:latin typeface="+mj-lt"/>
                      </a:endParaRPr>
                    </a:p>
                  </a:txBody>
                  <a:tcPr marL="101717" marR="101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667619">
                <a:tc>
                  <a:txBody>
                    <a:bodyPr/>
                    <a:lstStyle/>
                    <a:p>
                      <a:pPr algn="l" fontAlgn="b"/>
                      <a:r>
                        <a:rPr lang="en-US" sz="1400" b="1" u="none" strike="noStrike" dirty="0"/>
                        <a:t>LEVOFLOXACIN</a:t>
                      </a:r>
                      <a:endParaRPr lang="en-US" sz="1400" b="1" i="0" u="none" strike="noStrike" dirty="0">
                        <a:solidFill>
                          <a:srgbClr val="000000"/>
                        </a:solidFill>
                        <a:latin typeface="+mj-lt"/>
                      </a:endParaRPr>
                    </a:p>
                  </a:txBody>
                  <a:tcPr marL="10596" marR="1059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E1D8"/>
                    </a:solidFill>
                  </a:tcPr>
                </a:tc>
                <a:tc>
                  <a:txBody>
                    <a:bodyPr/>
                    <a:lstStyle/>
                    <a:p>
                      <a:pPr algn="l" fontAlgn="b"/>
                      <a:r>
                        <a:rPr lang="en-US" sz="1600" u="none" strike="noStrike" dirty="0"/>
                        <a:t>500 PER DAY</a:t>
                      </a:r>
                      <a:endParaRPr lang="en-US" sz="1600" b="0" i="0" u="none" strike="noStrike" dirty="0">
                        <a:solidFill>
                          <a:srgbClr val="000000"/>
                        </a:solidFill>
                        <a:latin typeface="+mj-lt"/>
                      </a:endParaRPr>
                    </a:p>
                  </a:txBody>
                  <a:tcPr marL="10596" marR="1059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300" dirty="0">
                        <a:latin typeface="+mj-lt"/>
                      </a:endParaRPr>
                    </a:p>
                  </a:txBody>
                  <a:tcPr marL="101717" marR="101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Reserved drug for tuberculosis. Should be used sparingly</a:t>
                      </a:r>
                      <a:endParaRPr lang="en-US" sz="1400" dirty="0">
                        <a:latin typeface="+mj-lt"/>
                      </a:endParaRPr>
                    </a:p>
                  </a:txBody>
                  <a:tcPr marL="101717" marR="101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667619">
                <a:tc>
                  <a:txBody>
                    <a:bodyPr/>
                    <a:lstStyle/>
                    <a:p>
                      <a:pPr algn="l" fontAlgn="b"/>
                      <a:r>
                        <a:rPr lang="en-US" sz="1400" b="1" u="none" strike="noStrike" dirty="0" smtClean="0"/>
                        <a:t>DAPSONE</a:t>
                      </a:r>
                      <a:endParaRPr lang="en-US" sz="1400" b="1" i="0" u="none" strike="noStrike" dirty="0">
                        <a:solidFill>
                          <a:srgbClr val="000000"/>
                        </a:solidFill>
                        <a:latin typeface="+mj-lt"/>
                      </a:endParaRPr>
                    </a:p>
                  </a:txBody>
                  <a:tcPr marL="10596" marR="1059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E1D8"/>
                    </a:solidFill>
                  </a:tcPr>
                </a:tc>
                <a:tc>
                  <a:txBody>
                    <a:bodyPr/>
                    <a:lstStyle/>
                    <a:p>
                      <a:pPr algn="l" fontAlgn="b"/>
                      <a:r>
                        <a:rPr lang="en-US" sz="1600" u="none" strike="noStrike" dirty="0" smtClean="0"/>
                        <a:t>50 -100 MG FOR 2-3</a:t>
                      </a:r>
                      <a:r>
                        <a:rPr lang="en-US" sz="1600" u="none" strike="noStrike" baseline="0" dirty="0" smtClean="0"/>
                        <a:t> MONTHS</a:t>
                      </a:r>
                      <a:endParaRPr lang="en-US" sz="1600" b="0" i="0" u="none" strike="noStrike" dirty="0">
                        <a:solidFill>
                          <a:srgbClr val="000000"/>
                        </a:solidFill>
                        <a:latin typeface="+mj-lt"/>
                      </a:endParaRPr>
                    </a:p>
                  </a:txBody>
                  <a:tcPr marL="10596" marR="1059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smtClean="0"/>
                        <a:t>CAN BE USED AS OPTION WHERE ISOTRETINOIN CANNOT BE USED</a:t>
                      </a:r>
                      <a:endParaRPr lang="en-US" sz="1300" dirty="0">
                        <a:latin typeface="+mj-lt"/>
                      </a:endParaRPr>
                    </a:p>
                  </a:txBody>
                  <a:tcPr marL="101717" marR="101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smtClean="0"/>
                        <a:t>G6PD LEVEL EVALUATION</a:t>
                      </a:r>
                      <a:r>
                        <a:rPr lang="en-US" sz="1300" baseline="0" dirty="0" smtClean="0"/>
                        <a:t> TO BE DONE. MORE SO IN PUNJABI KHATRI POPULATION</a:t>
                      </a:r>
                      <a:endParaRPr lang="en-US" sz="1300" dirty="0">
                        <a:latin typeface="+mj-lt"/>
                      </a:endParaRPr>
                    </a:p>
                  </a:txBody>
                  <a:tcPr marL="101717" marR="101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290386166"/>
              </p:ext>
            </p:extLst>
          </p:nvPr>
        </p:nvGraphicFramePr>
        <p:xfrm>
          <a:off x="533400" y="1447800"/>
          <a:ext cx="10820400" cy="4498848"/>
        </p:xfrm>
        <a:graphic>
          <a:graphicData uri="http://schemas.openxmlformats.org/drawingml/2006/table">
            <a:tbl>
              <a:tblPr firstRow="1" bandRow="1">
                <a:tableStyleId>{21E4AEA4-8DFA-4A89-87EB-49C32662AFE0}</a:tableStyleId>
              </a:tblPr>
              <a:tblGrid>
                <a:gridCol w="1905000">
                  <a:extLst>
                    <a:ext uri="{9D8B030D-6E8A-4147-A177-3AD203B41FA5}">
                      <a16:colId xmlns:a16="http://schemas.microsoft.com/office/drawing/2014/main" xmlns="" val="20000"/>
                    </a:ext>
                  </a:extLst>
                </a:gridCol>
                <a:gridCol w="3505200">
                  <a:extLst>
                    <a:ext uri="{9D8B030D-6E8A-4147-A177-3AD203B41FA5}">
                      <a16:colId xmlns:a16="http://schemas.microsoft.com/office/drawing/2014/main" xmlns="" val="20001"/>
                    </a:ext>
                  </a:extLst>
                </a:gridCol>
                <a:gridCol w="2705100">
                  <a:extLst>
                    <a:ext uri="{9D8B030D-6E8A-4147-A177-3AD203B41FA5}">
                      <a16:colId xmlns:a16="http://schemas.microsoft.com/office/drawing/2014/main" xmlns="" val="20002"/>
                    </a:ext>
                  </a:extLst>
                </a:gridCol>
                <a:gridCol w="2705100">
                  <a:extLst>
                    <a:ext uri="{9D8B030D-6E8A-4147-A177-3AD203B41FA5}">
                      <a16:colId xmlns:a16="http://schemas.microsoft.com/office/drawing/2014/main" xmlns="" val="20003"/>
                    </a:ext>
                  </a:extLst>
                </a:gridCol>
              </a:tblGrid>
              <a:tr h="370840">
                <a:tc>
                  <a:txBody>
                    <a:bodyPr/>
                    <a:lstStyle/>
                    <a:p>
                      <a:pPr algn="ctr">
                        <a:lnSpc>
                          <a:spcPct val="120000"/>
                        </a:lnSpc>
                      </a:pPr>
                      <a:r>
                        <a:rPr lang="en-US" sz="2000" dirty="0" smtClean="0"/>
                        <a:t>ORAL</a:t>
                      </a:r>
                      <a:endParaRPr lang="en-US" sz="2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r>
                        <a:rPr lang="en-US" sz="2000" dirty="0" smtClean="0"/>
                        <a:t>DOSAGE</a:t>
                      </a:r>
                      <a:endParaRPr lang="en-US" sz="2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r>
                        <a:rPr lang="en-US" sz="2000" dirty="0" smtClean="0"/>
                        <a:t>FEATURES</a:t>
                      </a:r>
                      <a:endParaRPr lang="en-US" sz="2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r>
                        <a:rPr lang="en-US" sz="2000" dirty="0" smtClean="0"/>
                        <a:t>PREGNANCY</a:t>
                      </a:r>
                      <a:r>
                        <a:rPr lang="en-US" sz="2000" baseline="0" dirty="0" smtClean="0"/>
                        <a:t> SAFETY</a:t>
                      </a:r>
                      <a:endParaRPr lang="en-US" sz="2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70840">
                <a:tc>
                  <a:txBody>
                    <a:bodyPr/>
                    <a:lstStyle/>
                    <a:p>
                      <a:pPr algn="ctr" fontAlgn="b">
                        <a:lnSpc>
                          <a:spcPct val="120000"/>
                        </a:lnSpc>
                      </a:pPr>
                      <a:r>
                        <a:rPr lang="en-US" sz="1800" u="none" strike="noStrike" dirty="0"/>
                        <a:t>ISOTRETINOIN</a:t>
                      </a:r>
                      <a:endParaRPr lang="en-US" sz="1800" b="0" i="0" u="none" strike="noStrike" dirty="0">
                        <a:solidFill>
                          <a:srgbClr val="000000"/>
                        </a:solidFill>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lnSpc>
                          <a:spcPct val="120000"/>
                        </a:lnSpc>
                        <a:spcBef>
                          <a:spcPts val="600"/>
                        </a:spcBef>
                      </a:pPr>
                      <a:r>
                        <a:rPr lang="en-US" sz="1800" u="none" strike="noStrike" dirty="0" smtClean="0"/>
                        <a:t>0.5-1.0mg/kg/day.  20MG SOFTULE PER DAY IS MOST POPULAR DOSAGE IN ADULTS MAX CUMULATIVE DOSE PER YEAR 120MG/KG. USUALLY GIVEN FOR 3 -4 MONTHS AT A STRECH </a:t>
                      </a:r>
                    </a:p>
                    <a:p>
                      <a:pPr algn="l" fontAlgn="b">
                        <a:lnSpc>
                          <a:spcPct val="120000"/>
                        </a:lnSpc>
                      </a:pPr>
                      <a:endParaRPr lang="en-US" sz="1800" u="none" strike="noStrike" dirty="0" smtClean="0"/>
                    </a:p>
                    <a:p>
                      <a:pPr algn="l" fontAlgn="b">
                        <a:lnSpc>
                          <a:spcPct val="120000"/>
                        </a:lnSpc>
                      </a:pPr>
                      <a:r>
                        <a:rPr lang="en-US" sz="1800" u="none" strike="noStrike" dirty="0" smtClean="0"/>
                        <a:t>NOT RECOMMENDED</a:t>
                      </a:r>
                      <a:r>
                        <a:rPr lang="en-US" sz="1800" u="none" strike="noStrike" baseline="0" dirty="0" smtClean="0"/>
                        <a:t> UNDER 12YR OF AGE</a:t>
                      </a:r>
                      <a:endParaRPr lang="en-US" sz="1800" b="0" i="0" u="none" strike="noStrike" dirty="0">
                        <a:solidFill>
                          <a:srgbClr val="000000"/>
                        </a:solidFill>
                        <a:latin typeface="+mj-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pPr>
                      <a:r>
                        <a:rPr lang="en-US" sz="1800" dirty="0" smtClean="0"/>
                        <a:t>ACTS ON ALL  4 ASPECTS OF PATHOGENESIS . DRUG OF CHOICE IN TRUNCAL AND NODULOCYSTIC ACNE.</a:t>
                      </a:r>
                    </a:p>
                    <a:p>
                      <a:pPr>
                        <a:lnSpc>
                          <a:spcPct val="120000"/>
                        </a:lnSpc>
                      </a:pPr>
                      <a:endParaRPr lang="en-US" sz="1800" dirty="0" smtClean="0"/>
                    </a:p>
                    <a:p>
                      <a:pPr>
                        <a:lnSpc>
                          <a:spcPct val="120000"/>
                        </a:lnSpc>
                      </a:pPr>
                      <a:r>
                        <a:rPr lang="en-US" sz="1800" dirty="0" smtClean="0"/>
                        <a:t>Most significant lab anomalies are increase in cholesterol and triglycerides</a:t>
                      </a:r>
                      <a:endParaRPr lang="en-US" sz="18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pPr>
                      <a:r>
                        <a:rPr lang="en-US" sz="1800" dirty="0" smtClean="0"/>
                        <a:t>CAT X</a:t>
                      </a:r>
                    </a:p>
                    <a:p>
                      <a:pPr>
                        <a:lnSpc>
                          <a:spcPct val="120000"/>
                        </a:lnSpc>
                      </a:pPr>
                      <a:r>
                        <a:rPr lang="en-US" sz="1800" dirty="0" smtClean="0"/>
                        <a:t>PREGNACY TO BE AVOIDED FOR 1MONTH FROM LAST DOSE AS BODY CLEARANCE</a:t>
                      </a:r>
                      <a:r>
                        <a:rPr lang="en-US" sz="1800" baseline="0" dirty="0" smtClean="0"/>
                        <a:t> TIME IS 4WKS</a:t>
                      </a:r>
                    </a:p>
                    <a:p>
                      <a:pPr>
                        <a:lnSpc>
                          <a:spcPct val="120000"/>
                        </a:lnSpc>
                      </a:pPr>
                      <a:r>
                        <a:rPr lang="en-US" sz="1800" baseline="0" dirty="0" err="1" smtClean="0"/>
                        <a:t>Iplege</a:t>
                      </a:r>
                      <a:r>
                        <a:rPr lang="en-US" sz="1800" baseline="0" dirty="0" smtClean="0"/>
                        <a:t> documentation compulsory in US</a:t>
                      </a:r>
                    </a:p>
                    <a:p>
                      <a:pPr>
                        <a:lnSpc>
                          <a:spcPct val="120000"/>
                        </a:lnSpc>
                      </a:pPr>
                      <a:r>
                        <a:rPr lang="en-US" sz="1800" baseline="0" dirty="0" smtClean="0"/>
                        <a:t>No blood donation up to 4wks from last dose</a:t>
                      </a:r>
                      <a:endParaRPr lang="en-US" sz="18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56</a:t>
            </a:fld>
            <a:endParaRPr lang="en-US"/>
          </a:p>
        </p:txBody>
      </p:sp>
      <p:sp>
        <p:nvSpPr>
          <p:cNvPr id="4" name="Title 3"/>
          <p:cNvSpPr>
            <a:spLocks noGrp="1"/>
          </p:cNvSpPr>
          <p:nvPr>
            <p:ph type="title"/>
          </p:nvPr>
        </p:nvSpPr>
        <p:spPr>
          <a:xfrm>
            <a:off x="457200" y="228600"/>
            <a:ext cx="7162800" cy="1184194"/>
          </a:xfrm>
          <a:solidFill>
            <a:srgbClr val="276155"/>
          </a:solidFill>
        </p:spPr>
        <p:txBody>
          <a:bodyPr>
            <a:normAutofit/>
          </a:bodyPr>
          <a:lstStyle/>
          <a:p>
            <a:r>
              <a:rPr lang="en-US" dirty="0" err="1" smtClean="0">
                <a:solidFill>
                  <a:schemeClr val="bg1"/>
                </a:solidFill>
              </a:rPr>
              <a:t>ISOTRETINOIN</a:t>
            </a:r>
            <a:r>
              <a:rPr lang="en-US" dirty="0" smtClean="0">
                <a:solidFill>
                  <a:schemeClr val="bg1"/>
                </a:solidFill>
              </a:rPr>
              <a:t>….THE BEST AND THE MOST DANGEROUS?</a:t>
            </a:r>
            <a:endParaRPr lang="en-US" dirty="0">
              <a:solidFill>
                <a:schemeClr val="bg1"/>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00100" y="-1"/>
            <a:ext cx="4140877" cy="1219201"/>
          </a:xfrm>
          <a:prstGeom prst="rect">
            <a:avLst/>
          </a:prstGeom>
          <a:solidFill>
            <a:srgbClr val="722A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Content Placeholder 2"/>
          <p:cNvSpPr>
            <a:spLocks noGrp="1"/>
          </p:cNvSpPr>
          <p:nvPr>
            <p:ph idx="1"/>
          </p:nvPr>
        </p:nvSpPr>
        <p:spPr>
          <a:xfrm>
            <a:off x="533400" y="1219200"/>
            <a:ext cx="11125200" cy="4648200"/>
          </a:xfrm>
        </p:spPr>
        <p:txBody>
          <a:bodyPr>
            <a:noAutofit/>
          </a:bodyPr>
          <a:lstStyle/>
          <a:p>
            <a:pPr marL="365125" indent="-365125" algn="just"/>
            <a:r>
              <a:rPr lang="en-US" sz="1700" b="0" dirty="0" smtClean="0"/>
              <a:t>One of the most widely used drugs in management of acne. Produces profound inhibition of </a:t>
            </a:r>
            <a:r>
              <a:rPr lang="en-US" sz="1700" b="0" dirty="0" err="1" smtClean="0"/>
              <a:t>sebacious</a:t>
            </a:r>
            <a:r>
              <a:rPr lang="en-US" sz="1700" b="0" dirty="0" smtClean="0"/>
              <a:t> gland activity. It is a category “X” drug in pregnancy. The body clearance time is approximately 4 weeks. Hence should not be used in pregnancy or in likely to get pregnant. The first year of married like is high risk as a majority of couples conceive during first year itself regardless of socioeconomic status in India.  </a:t>
            </a:r>
            <a:r>
              <a:rPr lang="en-US" sz="1700" b="0" dirty="0" err="1" smtClean="0"/>
              <a:t>iPledge</a:t>
            </a:r>
            <a:r>
              <a:rPr lang="en-US" sz="1700" b="0" dirty="0" smtClean="0"/>
              <a:t> is used in USA. Should be given to pts who have not responded to other therapies.</a:t>
            </a:r>
          </a:p>
          <a:p>
            <a:pPr marL="365125" indent="-365125" algn="just"/>
            <a:endParaRPr lang="en" sz="1700" b="0" dirty="0" smtClean="0"/>
          </a:p>
          <a:p>
            <a:pPr marL="365125" indent="-365125" algn="just"/>
            <a:r>
              <a:rPr lang="en-US" sz="1700" b="0" dirty="0" smtClean="0"/>
              <a:t>Daily dosage is 0.5 to 1mg/kg body weight. However the experience says 20 mg daily in over 40 kg bodyweight is sufficient. At low dose incidence of relapses are greater. Total cumulative dose per year should not exceed 120 mg/kg/year. Dose of 20mg daily in an average adult for 3-4 month is sufficient. At our centre we do not give for more than 20wks at a stretch.</a:t>
            </a:r>
          </a:p>
          <a:p>
            <a:pPr marL="365125" indent="-365125" algn="just"/>
            <a:endParaRPr lang="en-US" sz="1700" b="0" dirty="0" smtClean="0"/>
          </a:p>
          <a:p>
            <a:pPr marL="365125" indent="-365125" algn="just"/>
            <a:r>
              <a:rPr lang="en-US" sz="1700" b="0" dirty="0" smtClean="0"/>
              <a:t>Common side eﬀects are extreme dryness , hair loss, </a:t>
            </a:r>
            <a:r>
              <a:rPr lang="en-US" sz="1700" b="0" dirty="0" err="1" smtClean="0"/>
              <a:t>myalgias</a:t>
            </a:r>
            <a:r>
              <a:rPr lang="en-US" sz="1700" b="0" dirty="0" smtClean="0"/>
              <a:t>. </a:t>
            </a:r>
            <a:r>
              <a:rPr lang="en-US" sz="1700" b="0" dirty="0" err="1" smtClean="0"/>
              <a:t>Xerophthalmia</a:t>
            </a:r>
            <a:r>
              <a:rPr lang="en-US" sz="1700" b="0" dirty="0" smtClean="0"/>
              <a:t>, conjunctivitis, </a:t>
            </a:r>
            <a:r>
              <a:rPr lang="en-US" sz="1700" b="0" dirty="0" err="1" smtClean="0"/>
              <a:t>keratitis</a:t>
            </a:r>
            <a:r>
              <a:rPr lang="en-US" sz="1700" b="0" dirty="0" smtClean="0"/>
              <a:t> vertebral hyperostosis and pseudo tumor </a:t>
            </a:r>
            <a:r>
              <a:rPr lang="en-US" sz="1700" b="0" dirty="0" err="1" smtClean="0"/>
              <a:t>cerebri</a:t>
            </a:r>
            <a:r>
              <a:rPr lang="en-US" sz="1700" b="0" dirty="0" smtClean="0"/>
              <a:t> should be watched. Monitoring of LFT as raises SGPT (4X stop)  &amp; elevates Triglycerides(700-800mg/</a:t>
            </a:r>
            <a:r>
              <a:rPr lang="en-US" sz="1700" b="0" dirty="0" err="1" smtClean="0"/>
              <a:t>dL</a:t>
            </a:r>
            <a:r>
              <a:rPr lang="en-US" sz="1700" b="0" dirty="0" smtClean="0"/>
              <a:t> stop) is mandated every 4-6 weeks. Drug has potential to cause depression and hence should not be used in primary depression cases. Repeated courses may result in osteopenia.</a:t>
            </a:r>
            <a:endParaRPr lang="en-US" sz="1700" b="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57</a:t>
            </a:fld>
            <a:endParaRPr lang="en-US"/>
          </a:p>
        </p:txBody>
      </p:sp>
      <p:sp>
        <p:nvSpPr>
          <p:cNvPr id="7" name="TextBox 6"/>
          <p:cNvSpPr txBox="1"/>
          <p:nvPr/>
        </p:nvSpPr>
        <p:spPr>
          <a:xfrm>
            <a:off x="800100" y="268069"/>
            <a:ext cx="4140877" cy="646331"/>
          </a:xfrm>
          <a:prstGeom prst="rect">
            <a:avLst/>
          </a:prstGeom>
          <a:noFill/>
        </p:spPr>
        <p:txBody>
          <a:bodyPr wrap="none" rtlCol="0">
            <a:spAutoFit/>
          </a:bodyPr>
          <a:lstStyle/>
          <a:p>
            <a:r>
              <a:rPr lang="en-US" sz="3600" b="1" dirty="0" err="1" smtClean="0">
                <a:solidFill>
                  <a:schemeClr val="bg1"/>
                </a:solidFill>
                <a:latin typeface="Verdana" panose="020B0604030504040204" pitchFamily="34" charset="0"/>
                <a:ea typeface="Verdana" panose="020B0604030504040204" pitchFamily="34" charset="0"/>
              </a:rPr>
              <a:t>ISOTRETINOIN</a:t>
            </a:r>
            <a:endParaRPr lang="en-US" sz="3600" b="1" dirty="0">
              <a:solidFill>
                <a:schemeClr val="bg1"/>
              </a:solidFill>
              <a:latin typeface="Verdana" panose="020B0604030504040204" pitchFamily="34" charset="0"/>
              <a:ea typeface="Verdana" panose="020B0604030504040204" pitchFamily="34"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2418981189"/>
              </p:ext>
            </p:extLst>
          </p:nvPr>
        </p:nvGraphicFramePr>
        <p:xfrm>
          <a:off x="800100" y="1265345"/>
          <a:ext cx="10172700" cy="3627120"/>
        </p:xfrm>
        <a:graphic>
          <a:graphicData uri="http://schemas.openxmlformats.org/drawingml/2006/table">
            <a:tbl>
              <a:tblPr firstRow="1" bandRow="1">
                <a:tableStyleId>{7DF18680-E054-41AD-8BC1-D1AEF772440D}</a:tableStyleId>
              </a:tblPr>
              <a:tblGrid>
                <a:gridCol w="3850485">
                  <a:extLst>
                    <a:ext uri="{9D8B030D-6E8A-4147-A177-3AD203B41FA5}">
                      <a16:colId xmlns:a16="http://schemas.microsoft.com/office/drawing/2014/main" xmlns="" val="20000"/>
                    </a:ext>
                  </a:extLst>
                </a:gridCol>
                <a:gridCol w="6322215">
                  <a:extLst>
                    <a:ext uri="{9D8B030D-6E8A-4147-A177-3AD203B41FA5}">
                      <a16:colId xmlns:a16="http://schemas.microsoft.com/office/drawing/2014/main" xmlns="" val="20001"/>
                    </a:ext>
                  </a:extLst>
                </a:gridCol>
              </a:tblGrid>
              <a:tr h="182455">
                <a:tc>
                  <a:txBody>
                    <a:bodyPr/>
                    <a:lstStyle/>
                    <a:p>
                      <a:pPr algn="l" fontAlgn="b"/>
                      <a:endParaRPr lang="en-US" sz="1600" b="1" i="0" u="none" strike="noStrike" dirty="0">
                        <a:solidFill>
                          <a:srgbClr val="FF0000"/>
                        </a:solidFill>
                        <a:latin typeface="+mj-lt"/>
                      </a:endParaRPr>
                    </a:p>
                  </a:txBody>
                  <a:tcPr marL="11289" marR="1128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latin typeface="+mj-lt"/>
                      </a:endParaRPr>
                    </a:p>
                  </a:txBody>
                  <a:tcPr marL="108371" marR="1083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685720">
                <a:tc>
                  <a:txBody>
                    <a:bodyPr/>
                    <a:lstStyle/>
                    <a:p>
                      <a:pPr algn="l" fontAlgn="b"/>
                      <a:r>
                        <a:rPr lang="en-US" sz="1600" u="none" strike="noStrike" dirty="0"/>
                        <a:t>COMBINED </a:t>
                      </a:r>
                      <a:r>
                        <a:rPr lang="en-US" sz="1600" u="none" strike="noStrike" dirty="0" smtClean="0"/>
                        <a:t>OCP</a:t>
                      </a:r>
                      <a:endParaRPr lang="en-US" sz="1600" b="0" i="0" u="none" strike="noStrike" dirty="0">
                        <a:solidFill>
                          <a:srgbClr val="000000"/>
                        </a:solidFill>
                        <a:latin typeface="+mj-lt"/>
                      </a:endParaRPr>
                    </a:p>
                  </a:txBody>
                  <a:tcPr marL="11289" marR="1128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HORMONAL</a:t>
                      </a:r>
                      <a:r>
                        <a:rPr lang="en-US" sz="1600" baseline="0" dirty="0" smtClean="0"/>
                        <a:t> THERAPY COUNTER-ACTS AGAINST EFFECTS OF ANDROGENS ON SEBACIOUS GLAND. AND INHIBIT ACTIVITY OF 5 ALFA REDUCTASE</a:t>
                      </a:r>
                      <a:endParaRPr lang="en-US" sz="1600" dirty="0">
                        <a:latin typeface="+mj-lt"/>
                      </a:endParaRPr>
                    </a:p>
                  </a:txBody>
                  <a:tcPr marL="108371" marR="1083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685720">
                <a:tc>
                  <a:txBody>
                    <a:bodyPr/>
                    <a:lstStyle/>
                    <a:p>
                      <a:pPr algn="l" fontAlgn="b"/>
                      <a:r>
                        <a:rPr lang="en-US" sz="1600" u="none" strike="noStrike" dirty="0"/>
                        <a:t>ETHINYL ESTRADIOL+CYPROTERONE ACETATE</a:t>
                      </a:r>
                      <a:endParaRPr lang="en-US" sz="1600" b="0" i="0" u="none" strike="noStrike" dirty="0">
                        <a:solidFill>
                          <a:srgbClr val="000000"/>
                        </a:solidFill>
                        <a:latin typeface="+mj-lt"/>
                      </a:endParaRPr>
                    </a:p>
                  </a:txBody>
                  <a:tcPr marL="11289" marR="1128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PROGESTINS IN ADDITION BLOCK ANDROGEN RECEPTORS ON SEBOCYTES</a:t>
                      </a:r>
                    </a:p>
                    <a:p>
                      <a:r>
                        <a:rPr lang="en-US" sz="1600" dirty="0" smtClean="0"/>
                        <a:t>EE-CPA BETTER THERAPEUTIC EFFECT</a:t>
                      </a:r>
                      <a:endParaRPr lang="en-US" sz="1600" dirty="0">
                        <a:latin typeface="+mj-lt"/>
                      </a:endParaRPr>
                    </a:p>
                  </a:txBody>
                  <a:tcPr marL="108371" marR="1083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319995">
                <a:tc>
                  <a:txBody>
                    <a:bodyPr/>
                    <a:lstStyle/>
                    <a:p>
                      <a:pPr algn="l" fontAlgn="b"/>
                      <a:r>
                        <a:rPr lang="en-US" sz="1600" u="none" strike="noStrike" dirty="0"/>
                        <a:t>CYPEROTERONE ACETATE</a:t>
                      </a:r>
                      <a:endParaRPr lang="en-US" sz="1600" b="0" i="0" u="none" strike="noStrike" dirty="0">
                        <a:solidFill>
                          <a:srgbClr val="000000"/>
                        </a:solidFill>
                        <a:latin typeface="+mj-lt"/>
                      </a:endParaRPr>
                    </a:p>
                  </a:txBody>
                  <a:tcPr marL="11289" marR="1128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BLOCKS</a:t>
                      </a:r>
                      <a:r>
                        <a:rPr lang="en-US" sz="1600" baseline="0" dirty="0" smtClean="0"/>
                        <a:t> ANDROGEN RECEPTORS. INCREASE IN BP REVERSIBLE.</a:t>
                      </a:r>
                      <a:endParaRPr lang="en-US" sz="1600" dirty="0">
                        <a:latin typeface="+mj-lt"/>
                      </a:endParaRPr>
                    </a:p>
                  </a:txBody>
                  <a:tcPr marL="108371" marR="1083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948503">
                <a:tc>
                  <a:txBody>
                    <a:bodyPr/>
                    <a:lstStyle/>
                    <a:p>
                      <a:pPr algn="l" fontAlgn="b"/>
                      <a:r>
                        <a:rPr lang="en-US" sz="1600" u="none" strike="noStrike" dirty="0"/>
                        <a:t>SPIRONOLACTONE</a:t>
                      </a:r>
                      <a:endParaRPr lang="en-US" sz="1600" b="0" i="0" u="none" strike="noStrike" dirty="0">
                        <a:solidFill>
                          <a:srgbClr val="000000"/>
                        </a:solidFill>
                        <a:latin typeface="+mj-lt"/>
                      </a:endParaRPr>
                    </a:p>
                  </a:txBody>
                  <a:tcPr marL="11289" marR="1128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ANDROGEN</a:t>
                      </a:r>
                      <a:r>
                        <a:rPr lang="en-US" sz="1600" baseline="0" dirty="0" smtClean="0"/>
                        <a:t> RECEPTOR BLOCKER </a:t>
                      </a:r>
                      <a:r>
                        <a:rPr lang="en-US" sz="1600" dirty="0" smtClean="0"/>
                        <a:t>&amp; 5alfaREDUCTASE</a:t>
                      </a:r>
                      <a:r>
                        <a:rPr lang="en-US" sz="1600" baseline="0" dirty="0" smtClean="0"/>
                        <a:t> INHIBITOR</a:t>
                      </a:r>
                      <a:endParaRPr lang="en-US"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kern="1200" dirty="0" smtClean="0"/>
                        <a:t>50-100 /day. (often recommended with OCPs)</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kern="1200" dirty="0" smtClean="0"/>
                        <a:t>S/e POTENTIAL</a:t>
                      </a:r>
                      <a:r>
                        <a:rPr kumimoji="0" lang="en-US" sz="1600" kern="1200" baseline="0" dirty="0" smtClean="0"/>
                        <a:t> </a:t>
                      </a:r>
                      <a:r>
                        <a:rPr kumimoji="0" lang="en-US" sz="1600" kern="1200" dirty="0" smtClean="0"/>
                        <a:t>HYPERKALEMIA, IRREGULAR</a:t>
                      </a:r>
                      <a:r>
                        <a:rPr kumimoji="0" lang="en-US" sz="1600" kern="1200" baseline="0" dirty="0" smtClean="0"/>
                        <a:t> MENSES, BREAST TENDERNESS, </a:t>
                      </a:r>
                      <a:r>
                        <a:rPr kumimoji="0" lang="en-US" sz="1600" kern="1200" dirty="0" smtClean="0"/>
                        <a:t>FATIGUE</a:t>
                      </a:r>
                      <a:endParaRPr kumimoji="0" lang="en-US" sz="1600" kern="1200" dirty="0" smtClean="0">
                        <a:solidFill>
                          <a:schemeClr val="dk1"/>
                        </a:solidFill>
                        <a:latin typeface="+mn-lt"/>
                        <a:ea typeface="+mn-ea"/>
                        <a:cs typeface="+mn-cs"/>
                      </a:endParaRPr>
                    </a:p>
                  </a:txBody>
                  <a:tcPr marL="108371" marR="1083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58</a:t>
            </a:fld>
            <a:endParaRPr lang="en-US"/>
          </a:p>
        </p:txBody>
      </p:sp>
      <p:graphicFrame>
        <p:nvGraphicFramePr>
          <p:cNvPr id="7" name="Content Placeholder 4"/>
          <p:cNvGraphicFramePr>
            <a:graphicFrameLocks/>
          </p:cNvGraphicFramePr>
          <p:nvPr>
            <p:extLst>
              <p:ext uri="{D42A27DB-BD31-4B8C-83A1-F6EECF244321}">
                <p14:modId xmlns:p14="http://schemas.microsoft.com/office/powerpoint/2010/main" xmlns="" val="1436134494"/>
              </p:ext>
            </p:extLst>
          </p:nvPr>
        </p:nvGraphicFramePr>
        <p:xfrm>
          <a:off x="784860" y="4774735"/>
          <a:ext cx="10187940" cy="1930865"/>
        </p:xfrm>
        <a:graphic>
          <a:graphicData uri="http://schemas.openxmlformats.org/drawingml/2006/table">
            <a:tbl>
              <a:tblPr firstRow="1" bandRow="1">
                <a:tableStyleId>{21E4AEA4-8DFA-4A89-87EB-49C32662AFE0}</a:tableStyleId>
              </a:tblPr>
              <a:tblGrid>
                <a:gridCol w="3856255">
                  <a:extLst>
                    <a:ext uri="{9D8B030D-6E8A-4147-A177-3AD203B41FA5}">
                      <a16:colId xmlns:a16="http://schemas.microsoft.com/office/drawing/2014/main" xmlns="" val="20000"/>
                    </a:ext>
                  </a:extLst>
                </a:gridCol>
                <a:gridCol w="6331685">
                  <a:extLst>
                    <a:ext uri="{9D8B030D-6E8A-4147-A177-3AD203B41FA5}">
                      <a16:colId xmlns:a16="http://schemas.microsoft.com/office/drawing/2014/main" xmlns="" val="20001"/>
                    </a:ext>
                  </a:extLst>
                </a:gridCol>
              </a:tblGrid>
              <a:tr h="358415">
                <a:tc>
                  <a:txBody>
                    <a:bodyPr/>
                    <a:lstStyle/>
                    <a:p>
                      <a:pPr algn="l" fontAlgn="b"/>
                      <a:r>
                        <a:rPr lang="en-US" sz="1600" u="none" strike="noStrike" dirty="0"/>
                        <a:t>INDICATION OF </a:t>
                      </a:r>
                      <a:r>
                        <a:rPr lang="en-US" sz="1600" u="none" strike="noStrike" dirty="0" smtClean="0"/>
                        <a:t>HORMONAL</a:t>
                      </a:r>
                      <a:r>
                        <a:rPr lang="en-US" sz="1600" u="none" strike="noStrike" baseline="0" dirty="0" smtClean="0"/>
                        <a:t> </a:t>
                      </a:r>
                      <a:r>
                        <a:rPr lang="en-US" sz="1600" u="none" strike="noStrike" dirty="0" smtClean="0"/>
                        <a:t>THERAPY</a:t>
                      </a:r>
                      <a:endParaRPr lang="en-US" sz="1600" b="0" i="0" u="none" strike="noStrike" dirty="0">
                        <a:solidFill>
                          <a:srgbClr val="FF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u="none" strike="noStrike" dirty="0"/>
                        <a:t>CONTRAINDICATIONS OF HORMONAL </a:t>
                      </a:r>
                      <a:r>
                        <a:rPr lang="en-US" sz="1600" u="none" strike="noStrike" dirty="0" smtClean="0"/>
                        <a:t>THERAPY</a:t>
                      </a:r>
                      <a:endParaRPr lang="en-US" sz="1600" b="0" i="0" u="none" strike="noStrike" dirty="0">
                        <a:solidFill>
                          <a:srgbClr val="FF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58415">
                <a:tc>
                  <a:txBody>
                    <a:bodyPr/>
                    <a:lstStyle/>
                    <a:p>
                      <a:pPr algn="l" fontAlgn="b"/>
                      <a:r>
                        <a:rPr lang="en-US" sz="1600" u="none" strike="noStrike" dirty="0"/>
                        <a:t>ENDOCRINE ABNORMALITIES</a:t>
                      </a:r>
                      <a:endParaRPr lang="en-US" sz="16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u="none" strike="noStrike" dirty="0"/>
                        <a:t>PREGNANCY/LACTATION</a:t>
                      </a:r>
                      <a:endParaRPr lang="en-US" sz="16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358415">
                <a:tc>
                  <a:txBody>
                    <a:bodyPr/>
                    <a:lstStyle/>
                    <a:p>
                      <a:pPr algn="l" fontAlgn="b"/>
                      <a:r>
                        <a:rPr lang="en-US" sz="1600" u="none" strike="noStrike" dirty="0"/>
                        <a:t>ADULT </a:t>
                      </a:r>
                      <a:r>
                        <a:rPr lang="en-US" sz="1600" u="none" strike="noStrike" dirty="0" smtClean="0"/>
                        <a:t>ACNE</a:t>
                      </a:r>
                      <a:endParaRPr lang="en-US" sz="16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u="none" strike="noStrike" dirty="0"/>
                        <a:t>HISTORY OF THROMBOEMBOLISM</a:t>
                      </a:r>
                      <a:endParaRPr lang="en-US" sz="16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358415">
                <a:tc>
                  <a:txBody>
                    <a:bodyPr/>
                    <a:lstStyle/>
                    <a:p>
                      <a:pPr algn="l" fontAlgn="b"/>
                      <a:r>
                        <a:rPr lang="en-US" sz="1600" u="none" strike="noStrike" dirty="0"/>
                        <a:t>PREMENSTRUAL FLARES</a:t>
                      </a:r>
                      <a:endParaRPr lang="en-US" sz="16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u="none" strike="noStrike" dirty="0" smtClean="0"/>
                        <a:t>HISTORY </a:t>
                      </a:r>
                      <a:r>
                        <a:rPr lang="en-US" sz="1600" u="none" strike="noStrike" dirty="0"/>
                        <a:t>OF MI, HT,BREAST CANCER CHRONIC KIDINEY/LIVER  DS</a:t>
                      </a:r>
                      <a:endParaRPr lang="en-US" sz="16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358415">
                <a:tc>
                  <a:txBody>
                    <a:bodyPr/>
                    <a:lstStyle/>
                    <a:p>
                      <a:pPr algn="l" fontAlgn="b"/>
                      <a:r>
                        <a:rPr lang="en-US" sz="1600" u="none" strike="noStrike" dirty="0"/>
                        <a:t>RESISTANT INFLAMATORY ACNE</a:t>
                      </a:r>
                      <a:endParaRPr lang="en-US" sz="16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u="none" strike="noStrike" dirty="0"/>
                        <a:t>HISTORY DVT OR IMMOBILISED PT</a:t>
                      </a:r>
                      <a:endParaRPr lang="en-US" sz="16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9" name="Rectangle 8"/>
          <p:cNvSpPr/>
          <p:nvPr/>
        </p:nvSpPr>
        <p:spPr>
          <a:xfrm>
            <a:off x="800101" y="-1"/>
            <a:ext cx="2933700" cy="1265346"/>
          </a:xfrm>
          <a:prstGeom prst="rect">
            <a:avLst/>
          </a:prstGeom>
          <a:solidFill>
            <a:srgbClr val="2761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p:cNvSpPr txBox="1"/>
          <p:nvPr/>
        </p:nvSpPr>
        <p:spPr>
          <a:xfrm>
            <a:off x="805178" y="76200"/>
            <a:ext cx="2928622" cy="1077218"/>
          </a:xfrm>
          <a:prstGeom prst="rect">
            <a:avLst/>
          </a:prstGeom>
          <a:noFill/>
        </p:spPr>
        <p:txBody>
          <a:bodyPr wrap="square" rtlCol="0">
            <a:spAutoFit/>
          </a:bodyPr>
          <a:lstStyle/>
          <a:p>
            <a:r>
              <a:rPr lang="en-US" sz="3200" b="1" dirty="0">
                <a:solidFill>
                  <a:schemeClr val="bg1"/>
                </a:solidFill>
                <a:latin typeface="Verdana" panose="020B0604030504040204" pitchFamily="34" charset="0"/>
                <a:ea typeface="Verdana" panose="020B0604030504040204" pitchFamily="34" charset="0"/>
              </a:rPr>
              <a:t>HORMONAL THERAPIES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1594788733"/>
              </p:ext>
            </p:extLst>
          </p:nvPr>
        </p:nvGraphicFramePr>
        <p:xfrm>
          <a:off x="559752" y="609600"/>
          <a:ext cx="11072496" cy="5297470"/>
        </p:xfrm>
        <a:graphic>
          <a:graphicData uri="http://schemas.openxmlformats.org/drawingml/2006/table">
            <a:tbl>
              <a:tblPr firstRow="1" bandRow="1">
                <a:tableStyleId>{21E4AEA4-8DFA-4A89-87EB-49C32662AFE0}</a:tableStyleId>
              </a:tblPr>
              <a:tblGrid>
                <a:gridCol w="2182847">
                  <a:extLst>
                    <a:ext uri="{9D8B030D-6E8A-4147-A177-3AD203B41FA5}">
                      <a16:colId xmlns:a16="http://schemas.microsoft.com/office/drawing/2014/main" xmlns="" val="20000"/>
                    </a:ext>
                  </a:extLst>
                </a:gridCol>
                <a:gridCol w="3045831">
                  <a:extLst>
                    <a:ext uri="{9D8B030D-6E8A-4147-A177-3AD203B41FA5}">
                      <a16:colId xmlns:a16="http://schemas.microsoft.com/office/drawing/2014/main" xmlns="" val="20001"/>
                    </a:ext>
                  </a:extLst>
                </a:gridCol>
                <a:gridCol w="3176720">
                  <a:extLst>
                    <a:ext uri="{9D8B030D-6E8A-4147-A177-3AD203B41FA5}">
                      <a16:colId xmlns:a16="http://schemas.microsoft.com/office/drawing/2014/main" xmlns="" val="20002"/>
                    </a:ext>
                  </a:extLst>
                </a:gridCol>
                <a:gridCol w="2667098">
                  <a:extLst>
                    <a:ext uri="{9D8B030D-6E8A-4147-A177-3AD203B41FA5}">
                      <a16:colId xmlns:a16="http://schemas.microsoft.com/office/drawing/2014/main" xmlns="" val="20003"/>
                    </a:ext>
                  </a:extLst>
                </a:gridCol>
              </a:tblGrid>
              <a:tr h="363439">
                <a:tc>
                  <a:txBody>
                    <a:bodyPr/>
                    <a:lstStyle/>
                    <a:p>
                      <a:pPr algn="l" fontAlgn="b"/>
                      <a:r>
                        <a:rPr lang="en-US" sz="1800" u="none" strike="noStrike" dirty="0"/>
                        <a:t>OTHER</a:t>
                      </a:r>
                      <a:endParaRPr lang="en-US" sz="1800" b="1" i="0" u="none" strike="noStrike" dirty="0">
                        <a:solidFill>
                          <a:srgbClr val="FF0000"/>
                        </a:solidFill>
                        <a:latin typeface="+mj-lt"/>
                      </a:endParaRPr>
                    </a:p>
                  </a:txBody>
                  <a:tcPr marL="10689" marR="1068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dirty="0">
                        <a:latin typeface="+mj-lt"/>
                      </a:endParaRPr>
                    </a:p>
                  </a:txBody>
                  <a:tcPr marL="102617" marR="1026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a:latin typeface="+mj-lt"/>
                      </a:endParaRPr>
                    </a:p>
                  </a:txBody>
                  <a:tcPr marL="102617" marR="1026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a:latin typeface="+mj-lt"/>
                      </a:endParaRPr>
                    </a:p>
                  </a:txBody>
                  <a:tcPr marL="102617" marR="1026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686374">
                <a:tc>
                  <a:txBody>
                    <a:bodyPr/>
                    <a:lstStyle/>
                    <a:p>
                      <a:pPr algn="l" fontAlgn="b"/>
                      <a:r>
                        <a:rPr lang="en-US" sz="1800" u="none" strike="noStrike" dirty="0" err="1"/>
                        <a:t>FLUTAMIDE</a:t>
                      </a:r>
                      <a:endParaRPr lang="en-US" sz="1800" b="0" i="0" u="none" strike="noStrike" dirty="0">
                        <a:solidFill>
                          <a:srgbClr val="000000"/>
                        </a:solidFill>
                        <a:latin typeface="+mj-lt"/>
                      </a:endParaRPr>
                    </a:p>
                  </a:txBody>
                  <a:tcPr marL="10689" marR="1068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250mg </a:t>
                      </a:r>
                      <a:r>
                        <a:rPr lang="en-US" sz="1800" dirty="0" err="1" smtClean="0"/>
                        <a:t>bd</a:t>
                      </a:r>
                      <a:r>
                        <a:rPr lang="en-US" sz="1800" baseline="0" dirty="0" smtClean="0"/>
                        <a:t> may with combination with OCP</a:t>
                      </a:r>
                      <a:endParaRPr lang="en-US" sz="1800" dirty="0">
                        <a:latin typeface="+mj-lt"/>
                      </a:endParaRPr>
                    </a:p>
                  </a:txBody>
                  <a:tcPr marL="102617" marR="1026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Androgen receptor blocker</a:t>
                      </a:r>
                    </a:p>
                    <a:p>
                      <a:r>
                        <a:rPr lang="en-US" sz="1800" dirty="0" smtClean="0"/>
                        <a:t>Used in acne with </a:t>
                      </a:r>
                      <a:r>
                        <a:rPr lang="en-US" sz="1800" dirty="0" err="1" smtClean="0"/>
                        <a:t>hirsutism</a:t>
                      </a:r>
                      <a:r>
                        <a:rPr lang="en-US" sz="1800" dirty="0" smtClean="0"/>
                        <a:t> </a:t>
                      </a:r>
                      <a:endParaRPr lang="en-US" sz="1800" dirty="0">
                        <a:latin typeface="+mj-lt"/>
                      </a:endParaRPr>
                    </a:p>
                  </a:txBody>
                  <a:tcPr marL="102617" marR="1026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Fatal hepatitis reported, avoid</a:t>
                      </a:r>
                      <a:r>
                        <a:rPr lang="en-US" sz="1800" baseline="0" dirty="0" smtClean="0"/>
                        <a:t> in pregnancy</a:t>
                      </a:r>
                      <a:endParaRPr lang="en-US" sz="1800" dirty="0">
                        <a:latin typeface="+mj-lt"/>
                      </a:endParaRPr>
                    </a:p>
                  </a:txBody>
                  <a:tcPr marL="102617" marR="1026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685800">
                <a:tc>
                  <a:txBody>
                    <a:bodyPr/>
                    <a:lstStyle/>
                    <a:p>
                      <a:pPr algn="l" fontAlgn="b"/>
                      <a:r>
                        <a:rPr lang="en-US" sz="1800" u="none" strike="noStrike" dirty="0"/>
                        <a:t>METFORMIN</a:t>
                      </a:r>
                      <a:endParaRPr lang="en-US" sz="1800" b="0" i="0" u="none" strike="noStrike" dirty="0">
                        <a:solidFill>
                          <a:srgbClr val="000000"/>
                        </a:solidFill>
                        <a:latin typeface="+mj-lt"/>
                      </a:endParaRPr>
                    </a:p>
                  </a:txBody>
                  <a:tcPr marL="10689" marR="1068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250-500mg /day</a:t>
                      </a:r>
                      <a:endParaRPr lang="en-US" sz="1800" dirty="0">
                        <a:latin typeface="+mj-lt"/>
                      </a:endParaRPr>
                    </a:p>
                  </a:txBody>
                  <a:tcPr marL="102617" marR="1026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Reduces IGF-1 and hence sebum production</a:t>
                      </a:r>
                      <a:endParaRPr lang="en-US" sz="1800" dirty="0">
                        <a:latin typeface="+mj-lt"/>
                      </a:endParaRPr>
                    </a:p>
                  </a:txBody>
                  <a:tcPr marL="102617" marR="1026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Used in </a:t>
                      </a:r>
                      <a:r>
                        <a:rPr lang="en-US" sz="1800" dirty="0" err="1" smtClean="0"/>
                        <a:t>hyperandrogenism</a:t>
                      </a:r>
                      <a:endParaRPr lang="en-US" sz="1800" dirty="0">
                        <a:latin typeface="+mj-lt"/>
                      </a:endParaRPr>
                    </a:p>
                  </a:txBody>
                  <a:tcPr marL="102617" marR="1026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1675017">
                <a:tc>
                  <a:txBody>
                    <a:bodyPr/>
                    <a:lstStyle/>
                    <a:p>
                      <a:pPr algn="l" fontAlgn="b"/>
                      <a:r>
                        <a:rPr lang="en-US" sz="1800" u="none" strike="noStrike" dirty="0"/>
                        <a:t>CORTICOSTEROID</a:t>
                      </a:r>
                      <a:endParaRPr lang="en-US" sz="1800" b="0" i="0" u="none" strike="noStrike" dirty="0">
                        <a:solidFill>
                          <a:srgbClr val="000000"/>
                        </a:solidFill>
                        <a:latin typeface="+mj-lt"/>
                      </a:endParaRPr>
                    </a:p>
                  </a:txBody>
                  <a:tcPr marL="10689" marR="1068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Low dose 2.5-5mg </a:t>
                      </a:r>
                      <a:r>
                        <a:rPr lang="en-US" sz="1800" dirty="0" err="1" smtClean="0"/>
                        <a:t>prednisolone</a:t>
                      </a:r>
                      <a:r>
                        <a:rPr lang="en-US" sz="1800" baseline="0" dirty="0" smtClean="0"/>
                        <a:t> at evening to suppress adrenal androgen production</a:t>
                      </a:r>
                      <a:endParaRPr lang="en-US" sz="1800" dirty="0">
                        <a:latin typeface="+mj-lt"/>
                      </a:endParaRPr>
                    </a:p>
                  </a:txBody>
                  <a:tcPr marL="102617" marR="1026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anti-inflammatory</a:t>
                      </a:r>
                      <a:endParaRPr lang="en-US" sz="1800" dirty="0">
                        <a:latin typeface="+mj-lt"/>
                      </a:endParaRPr>
                    </a:p>
                  </a:txBody>
                  <a:tcPr marL="102617" marR="1026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Overlap with </a:t>
                      </a:r>
                      <a:r>
                        <a:rPr lang="en-US" sz="1800" dirty="0" err="1" smtClean="0"/>
                        <a:t>isotretinoin</a:t>
                      </a:r>
                      <a:r>
                        <a:rPr lang="en-US" sz="1800" dirty="0" smtClean="0"/>
                        <a:t> to counter initial flare. And in females with elevated DHEAS Short term use otherwise </a:t>
                      </a:r>
                      <a:r>
                        <a:rPr lang="en-US" sz="1800" dirty="0" err="1" smtClean="0"/>
                        <a:t>aneiform</a:t>
                      </a:r>
                      <a:r>
                        <a:rPr lang="en-US" sz="1800" dirty="0" smtClean="0"/>
                        <a:t> eruptions</a:t>
                      </a:r>
                      <a:endParaRPr lang="en-US" sz="1800" dirty="0">
                        <a:latin typeface="+mj-lt"/>
                      </a:endParaRPr>
                    </a:p>
                  </a:txBody>
                  <a:tcPr marL="102617" marR="1026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1045510">
                <a:tc>
                  <a:txBody>
                    <a:bodyPr/>
                    <a:lstStyle/>
                    <a:p>
                      <a:pPr algn="l" fontAlgn="b"/>
                      <a:r>
                        <a:rPr lang="en-US" sz="1800" u="none" strike="noStrike" dirty="0"/>
                        <a:t>ZINC</a:t>
                      </a:r>
                      <a:endParaRPr lang="en-US" sz="1800" b="0" i="0" u="none" strike="noStrike" dirty="0">
                        <a:solidFill>
                          <a:srgbClr val="000000"/>
                        </a:solidFill>
                        <a:latin typeface="+mj-lt"/>
                      </a:endParaRPr>
                    </a:p>
                  </a:txBody>
                  <a:tcPr marL="10689" marR="1068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10-30mg or /200mg zinc </a:t>
                      </a:r>
                      <a:r>
                        <a:rPr lang="en-US" sz="1800" dirty="0" err="1" smtClean="0"/>
                        <a:t>gluconate</a:t>
                      </a:r>
                      <a:endParaRPr lang="en-US" sz="1800" dirty="0">
                        <a:latin typeface="+mj-lt"/>
                      </a:endParaRPr>
                    </a:p>
                  </a:txBody>
                  <a:tcPr marL="102617" marR="1026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Conflicting</a:t>
                      </a:r>
                      <a:r>
                        <a:rPr lang="en-US" sz="1800" baseline="0" dirty="0" smtClean="0"/>
                        <a:t> views on use. Some say has anti-inflammatory role</a:t>
                      </a:r>
                      <a:endParaRPr lang="en-US" sz="1800" dirty="0">
                        <a:latin typeface="+mj-lt"/>
                      </a:endParaRPr>
                    </a:p>
                  </a:txBody>
                  <a:tcPr marL="102617" marR="1026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Exact role yet to be elucidated. </a:t>
                      </a:r>
                      <a:endParaRPr lang="en-US" sz="1800" dirty="0">
                        <a:latin typeface="+mj-lt"/>
                      </a:endParaRPr>
                    </a:p>
                  </a:txBody>
                  <a:tcPr marL="102617" marR="1026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1"/>
            <a:ext cx="3048000" cy="1996281"/>
          </a:xfrm>
          <a:prstGeom prst="rect">
            <a:avLst/>
          </a:prstGeom>
          <a:solidFill>
            <a:srgbClr val="722A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Content Placeholder 2"/>
          <p:cNvSpPr>
            <a:spLocks noGrp="1"/>
          </p:cNvSpPr>
          <p:nvPr>
            <p:ph idx="1"/>
          </p:nvPr>
        </p:nvSpPr>
        <p:spPr>
          <a:xfrm>
            <a:off x="685800" y="2209800"/>
            <a:ext cx="9067800" cy="3429000"/>
          </a:xfrm>
        </p:spPr>
        <p:txBody>
          <a:bodyPr>
            <a:normAutofit/>
          </a:bodyPr>
          <a:lstStyle/>
          <a:p>
            <a:pPr>
              <a:lnSpc>
                <a:spcPct val="130000"/>
              </a:lnSpc>
              <a:spcBef>
                <a:spcPts val="1200"/>
              </a:spcBef>
            </a:pPr>
            <a:r>
              <a:rPr lang="en-US" b="0" dirty="0" smtClean="0"/>
              <a:t>Medical Science is constantly changing with new researches being done at extraordinary pace.</a:t>
            </a:r>
          </a:p>
          <a:p>
            <a:pPr>
              <a:lnSpc>
                <a:spcPct val="130000"/>
              </a:lnSpc>
              <a:spcBef>
                <a:spcPts val="1200"/>
              </a:spcBef>
            </a:pPr>
            <a:r>
              <a:rPr lang="en-US" b="0" dirty="0" smtClean="0"/>
              <a:t>New knowledge is being added every day so changes in diagnostic criterions, treatment guidelines, dosage and use of drugs become necessary from time to time. </a:t>
            </a:r>
          </a:p>
          <a:p>
            <a:pPr>
              <a:lnSpc>
                <a:spcPct val="130000"/>
              </a:lnSpc>
              <a:spcBef>
                <a:spcPts val="1200"/>
              </a:spcBef>
            </a:pPr>
            <a:r>
              <a:rPr lang="en-US" b="0" dirty="0" smtClean="0"/>
              <a:t>This module is addressed to Medical Officers of UPPMS services, Residents, Medical students and Paramedical staff of Department of Medical and Health services  Uttar Pradesh and not meant for general public.</a:t>
            </a:r>
          </a:p>
        </p:txBody>
      </p:sp>
      <p:sp>
        <p:nvSpPr>
          <p:cNvPr id="2" name="Title 1"/>
          <p:cNvSpPr>
            <a:spLocks noGrp="1"/>
          </p:cNvSpPr>
          <p:nvPr>
            <p:ph type="title"/>
          </p:nvPr>
        </p:nvSpPr>
        <p:spPr>
          <a:xfrm>
            <a:off x="802640" y="914400"/>
            <a:ext cx="3235960" cy="685800"/>
          </a:xfrm>
        </p:spPr>
        <p:txBody>
          <a:bodyPr>
            <a:noAutofit/>
          </a:bodyPr>
          <a:lstStyle/>
          <a:p>
            <a:r>
              <a:rPr lang="en-US" b="1" dirty="0" smtClean="0">
                <a:solidFill>
                  <a:schemeClr val="bg1"/>
                </a:solidFill>
              </a:rPr>
              <a:t>DISCLAIMER</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304800"/>
            <a:ext cx="6400800" cy="1066800"/>
          </a:xfrm>
          <a:prstGeom prst="rect">
            <a:avLst/>
          </a:prstGeom>
          <a:solidFill>
            <a:srgbClr val="722A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80258468"/>
              </p:ext>
            </p:extLst>
          </p:nvPr>
        </p:nvGraphicFramePr>
        <p:xfrm>
          <a:off x="685800" y="3657600"/>
          <a:ext cx="10668000" cy="2412209"/>
        </p:xfrm>
        <a:graphic>
          <a:graphicData uri="http://schemas.openxmlformats.org/drawingml/2006/table">
            <a:tbl>
              <a:tblPr firstRow="1" bandRow="1">
                <a:tableStyleId>{21E4AEA4-8DFA-4A89-87EB-49C32662AFE0}</a:tableStyleId>
              </a:tblPr>
              <a:tblGrid>
                <a:gridCol w="3623094">
                  <a:extLst>
                    <a:ext uri="{9D8B030D-6E8A-4147-A177-3AD203B41FA5}">
                      <a16:colId xmlns:a16="http://schemas.microsoft.com/office/drawing/2014/main" xmlns="" val="20000"/>
                    </a:ext>
                  </a:extLst>
                </a:gridCol>
                <a:gridCol w="7044906">
                  <a:extLst>
                    <a:ext uri="{9D8B030D-6E8A-4147-A177-3AD203B41FA5}">
                      <a16:colId xmlns:a16="http://schemas.microsoft.com/office/drawing/2014/main" xmlns="" val="20001"/>
                    </a:ext>
                  </a:extLst>
                </a:gridCol>
              </a:tblGrid>
              <a:tr h="463394">
                <a:tc gridSpan="2">
                  <a:txBody>
                    <a:bodyPr/>
                    <a:lstStyle/>
                    <a:p>
                      <a:pPr algn="ctr" fontAlgn="b"/>
                      <a:r>
                        <a:rPr lang="en-US" sz="1800" u="none" strike="noStrike" dirty="0"/>
                        <a:t>Laser and </a:t>
                      </a:r>
                      <a:r>
                        <a:rPr lang="en-US" sz="1800" u="none" strike="noStrike" dirty="0" smtClean="0"/>
                        <a:t>Light </a:t>
                      </a:r>
                      <a:r>
                        <a:rPr lang="en-US" sz="1800" u="none" strike="noStrike" dirty="0" smtClean="0"/>
                        <a:t>devices </a:t>
                      </a:r>
                      <a:r>
                        <a:rPr lang="en-US" sz="1800" u="none" strike="noStrike" dirty="0"/>
                        <a:t>for </a:t>
                      </a:r>
                      <a:r>
                        <a:rPr lang="en-US" sz="1800" u="none" strike="noStrike" dirty="0" smtClean="0"/>
                        <a:t>Acne</a:t>
                      </a:r>
                      <a:endParaRPr lang="en-US" sz="1800" b="1" i="0" u="none" strike="noStrike" dirty="0">
                        <a:solidFill>
                          <a:schemeClr val="tx1"/>
                        </a:solidFill>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10000"/>
                  </a:ext>
                </a:extLst>
              </a:tr>
              <a:tr h="811734">
                <a:tc>
                  <a:txBody>
                    <a:bodyPr/>
                    <a:lstStyle/>
                    <a:p>
                      <a:pPr algn="l" fontAlgn="b"/>
                      <a:r>
                        <a:rPr lang="en-US" sz="1800" u="none" strike="noStrike" dirty="0"/>
                        <a:t>LASERS</a:t>
                      </a:r>
                      <a:endParaRPr lang="en-US" sz="1800" b="1" i="0" u="none" strike="noStrike" dirty="0">
                        <a:solidFill>
                          <a:srgbClr val="000000"/>
                        </a:solidFill>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a:t>532NM POTASSIUM TITANYL PHOSPHATE </a:t>
                      </a:r>
                      <a:r>
                        <a:rPr lang="en-US" sz="1800" u="none" strike="noStrike" dirty="0" smtClean="0"/>
                        <a:t>,585  </a:t>
                      </a:r>
                      <a:r>
                        <a:rPr lang="en-US" sz="1800" u="none" strike="noStrike" dirty="0"/>
                        <a:t>AND 595 NM PULSED DYE </a:t>
                      </a:r>
                      <a:r>
                        <a:rPr lang="en-US" sz="1800" u="none" strike="noStrike" dirty="0" smtClean="0"/>
                        <a:t>LASER, </a:t>
                      </a:r>
                      <a:r>
                        <a:rPr lang="en-US" sz="1800" u="none" strike="noStrike" dirty="0"/>
                        <a:t>NEAR INFRARED </a:t>
                      </a:r>
                      <a:r>
                        <a:rPr lang="en-US" sz="1800" u="none" strike="noStrike" dirty="0" smtClean="0"/>
                        <a:t>LASERS</a:t>
                      </a:r>
                      <a:r>
                        <a:rPr lang="en-US" sz="1800" u="none" strike="noStrike" baseline="0" dirty="0" smtClean="0"/>
                        <a:t> (1450 &amp;1540nm and recent 1720nm laser target </a:t>
                      </a:r>
                      <a:r>
                        <a:rPr lang="en-US" sz="1800" u="none" strike="noStrike" baseline="0" dirty="0" err="1" smtClean="0"/>
                        <a:t>sebacious</a:t>
                      </a:r>
                      <a:r>
                        <a:rPr lang="en-US" sz="1800" u="none" strike="noStrike" baseline="0" dirty="0" smtClean="0"/>
                        <a:t> glands</a:t>
                      </a:r>
                      <a:r>
                        <a:rPr lang="en-US" sz="1800" u="none" strike="noStrike" dirty="0" smtClean="0"/>
                        <a:t> </a:t>
                      </a:r>
                      <a:endParaRPr lang="en-US" sz="1800" b="0" i="0" u="none" strike="noStrike" dirty="0">
                        <a:solidFill>
                          <a:srgbClr val="000000"/>
                        </a:solidFill>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545123">
                <a:tc>
                  <a:txBody>
                    <a:bodyPr/>
                    <a:lstStyle/>
                    <a:p>
                      <a:pPr algn="l" fontAlgn="b"/>
                      <a:r>
                        <a:rPr lang="en-US" sz="1800" u="none" strike="noStrike" dirty="0"/>
                        <a:t>LIGHTS</a:t>
                      </a:r>
                      <a:endParaRPr lang="en-US" sz="1800" b="1" i="0" u="none" strike="noStrike" dirty="0">
                        <a:solidFill>
                          <a:srgbClr val="000000"/>
                        </a:solidFill>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a:t>intense pulsed 560 nm filter, </a:t>
                      </a:r>
                      <a:r>
                        <a:rPr lang="en-US" sz="1800" u="none" strike="noStrike" dirty="0" err="1"/>
                        <a:t>pulsedye</a:t>
                      </a:r>
                      <a:r>
                        <a:rPr lang="en-US" sz="1800" u="none" strike="noStrike" dirty="0"/>
                        <a:t> laser 585 or 595, Blue light 405-420, Diode laser 800nm with </a:t>
                      </a:r>
                      <a:r>
                        <a:rPr lang="en-US" sz="1800" u="none" strike="noStrike" dirty="0" err="1"/>
                        <a:t>indocyanine</a:t>
                      </a:r>
                      <a:r>
                        <a:rPr lang="en-US" sz="1800" u="none" strike="noStrike" dirty="0"/>
                        <a:t> dye</a:t>
                      </a:r>
                      <a:endParaRPr lang="en-US" sz="1800" b="0" i="0" u="none" strike="noStrike" dirty="0">
                        <a:solidFill>
                          <a:srgbClr val="000000"/>
                        </a:solidFill>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545123">
                <a:tc>
                  <a:txBody>
                    <a:bodyPr/>
                    <a:lstStyle/>
                    <a:p>
                      <a:pPr algn="l" fontAlgn="b"/>
                      <a:r>
                        <a:rPr lang="en-US" sz="1800" u="none" strike="noStrike" dirty="0"/>
                        <a:t>PHOTODYNAMIC THERAPY</a:t>
                      </a:r>
                      <a:endParaRPr lang="en-US" sz="1800" b="1" i="0" u="none" strike="noStrike" dirty="0">
                        <a:solidFill>
                          <a:srgbClr val="000000"/>
                        </a:solidFill>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a:t>LIGHTS WITH PHOTOSENTITIZERS  ALA (5aminoleviilunic acid</a:t>
                      </a:r>
                      <a:r>
                        <a:rPr lang="en-US" sz="1800" u="none" strike="noStrike" dirty="0" smtClean="0"/>
                        <a:t>) OR </a:t>
                      </a:r>
                      <a:r>
                        <a:rPr lang="en-US" sz="1800" u="none" strike="noStrike" dirty="0"/>
                        <a:t>MAL(</a:t>
                      </a:r>
                      <a:r>
                        <a:rPr lang="en-US" sz="1800" u="none" strike="noStrike" dirty="0" err="1"/>
                        <a:t>methylaminolevilunate</a:t>
                      </a:r>
                      <a:r>
                        <a:rPr lang="en-US" sz="1800" u="none" strike="noStrike" dirty="0"/>
                        <a:t>)</a:t>
                      </a:r>
                      <a:endParaRPr lang="en-US" sz="1800" b="0" i="0" u="none" strike="noStrike" dirty="0">
                        <a:solidFill>
                          <a:srgbClr val="000000"/>
                        </a:solidFill>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60</a:t>
            </a:fld>
            <a:endParaRPr lang="en-US"/>
          </a:p>
        </p:txBody>
      </p:sp>
      <p:sp>
        <p:nvSpPr>
          <p:cNvPr id="4" name="Title 3"/>
          <p:cNvSpPr>
            <a:spLocks noGrp="1"/>
          </p:cNvSpPr>
          <p:nvPr>
            <p:ph type="title"/>
          </p:nvPr>
        </p:nvSpPr>
        <p:spPr>
          <a:xfrm>
            <a:off x="533400" y="274638"/>
            <a:ext cx="5943600" cy="1074064"/>
          </a:xfrm>
        </p:spPr>
        <p:txBody>
          <a:bodyPr>
            <a:normAutofit fontScale="90000"/>
          </a:bodyPr>
          <a:lstStyle/>
          <a:p>
            <a:r>
              <a:rPr lang="en-US" dirty="0" smtClean="0">
                <a:solidFill>
                  <a:schemeClr val="bg1"/>
                </a:solidFill>
              </a:rPr>
              <a:t>NON PHARMACOLOGICAL TREATMENT……ANY HOPE?</a:t>
            </a:r>
            <a:endParaRPr lang="en-US" dirty="0">
              <a:solidFill>
                <a:schemeClr val="bg1"/>
              </a:solidFill>
            </a:endParaRPr>
          </a:p>
        </p:txBody>
      </p:sp>
      <p:sp>
        <p:nvSpPr>
          <p:cNvPr id="6" name="TextBox 5"/>
          <p:cNvSpPr txBox="1"/>
          <p:nvPr/>
        </p:nvSpPr>
        <p:spPr>
          <a:xfrm>
            <a:off x="609600" y="1524000"/>
            <a:ext cx="10920096" cy="2062103"/>
          </a:xfrm>
          <a:prstGeom prst="rect">
            <a:avLst/>
          </a:prstGeom>
          <a:noFill/>
        </p:spPr>
        <p:txBody>
          <a:bodyPr wrap="square" rtlCol="0">
            <a:spAutoFit/>
          </a:bodyPr>
          <a:lstStyle/>
          <a:p>
            <a:pPr algn="just">
              <a:spcBef>
                <a:spcPts val="1200"/>
              </a:spcBef>
            </a:pPr>
            <a:r>
              <a:rPr lang="en-US" dirty="0"/>
              <a:t>To overcome side effects and drawbacks of conventional therapies </a:t>
            </a:r>
            <a:r>
              <a:rPr lang="en-US" b="1" dirty="0"/>
              <a:t>lasers and light devices </a:t>
            </a:r>
            <a:r>
              <a:rPr lang="en-US" dirty="0"/>
              <a:t>are now been increasing used in hope of finding a primary separate non pharmacological treatment. However we are still far away from that.  However laser and light devices can play a adjuvant role or at best synergistic </a:t>
            </a:r>
            <a:r>
              <a:rPr lang="en-US" dirty="0" smtClean="0"/>
              <a:t>role.</a:t>
            </a:r>
          </a:p>
          <a:p>
            <a:pPr algn="just">
              <a:spcBef>
                <a:spcPts val="1200"/>
              </a:spcBef>
            </a:pPr>
            <a:r>
              <a:rPr lang="en-US" b="1" dirty="0" smtClean="0"/>
              <a:t>Blue </a:t>
            </a:r>
            <a:r>
              <a:rPr lang="en-US" b="1" dirty="0"/>
              <a:t>light PDT is only FDA approved light device as of now</a:t>
            </a:r>
            <a:r>
              <a:rPr lang="en-US" dirty="0"/>
              <a:t>.</a:t>
            </a:r>
          </a:p>
          <a:p>
            <a:pPr algn="just">
              <a:spcBef>
                <a:spcPts val="1200"/>
              </a:spcBef>
            </a:pPr>
            <a:r>
              <a:rPr lang="en-US" dirty="0"/>
              <a:t>Most of dermatologists believe in only conventional treatment.</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3528300516"/>
              </p:ext>
            </p:extLst>
          </p:nvPr>
        </p:nvGraphicFramePr>
        <p:xfrm>
          <a:off x="685800" y="381000"/>
          <a:ext cx="10668000" cy="6110101"/>
        </p:xfrm>
        <a:graphic>
          <a:graphicData uri="http://schemas.openxmlformats.org/drawingml/2006/table">
            <a:tbl>
              <a:tblPr firstRow="1" bandRow="1">
                <a:tableStyleId>{7DF18680-E054-41AD-8BC1-D1AEF772440D}</a:tableStyleId>
              </a:tblPr>
              <a:tblGrid>
                <a:gridCol w="541130">
                  <a:extLst>
                    <a:ext uri="{9D8B030D-6E8A-4147-A177-3AD203B41FA5}">
                      <a16:colId xmlns:a16="http://schemas.microsoft.com/office/drawing/2014/main" xmlns="" val="20000"/>
                    </a:ext>
                  </a:extLst>
                </a:gridCol>
                <a:gridCol w="5024783">
                  <a:extLst>
                    <a:ext uri="{9D8B030D-6E8A-4147-A177-3AD203B41FA5}">
                      <a16:colId xmlns:a16="http://schemas.microsoft.com/office/drawing/2014/main" xmlns="" val="20001"/>
                    </a:ext>
                  </a:extLst>
                </a:gridCol>
                <a:gridCol w="5102087">
                  <a:extLst>
                    <a:ext uri="{9D8B030D-6E8A-4147-A177-3AD203B41FA5}">
                      <a16:colId xmlns:a16="http://schemas.microsoft.com/office/drawing/2014/main" xmlns="" val="20002"/>
                    </a:ext>
                  </a:extLst>
                </a:gridCol>
              </a:tblGrid>
              <a:tr h="312146">
                <a:tc>
                  <a:txBody>
                    <a:bodyPr/>
                    <a:lstStyle/>
                    <a:p>
                      <a:pPr algn="ctr" fontAlgn="t"/>
                      <a:r>
                        <a:rPr lang="en-US" sz="1800" u="none" strike="noStrike" dirty="0" err="1"/>
                        <a:t>S.No</a:t>
                      </a:r>
                      <a:endParaRPr lang="en-US" sz="1800" b="1" i="0" u="none" strike="noStrike" dirty="0">
                        <a:solidFill>
                          <a:schemeClr val="tx1"/>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u="none" strike="noStrike" dirty="0"/>
                        <a:t>Procedure</a:t>
                      </a:r>
                      <a:endParaRPr lang="en-US" sz="1800" b="1" i="0" u="none" strike="noStrike" dirty="0">
                        <a:solidFill>
                          <a:schemeClr val="tx1"/>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u="none" strike="noStrike" dirty="0"/>
                        <a:t>Done For</a:t>
                      </a:r>
                      <a:endParaRPr lang="en-US" sz="1800" b="1" i="0" u="none" strike="noStrike" dirty="0">
                        <a:solidFill>
                          <a:schemeClr val="tx1"/>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595139">
                <a:tc>
                  <a:txBody>
                    <a:bodyPr/>
                    <a:lstStyle/>
                    <a:p>
                      <a:pPr algn="ctr" fontAlgn="ctr"/>
                      <a:r>
                        <a:rPr lang="en-US" sz="1800" u="none" strike="noStrike" dirty="0"/>
                        <a:t>1</a:t>
                      </a:r>
                      <a:endParaRPr lang="en-US" sz="1800" b="0"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800" u="none" strike="noStrike" dirty="0" err="1"/>
                        <a:t>Comedones</a:t>
                      </a:r>
                      <a:endParaRPr lang="en-US" sz="1800" b="0"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err="1"/>
                        <a:t>Comedone</a:t>
                      </a:r>
                      <a:r>
                        <a:rPr lang="en-US" sz="1800" u="none" strike="noStrike" dirty="0"/>
                        <a:t> extraction </a:t>
                      </a:r>
                      <a:r>
                        <a:rPr lang="en-US" sz="1800" u="none" strike="noStrike" dirty="0" smtClean="0"/>
                        <a:t>with special </a:t>
                      </a:r>
                      <a:r>
                        <a:rPr lang="en-US" sz="1800" u="none" strike="noStrike" dirty="0"/>
                        <a:t>come done </a:t>
                      </a:r>
                      <a:r>
                        <a:rPr lang="en-US" sz="1800" u="none" strike="noStrike" dirty="0" smtClean="0"/>
                        <a:t>extractor</a:t>
                      </a:r>
                      <a:endParaRPr lang="en-US" sz="1800" b="0"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244266">
                <a:tc>
                  <a:txBody>
                    <a:bodyPr/>
                    <a:lstStyle/>
                    <a:p>
                      <a:pPr algn="ctr" fontAlgn="ctr"/>
                      <a:r>
                        <a:rPr lang="en-US" sz="1800" u="none" strike="noStrike"/>
                        <a:t>2</a:t>
                      </a:r>
                      <a:endParaRPr lang="en-US" sz="1800" b="0" i="0" u="none" strike="noStrike">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800" u="none" strike="noStrike" dirty="0" err="1"/>
                        <a:t>Abscesss</a:t>
                      </a:r>
                      <a:endParaRPr lang="en-US" sz="1800" b="0"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a:t>Drain abscess</a:t>
                      </a:r>
                      <a:endParaRPr lang="en-US" sz="1800" b="0"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312146">
                <a:tc>
                  <a:txBody>
                    <a:bodyPr/>
                    <a:lstStyle/>
                    <a:p>
                      <a:pPr algn="ctr" fontAlgn="ctr"/>
                      <a:r>
                        <a:rPr lang="en-US" sz="1800" u="none" strike="noStrike"/>
                        <a:t>3</a:t>
                      </a:r>
                      <a:endParaRPr lang="en-US" sz="1800" b="0" i="0" u="none" strike="noStrike">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800" u="none" strike="noStrike" dirty="0" err="1"/>
                        <a:t>Phenolization</a:t>
                      </a:r>
                      <a:r>
                        <a:rPr lang="en-US" sz="1800" u="none" strike="noStrike" dirty="0"/>
                        <a:t> of abscess wall</a:t>
                      </a:r>
                      <a:endParaRPr lang="en-US" sz="1800" b="0"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a:t>I</a:t>
                      </a:r>
                      <a:r>
                        <a:rPr lang="en-US" sz="1800" u="none" strike="noStrike" dirty="0" smtClean="0"/>
                        <a:t>n </a:t>
                      </a:r>
                      <a:r>
                        <a:rPr lang="en-US" sz="1800" u="none" strike="noStrike" dirty="0"/>
                        <a:t>recurrent abscess</a:t>
                      </a:r>
                      <a:endParaRPr lang="en-US" sz="1800" b="0"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898503">
                <a:tc>
                  <a:txBody>
                    <a:bodyPr/>
                    <a:lstStyle/>
                    <a:p>
                      <a:pPr algn="ctr" fontAlgn="ctr"/>
                      <a:r>
                        <a:rPr lang="en-US" sz="1800" u="none" strike="noStrike"/>
                        <a:t>4</a:t>
                      </a:r>
                      <a:endParaRPr lang="en-US" sz="1800" b="0" i="0" u="none" strike="noStrike">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800" u="none" strike="noStrike" dirty="0"/>
                        <a:t>Hypertrophic scar and </a:t>
                      </a:r>
                      <a:r>
                        <a:rPr lang="en-US" sz="1800" u="none" strike="noStrike" dirty="0" err="1"/>
                        <a:t>keloid</a:t>
                      </a:r>
                      <a:endParaRPr lang="en-US" sz="1800" b="0"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err="1"/>
                        <a:t>Intralesional</a:t>
                      </a:r>
                      <a:r>
                        <a:rPr lang="en-US" sz="1800" u="none" strike="noStrike" dirty="0"/>
                        <a:t> </a:t>
                      </a:r>
                      <a:r>
                        <a:rPr lang="en-US" sz="1800" u="none" strike="noStrike" dirty="0" err="1" smtClean="0"/>
                        <a:t>Triamcelelone</a:t>
                      </a:r>
                      <a:endParaRPr lang="en-US" sz="1800" u="none" strike="noStrike" dirty="0"/>
                    </a:p>
                    <a:p>
                      <a:pPr algn="l" fontAlgn="b"/>
                      <a:r>
                        <a:rPr lang="en-US" sz="1800" u="none" strike="noStrike" dirty="0" smtClean="0"/>
                        <a:t>For </a:t>
                      </a:r>
                      <a:r>
                        <a:rPr lang="en-US" sz="1800" u="none" strike="noStrike" dirty="0"/>
                        <a:t>severe nodular acne, abscess, hypertrophic, or </a:t>
                      </a:r>
                      <a:r>
                        <a:rPr lang="en-US" sz="1800" u="none" strike="noStrike" dirty="0" err="1"/>
                        <a:t>keloidal</a:t>
                      </a:r>
                      <a:r>
                        <a:rPr lang="en-US" sz="1800" u="none" strike="noStrike" dirty="0"/>
                        <a:t> scars</a:t>
                      </a:r>
                      <a:br>
                        <a:rPr lang="en-US" sz="1800" u="none" strike="noStrike" dirty="0"/>
                      </a:br>
                      <a:r>
                        <a:rPr lang="en-US" sz="1800" u="none" strike="noStrike" dirty="0"/>
                        <a:t>Dose-10 mg/mL to be diluted with normal saline to 2.5 mg/ </a:t>
                      </a:r>
                      <a:r>
                        <a:rPr lang="en-US" sz="1800" u="none" strike="noStrike" dirty="0" err="1"/>
                        <a:t>mL.</a:t>
                      </a:r>
                      <a:r>
                        <a:rPr lang="en-US" sz="1800" u="none" strike="noStrike" dirty="0"/>
                        <a:t> 0.1 </a:t>
                      </a:r>
                      <a:r>
                        <a:rPr lang="en-US" sz="1800" u="none" strike="noStrike" dirty="0" err="1"/>
                        <a:t>mL</a:t>
                      </a:r>
                      <a:r>
                        <a:rPr lang="en-US" sz="1800" u="none" strike="noStrike" dirty="0"/>
                        <a:t> is given at each site</a:t>
                      </a:r>
                      <a:r>
                        <a:rPr lang="en-US" sz="1800" u="none" strike="noStrike" dirty="0" smtClean="0"/>
                        <a:t>.</a:t>
                      </a:r>
                      <a:endParaRPr lang="en-US" sz="1800" b="0"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584178">
                <a:tc>
                  <a:txBody>
                    <a:bodyPr/>
                    <a:lstStyle/>
                    <a:p>
                      <a:pPr algn="ctr" fontAlgn="ctr"/>
                      <a:r>
                        <a:rPr lang="en-US" sz="1800" u="none" strike="noStrike"/>
                        <a:t>5</a:t>
                      </a:r>
                      <a:endParaRPr lang="en-US" sz="1800" b="0" i="0" u="none" strike="noStrike">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800" u="none" strike="noStrike" dirty="0"/>
                        <a:t>Chemical </a:t>
                      </a:r>
                      <a:r>
                        <a:rPr lang="en-US" sz="1800" u="none" strike="noStrike" dirty="0" smtClean="0"/>
                        <a:t>peeling( </a:t>
                      </a:r>
                      <a:r>
                        <a:rPr lang="en-US" sz="1800" u="none" strike="noStrike" dirty="0"/>
                        <a:t>Salicylic acid, </a:t>
                      </a:r>
                      <a:r>
                        <a:rPr lang="en-US" sz="1800" u="none" strike="noStrike" dirty="0" err="1"/>
                        <a:t>mandelic</a:t>
                      </a:r>
                      <a:r>
                        <a:rPr lang="en-US" sz="1800" u="none" strike="noStrike" dirty="0"/>
                        <a:t> acid, retinol, glycolic acid, black vinegar containing peel and </a:t>
                      </a:r>
                      <a:r>
                        <a:rPr lang="en-US" sz="1800" u="none" strike="noStrike" dirty="0" smtClean="0"/>
                        <a:t>TCA)</a:t>
                      </a:r>
                      <a:endParaRPr lang="en-US" sz="1800" b="0"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a:t>a</a:t>
                      </a:r>
                      <a:r>
                        <a:rPr lang="en-US" sz="1800" u="none" strike="noStrike" dirty="0" smtClean="0"/>
                        <a:t>s </a:t>
                      </a:r>
                      <a:r>
                        <a:rPr lang="en-US" sz="1800" u="none" strike="noStrike" dirty="0"/>
                        <a:t>adjuvant in PIH cases, TCA cross done in ice pick spots</a:t>
                      </a:r>
                      <a:endParaRPr lang="en-US" sz="1800" b="0"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312146">
                <a:tc>
                  <a:txBody>
                    <a:bodyPr/>
                    <a:lstStyle/>
                    <a:p>
                      <a:pPr algn="ctr" fontAlgn="ctr"/>
                      <a:r>
                        <a:rPr lang="en-US" sz="1800" u="none" strike="noStrike"/>
                        <a:t>6</a:t>
                      </a:r>
                      <a:endParaRPr lang="en-US" sz="1800" b="0" i="0" u="none" strike="noStrike">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800" u="none" strike="noStrike" dirty="0"/>
                        <a:t>Spot peeling with TCA</a:t>
                      </a:r>
                      <a:endParaRPr lang="en-US" sz="1800" b="0"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a:t>Ice pick scar respond well to TCA</a:t>
                      </a:r>
                      <a:endParaRPr lang="en-US" sz="1800" b="0"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312146">
                <a:tc>
                  <a:txBody>
                    <a:bodyPr/>
                    <a:lstStyle/>
                    <a:p>
                      <a:pPr algn="ctr" fontAlgn="ctr"/>
                      <a:r>
                        <a:rPr lang="en-US" sz="1800" u="none" strike="noStrike"/>
                        <a:t>7</a:t>
                      </a:r>
                      <a:endParaRPr lang="en-US" sz="1800" b="0" i="0" u="none" strike="noStrike">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800" u="none" strike="noStrike" dirty="0" err="1"/>
                        <a:t>Subcision</a:t>
                      </a:r>
                      <a:endParaRPr lang="en-US" sz="1800" b="0"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a:t>F</a:t>
                      </a:r>
                      <a:r>
                        <a:rPr lang="en-US" sz="1800" u="none" strike="noStrike" dirty="0" smtClean="0"/>
                        <a:t>or </a:t>
                      </a:r>
                      <a:r>
                        <a:rPr lang="en-US" sz="1800" u="none" strike="noStrike" dirty="0"/>
                        <a:t>rolling scar</a:t>
                      </a:r>
                      <a:endParaRPr lang="en-US" sz="1800" b="0"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312146">
                <a:tc>
                  <a:txBody>
                    <a:bodyPr/>
                    <a:lstStyle/>
                    <a:p>
                      <a:pPr algn="ctr" fontAlgn="ctr"/>
                      <a:r>
                        <a:rPr lang="en-US" sz="1800" u="none" strike="noStrike"/>
                        <a:t>8</a:t>
                      </a:r>
                      <a:endParaRPr lang="en-US" sz="1800" b="0" i="0" u="none" strike="noStrike">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800" u="none" strike="noStrike"/>
                        <a:t>Scar excision punch grafting</a:t>
                      </a:r>
                      <a:endParaRPr lang="en-US" sz="1800" b="0" i="0" u="none" strike="noStrike">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a:t>F</a:t>
                      </a:r>
                      <a:r>
                        <a:rPr lang="en-US" sz="1800" u="none" strike="noStrike" dirty="0" smtClean="0"/>
                        <a:t>or </a:t>
                      </a:r>
                      <a:r>
                        <a:rPr lang="en-US" sz="1800" u="none" strike="noStrike" dirty="0"/>
                        <a:t>mostly boxer scar</a:t>
                      </a:r>
                      <a:endParaRPr lang="en-US" sz="1800" b="0"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r h="468269">
                <a:tc>
                  <a:txBody>
                    <a:bodyPr/>
                    <a:lstStyle/>
                    <a:p>
                      <a:pPr algn="ctr" fontAlgn="ctr"/>
                      <a:r>
                        <a:rPr lang="en-US" sz="1800" u="none" strike="noStrike"/>
                        <a:t>9</a:t>
                      </a:r>
                      <a:endParaRPr lang="en-US" sz="1800" b="0" i="0" u="none" strike="noStrike">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800" u="none" strike="noStrike" dirty="0" err="1"/>
                        <a:t>Microdermabrasion</a:t>
                      </a:r>
                      <a:r>
                        <a:rPr lang="en-US" sz="1800" u="none" strike="noStrike" dirty="0"/>
                        <a:t> </a:t>
                      </a:r>
                      <a:r>
                        <a:rPr lang="en-US" sz="1800" u="none" strike="noStrike" dirty="0" err="1"/>
                        <a:t>Dermaroller</a:t>
                      </a:r>
                      <a:r>
                        <a:rPr lang="en-US" sz="1800" u="none" strike="noStrike" dirty="0"/>
                        <a:t> and </a:t>
                      </a:r>
                      <a:r>
                        <a:rPr lang="en-US" sz="1800" u="none" strike="noStrike" dirty="0" err="1"/>
                        <a:t>dermaplaning</a:t>
                      </a:r>
                      <a:endParaRPr lang="en-US" sz="1800" b="0"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a:t>For all scar  except box scars</a:t>
                      </a:r>
                      <a:endParaRPr lang="en-US" sz="1800" b="0"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9"/>
                  </a:ext>
                </a:extLst>
              </a:tr>
              <a:tr h="312146">
                <a:tc>
                  <a:txBody>
                    <a:bodyPr/>
                    <a:lstStyle/>
                    <a:p>
                      <a:pPr algn="ctr" fontAlgn="ctr"/>
                      <a:r>
                        <a:rPr lang="en-US" sz="1800" u="none" strike="noStrike"/>
                        <a:t>10</a:t>
                      </a:r>
                      <a:endParaRPr lang="en-US" sz="1800" b="0" i="0" u="none" strike="noStrike">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800" u="none" strike="noStrike"/>
                        <a:t>Laser, Ablative and fractional laser</a:t>
                      </a:r>
                      <a:endParaRPr lang="en-US" sz="1800" b="0" i="0" u="none" strike="noStrike">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a:t>F</a:t>
                      </a:r>
                      <a:r>
                        <a:rPr lang="en-US" sz="1800" u="none" strike="noStrike" dirty="0" smtClean="0"/>
                        <a:t>or </a:t>
                      </a:r>
                      <a:r>
                        <a:rPr lang="en-US" sz="1800" u="none" strike="noStrike" dirty="0"/>
                        <a:t>all types of scars</a:t>
                      </a:r>
                      <a:endParaRPr lang="en-US" sz="1800" b="0"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0"/>
                  </a:ext>
                </a:extLst>
              </a:tr>
              <a:tr h="312146">
                <a:tc>
                  <a:txBody>
                    <a:bodyPr/>
                    <a:lstStyle/>
                    <a:p>
                      <a:pPr algn="ctr" fontAlgn="ctr"/>
                      <a:r>
                        <a:rPr lang="en-US" sz="1800" u="none" strike="noStrike"/>
                        <a:t>11</a:t>
                      </a:r>
                      <a:endParaRPr lang="en-US" sz="1800" b="0" i="0" u="none" strike="noStrike">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800" u="none" strike="noStrike"/>
                        <a:t>Autologous fat transfe, fillers</a:t>
                      </a:r>
                      <a:endParaRPr lang="en-US" sz="1800" b="0" i="0" u="none" strike="noStrike">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a:t>F</a:t>
                      </a:r>
                      <a:r>
                        <a:rPr lang="en-US" sz="1800" u="none" strike="noStrike" dirty="0" smtClean="0"/>
                        <a:t>or </a:t>
                      </a:r>
                      <a:r>
                        <a:rPr lang="en-US" sz="1800" u="none" strike="noStrike" dirty="0"/>
                        <a:t>depressed scars</a:t>
                      </a:r>
                      <a:endParaRPr lang="en-US" sz="1800" b="0"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1"/>
                  </a:ext>
                </a:extLst>
              </a:tr>
            </a:tbl>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pPr/>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57200" y="1676400"/>
            <a:ext cx="10439400" cy="4731545"/>
          </a:xfrm>
          <a:prstGeom prst="roundRect">
            <a:avLst>
              <a:gd name="adj" fmla="val 8105"/>
            </a:avLst>
          </a:prstGeom>
          <a:solidFill>
            <a:srgbClr val="F0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0" y="304800"/>
            <a:ext cx="8382000" cy="1105382"/>
          </a:xfrm>
          <a:prstGeom prst="rect">
            <a:avLst/>
          </a:prstGeom>
          <a:solidFill>
            <a:srgbClr val="BAE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Content Placeholder 2"/>
          <p:cNvSpPr>
            <a:spLocks noGrp="1"/>
          </p:cNvSpPr>
          <p:nvPr>
            <p:ph idx="1"/>
          </p:nvPr>
        </p:nvSpPr>
        <p:spPr>
          <a:xfrm>
            <a:off x="228600" y="1676400"/>
            <a:ext cx="10744200" cy="4572000"/>
          </a:xfrm>
        </p:spPr>
        <p:txBody>
          <a:bodyPr>
            <a:noAutofit/>
          </a:bodyPr>
          <a:lstStyle/>
          <a:p>
            <a:pPr algn="just">
              <a:lnSpc>
                <a:spcPct val="120000"/>
              </a:lnSpc>
              <a:spcBef>
                <a:spcPts val="600"/>
              </a:spcBef>
            </a:pPr>
            <a:r>
              <a:rPr lang="en-US" b="0" dirty="0" smtClean="0"/>
              <a:t>Management is designed to remove predisposing causes and to reduce morbidity and complications as it is a chronic disease with relapses.</a:t>
            </a:r>
          </a:p>
          <a:p>
            <a:pPr algn="just">
              <a:lnSpc>
                <a:spcPct val="120000"/>
              </a:lnSpc>
              <a:spcBef>
                <a:spcPts val="600"/>
              </a:spcBef>
            </a:pPr>
            <a:r>
              <a:rPr lang="en-US" b="0" dirty="0" smtClean="0"/>
              <a:t>Certain basic principles of customization are </a:t>
            </a:r>
            <a:r>
              <a:rPr lang="en-US" b="0" dirty="0" err="1" smtClean="0"/>
              <a:t>recognised</a:t>
            </a:r>
            <a:endParaRPr lang="en-US" b="0" dirty="0" smtClean="0"/>
          </a:p>
          <a:p>
            <a:pPr lvl="1" algn="just">
              <a:lnSpc>
                <a:spcPct val="120000"/>
              </a:lnSpc>
              <a:spcBef>
                <a:spcPts val="600"/>
              </a:spcBef>
            </a:pPr>
            <a:r>
              <a:rPr lang="en-US" sz="1600" dirty="0" err="1" smtClean="0"/>
              <a:t>Nodulocystic</a:t>
            </a:r>
            <a:r>
              <a:rPr lang="en-US" sz="1600" dirty="0" smtClean="0"/>
              <a:t> and </a:t>
            </a:r>
            <a:r>
              <a:rPr lang="en-US" sz="1600" dirty="0" err="1" smtClean="0"/>
              <a:t>truncal</a:t>
            </a:r>
            <a:r>
              <a:rPr lang="en-US" sz="1600" dirty="0" smtClean="0"/>
              <a:t> acne respond well to oral </a:t>
            </a:r>
            <a:r>
              <a:rPr lang="en-US" sz="1600" dirty="0" err="1" smtClean="0"/>
              <a:t>isotretinoin</a:t>
            </a:r>
            <a:r>
              <a:rPr lang="en-US" sz="1600" dirty="0" smtClean="0"/>
              <a:t> and without it do not heal.</a:t>
            </a:r>
          </a:p>
          <a:p>
            <a:pPr lvl="1" algn="just">
              <a:lnSpc>
                <a:spcPct val="120000"/>
              </a:lnSpc>
              <a:spcBef>
                <a:spcPts val="600"/>
              </a:spcBef>
            </a:pPr>
            <a:r>
              <a:rPr lang="en-US" sz="1600" dirty="0" smtClean="0"/>
              <a:t>In Grade I and II start with one oral antibiotic and one local antibiotic. The best one in oral category are </a:t>
            </a:r>
            <a:r>
              <a:rPr lang="en-US" sz="1600" dirty="0" err="1" smtClean="0"/>
              <a:t>Doxycline</a:t>
            </a:r>
            <a:r>
              <a:rPr lang="en-US" sz="1600" dirty="0" smtClean="0"/>
              <a:t>/</a:t>
            </a:r>
            <a:r>
              <a:rPr lang="en-US" sz="1600" dirty="0" err="1" smtClean="0"/>
              <a:t>Minocyclin</a:t>
            </a:r>
            <a:r>
              <a:rPr lang="en-US" sz="1600" dirty="0" smtClean="0"/>
              <a:t> and in local category </a:t>
            </a:r>
            <a:r>
              <a:rPr lang="en-US" sz="1600" dirty="0" err="1" smtClean="0"/>
              <a:t>Clindamycin</a:t>
            </a:r>
            <a:r>
              <a:rPr lang="en-US" sz="1600" dirty="0" smtClean="0"/>
              <a:t> /</a:t>
            </a:r>
            <a:r>
              <a:rPr lang="en-US" sz="1600" dirty="0" err="1" smtClean="0"/>
              <a:t>Oxenoxacin</a:t>
            </a:r>
            <a:r>
              <a:rPr lang="en-US" sz="1600" dirty="0" smtClean="0"/>
              <a:t>. If no response in 3-4 weeks add Benzyl peroxide 2.5% local application or </a:t>
            </a:r>
            <a:r>
              <a:rPr lang="en-US" sz="1600" dirty="0" err="1" smtClean="0"/>
              <a:t>adapalene</a:t>
            </a:r>
            <a:r>
              <a:rPr lang="en-US" sz="1600" dirty="0" smtClean="0"/>
              <a:t> with </a:t>
            </a:r>
            <a:r>
              <a:rPr lang="en-US" sz="1600" dirty="0" err="1" smtClean="0"/>
              <a:t>Benzylperoxide</a:t>
            </a:r>
            <a:r>
              <a:rPr lang="en-US" sz="1600" dirty="0" smtClean="0"/>
              <a:t> combination. If response not adequate in another 3- 4 week then add oral </a:t>
            </a:r>
            <a:r>
              <a:rPr lang="en-US" sz="1600" dirty="0" err="1" smtClean="0"/>
              <a:t>isotretinoin</a:t>
            </a:r>
            <a:r>
              <a:rPr lang="en-US" sz="1600" dirty="0" smtClean="0"/>
              <a:t>.</a:t>
            </a:r>
          </a:p>
          <a:p>
            <a:pPr lvl="1" algn="just">
              <a:lnSpc>
                <a:spcPct val="120000"/>
              </a:lnSpc>
              <a:spcBef>
                <a:spcPts val="600"/>
              </a:spcBef>
            </a:pPr>
            <a:r>
              <a:rPr lang="en-US" sz="1600" dirty="0" smtClean="0"/>
              <a:t>In grade III &amp; </a:t>
            </a:r>
            <a:r>
              <a:rPr lang="en-US" sz="1600" dirty="0" err="1" smtClean="0"/>
              <a:t>Truncal</a:t>
            </a:r>
            <a:r>
              <a:rPr lang="en-US" sz="1600" dirty="0" smtClean="0"/>
              <a:t> acne, oral </a:t>
            </a:r>
            <a:r>
              <a:rPr lang="en-US" sz="1600" dirty="0" err="1" smtClean="0"/>
              <a:t>isotretinoin</a:t>
            </a:r>
            <a:r>
              <a:rPr lang="en-US" sz="1600" dirty="0" smtClean="0"/>
              <a:t> may be started from beginning. Oral antibiotics may be continued for 3-4 weeks &amp; then withdrawn. Topical antibiotics may be changed to maintenance antibiotic like </a:t>
            </a:r>
            <a:r>
              <a:rPr lang="en-US" sz="1600" dirty="0" err="1" smtClean="0"/>
              <a:t>Dapsone</a:t>
            </a:r>
            <a:r>
              <a:rPr lang="en-US" sz="1600" dirty="0" smtClean="0"/>
              <a:t> or </a:t>
            </a:r>
            <a:r>
              <a:rPr lang="en-US" sz="1600" dirty="0" err="1" smtClean="0"/>
              <a:t>Benzoyl</a:t>
            </a:r>
            <a:r>
              <a:rPr lang="en-US" sz="1600" dirty="0" smtClean="0"/>
              <a:t> peroxide (BOP) or BOP </a:t>
            </a:r>
            <a:r>
              <a:rPr lang="en-US" sz="1600" dirty="0" err="1" smtClean="0"/>
              <a:t>adapalene</a:t>
            </a:r>
            <a:r>
              <a:rPr lang="en-US" sz="1600" dirty="0" smtClean="0"/>
              <a:t> combination. 16 to 20 weeks of therapy is usually sufficient.</a:t>
            </a:r>
          </a:p>
          <a:p>
            <a:pPr lvl="1" algn="just">
              <a:lnSpc>
                <a:spcPct val="100000"/>
              </a:lnSpc>
              <a:spcBef>
                <a:spcPts val="600"/>
              </a:spcBef>
            </a:pPr>
            <a:r>
              <a:rPr lang="en-US" sz="1600" dirty="0" err="1" smtClean="0"/>
              <a:t>Salycylic</a:t>
            </a:r>
            <a:r>
              <a:rPr lang="en-US" sz="1600" dirty="0" smtClean="0"/>
              <a:t> acid peel/face wash/Benzyl peroxide face wash may be may be used as adjuvant. Dryness must be watched.</a:t>
            </a:r>
          </a:p>
          <a:p>
            <a:pPr lvl="1" algn="just">
              <a:lnSpc>
                <a:spcPct val="100000"/>
              </a:lnSpc>
              <a:spcBef>
                <a:spcPts val="600"/>
              </a:spcBef>
            </a:pPr>
            <a:r>
              <a:rPr lang="en-US" sz="1600" dirty="0" smtClean="0"/>
              <a:t>Face cleansers may be used however plain water wash is still good</a:t>
            </a:r>
            <a:endParaRPr lang="en-US" sz="16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62</a:t>
            </a:fld>
            <a:endParaRPr lang="en-US"/>
          </a:p>
        </p:txBody>
      </p:sp>
      <p:sp>
        <p:nvSpPr>
          <p:cNvPr id="2" name="Title 1"/>
          <p:cNvSpPr>
            <a:spLocks noGrp="1"/>
          </p:cNvSpPr>
          <p:nvPr>
            <p:ph type="title"/>
          </p:nvPr>
        </p:nvSpPr>
        <p:spPr>
          <a:xfrm>
            <a:off x="340489" y="228600"/>
            <a:ext cx="8001000" cy="1181582"/>
          </a:xfrm>
        </p:spPr>
        <p:txBody>
          <a:bodyPr>
            <a:normAutofit/>
          </a:bodyPr>
          <a:lstStyle/>
          <a:p>
            <a:r>
              <a:rPr lang="en-US" dirty="0" smtClean="0">
                <a:solidFill>
                  <a:srgbClr val="276155"/>
                </a:solidFill>
              </a:rPr>
              <a:t>CUSTOMIZATION OF TREATMENT- POINTS TO REMEMBER</a:t>
            </a:r>
            <a:endParaRPr lang="en-US" sz="2800" dirty="0">
              <a:solidFill>
                <a:srgbClr val="276155"/>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09600" y="609600"/>
            <a:ext cx="10439400" cy="4731545"/>
          </a:xfrm>
          <a:prstGeom prst="roundRect">
            <a:avLst>
              <a:gd name="adj" fmla="val 8105"/>
            </a:avLst>
          </a:prstGeom>
          <a:solidFill>
            <a:srgbClr val="F0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Content Placeholder 2"/>
          <p:cNvSpPr>
            <a:spLocks noGrp="1"/>
          </p:cNvSpPr>
          <p:nvPr>
            <p:ph idx="1"/>
          </p:nvPr>
        </p:nvSpPr>
        <p:spPr>
          <a:xfrm>
            <a:off x="609600" y="609600"/>
            <a:ext cx="10363200" cy="4648200"/>
          </a:xfrm>
        </p:spPr>
        <p:txBody>
          <a:bodyPr>
            <a:noAutofit/>
          </a:bodyPr>
          <a:lstStyle/>
          <a:p>
            <a:pPr algn="just">
              <a:spcBef>
                <a:spcPts val="1200"/>
              </a:spcBef>
            </a:pPr>
            <a:r>
              <a:rPr lang="en-US" sz="1700" b="0" dirty="0" smtClean="0"/>
              <a:t>In androgen producing pathology such as PCOS, </a:t>
            </a:r>
            <a:r>
              <a:rPr lang="en-US" sz="1700" b="0" dirty="0" err="1" smtClean="0"/>
              <a:t>cyperoterone</a:t>
            </a:r>
            <a:r>
              <a:rPr lang="en-US" sz="1700" b="0" dirty="0" smtClean="0"/>
              <a:t> acetate may be used for long term up to 6-24 months. </a:t>
            </a:r>
            <a:r>
              <a:rPr lang="en-US" sz="1700" b="0" dirty="0" err="1" smtClean="0"/>
              <a:t>Spironotolone</a:t>
            </a:r>
            <a:r>
              <a:rPr lang="en-US" sz="1700" b="0" dirty="0" smtClean="0"/>
              <a:t> in dosage of 50 mg is other drug used (at tertiary care). </a:t>
            </a:r>
            <a:r>
              <a:rPr lang="en-US" sz="1700" b="0" dirty="0" err="1" smtClean="0"/>
              <a:t>Spironolactone</a:t>
            </a:r>
            <a:r>
              <a:rPr lang="en-US" sz="1700" b="0" dirty="0" smtClean="0"/>
              <a:t> has emerged as an alternative to antibiotics due to issue of antibiotic resistance for most of common anti acne antibiotics. Electrolyte imbalance issue has to be monitored however in under 30 years of age with normal kidney functions the need to stop </a:t>
            </a:r>
            <a:r>
              <a:rPr lang="en-US" sz="1700" b="0" dirty="0" err="1" smtClean="0"/>
              <a:t>spironolactone</a:t>
            </a:r>
            <a:r>
              <a:rPr lang="en-US" sz="1700" b="0" dirty="0" smtClean="0"/>
              <a:t> due to electrolyte imbalance has been rare.</a:t>
            </a:r>
          </a:p>
          <a:p>
            <a:pPr algn="just">
              <a:spcBef>
                <a:spcPts val="1200"/>
              </a:spcBef>
            </a:pPr>
            <a:r>
              <a:rPr lang="en-US" sz="1700" b="0" dirty="0" smtClean="0"/>
              <a:t>In cases with </a:t>
            </a:r>
            <a:r>
              <a:rPr lang="en-US" sz="1700" b="0" dirty="0" smtClean="0">
                <a:solidFill>
                  <a:srgbClr val="FF0000"/>
                </a:solidFill>
              </a:rPr>
              <a:t>post </a:t>
            </a:r>
            <a:r>
              <a:rPr lang="en-US" sz="1700" b="0" dirty="0" err="1" smtClean="0">
                <a:solidFill>
                  <a:srgbClr val="FF0000"/>
                </a:solidFill>
              </a:rPr>
              <a:t>inﬂamatory</a:t>
            </a:r>
            <a:r>
              <a:rPr lang="en-US" sz="1700" b="0" dirty="0" smtClean="0">
                <a:solidFill>
                  <a:srgbClr val="FF0000"/>
                </a:solidFill>
              </a:rPr>
              <a:t> </a:t>
            </a:r>
            <a:r>
              <a:rPr lang="en-US" sz="1700" b="0" dirty="0" err="1" smtClean="0">
                <a:solidFill>
                  <a:srgbClr val="FF0000"/>
                </a:solidFill>
              </a:rPr>
              <a:t>hyperpigmatation</a:t>
            </a:r>
            <a:r>
              <a:rPr lang="en-US" sz="1700" b="0" dirty="0" smtClean="0">
                <a:solidFill>
                  <a:srgbClr val="FF0000"/>
                </a:solidFill>
              </a:rPr>
              <a:t> </a:t>
            </a:r>
            <a:r>
              <a:rPr lang="en-US" sz="1700" b="0" dirty="0" err="1" smtClean="0"/>
              <a:t>azleic</a:t>
            </a:r>
            <a:r>
              <a:rPr lang="en-US" sz="1700" b="0" dirty="0" smtClean="0"/>
              <a:t> acid (10- 20%) is a good option as it reduce PIH and has mild antibiotic and anti </a:t>
            </a:r>
            <a:r>
              <a:rPr lang="en-US" sz="1700" b="0" dirty="0" err="1" smtClean="0"/>
              <a:t>inﬂammatory</a:t>
            </a:r>
            <a:r>
              <a:rPr lang="en-US" sz="1700" b="0" dirty="0" smtClean="0"/>
              <a:t> &amp; </a:t>
            </a:r>
            <a:r>
              <a:rPr lang="en-US" sz="1700" b="0" dirty="0" err="1" smtClean="0"/>
              <a:t>comedolytic</a:t>
            </a:r>
            <a:r>
              <a:rPr lang="en-US" sz="1700" b="0" dirty="0" smtClean="0"/>
              <a:t> activity. Chemical peels with </a:t>
            </a:r>
            <a:r>
              <a:rPr lang="en-US" sz="1700" b="0" dirty="0" err="1" smtClean="0"/>
              <a:t>demelanizing</a:t>
            </a:r>
            <a:r>
              <a:rPr lang="en-US" sz="1700" b="0" dirty="0" smtClean="0"/>
              <a:t> properties used. Laser Q-switched </a:t>
            </a:r>
            <a:r>
              <a:rPr lang="en-US" sz="1700" b="0" dirty="0" err="1" smtClean="0"/>
              <a:t>Nd</a:t>
            </a:r>
            <a:r>
              <a:rPr lang="en-US" sz="1700" b="0" dirty="0" smtClean="0"/>
              <a:t> </a:t>
            </a:r>
            <a:r>
              <a:rPr lang="en-US" sz="1700" b="0" dirty="0" err="1" smtClean="0"/>
              <a:t>Yag</a:t>
            </a:r>
            <a:r>
              <a:rPr lang="en-US" sz="1700" b="0" dirty="0" smtClean="0"/>
              <a:t> and non ablative CO2 are used.</a:t>
            </a:r>
          </a:p>
          <a:p>
            <a:pPr algn="just">
              <a:spcBef>
                <a:spcPts val="1200"/>
              </a:spcBef>
            </a:pPr>
            <a:r>
              <a:rPr lang="en-US" sz="1700" b="0" dirty="0" smtClean="0"/>
              <a:t>Cases for surgical procedure to be separated and oral and topical therapies to continue as required</a:t>
            </a:r>
          </a:p>
          <a:p>
            <a:pPr algn="just">
              <a:spcBef>
                <a:spcPts val="1200"/>
              </a:spcBef>
            </a:pPr>
            <a:r>
              <a:rPr lang="en-US" sz="1700" b="0" dirty="0" smtClean="0"/>
              <a:t>Realistic expectations in treatment must be set on first visit itself. Acne therapy in combination of oral/topical and adjuvant is extremely successful when used properly and appropriately by a well trained medical officer/dermatologist</a:t>
            </a:r>
            <a:endParaRPr lang="en-US" sz="1700" b="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63</a:t>
            </a:fld>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1752600"/>
            <a:ext cx="11582400" cy="3428518"/>
          </a:xfrm>
          <a:prstGeom prst="rect">
            <a:avLst/>
          </a:prstGeom>
          <a:solidFill>
            <a:srgbClr val="F0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609600" y="-1"/>
            <a:ext cx="3733800" cy="1752601"/>
          </a:xfrm>
          <a:prstGeom prst="rect">
            <a:avLst/>
          </a:prstGeom>
          <a:solidFill>
            <a:srgbClr val="2761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Content Placeholder 1"/>
          <p:cNvSpPr>
            <a:spLocks noGrp="1"/>
          </p:cNvSpPr>
          <p:nvPr>
            <p:ph idx="1"/>
          </p:nvPr>
        </p:nvSpPr>
        <p:spPr>
          <a:xfrm>
            <a:off x="609600" y="2133118"/>
            <a:ext cx="9448800" cy="2515082"/>
          </a:xfrm>
        </p:spPr>
        <p:txBody>
          <a:bodyPr>
            <a:normAutofit/>
          </a:bodyPr>
          <a:lstStyle/>
          <a:p>
            <a:pPr algn="just">
              <a:lnSpc>
                <a:spcPct val="130000"/>
              </a:lnSpc>
              <a:spcBef>
                <a:spcPts val="1200"/>
              </a:spcBef>
            </a:pPr>
            <a:r>
              <a:rPr lang="en-US" sz="1800" b="0" dirty="0" smtClean="0">
                <a:solidFill>
                  <a:srgbClr val="FF0000"/>
                </a:solidFill>
              </a:rPr>
              <a:t>Treatment during pregnancy </a:t>
            </a:r>
            <a:r>
              <a:rPr lang="en-US" sz="1800" b="0" dirty="0" smtClean="0"/>
              <a:t>is a therapeutic challenge. Topical agents should be </a:t>
            </a:r>
            <a:r>
              <a:rPr lang="en-US" sz="1800" b="0" dirty="0" err="1" smtClean="0"/>
              <a:t>prefered</a:t>
            </a:r>
            <a:r>
              <a:rPr lang="en-US" sz="1800" b="0" dirty="0" smtClean="0"/>
              <a:t> and </a:t>
            </a:r>
            <a:r>
              <a:rPr lang="en-US" sz="1800" b="0" dirty="0" err="1" smtClean="0"/>
              <a:t>azelaic</a:t>
            </a:r>
            <a:r>
              <a:rPr lang="en-US" sz="1800" b="0" dirty="0" smtClean="0"/>
              <a:t> acid, </a:t>
            </a:r>
            <a:r>
              <a:rPr lang="en-US" sz="1800" b="0" dirty="0" err="1" smtClean="0"/>
              <a:t>clindamycin</a:t>
            </a:r>
            <a:r>
              <a:rPr lang="en-US" sz="1800" b="0" dirty="0" smtClean="0"/>
              <a:t> and BPO are considered safe. </a:t>
            </a:r>
          </a:p>
          <a:p>
            <a:pPr algn="just">
              <a:lnSpc>
                <a:spcPct val="130000"/>
              </a:lnSpc>
              <a:spcBef>
                <a:spcPts val="1200"/>
              </a:spcBef>
            </a:pPr>
            <a:r>
              <a:rPr lang="en-US" sz="1800" b="0" dirty="0" smtClean="0"/>
              <a:t>Among oral antibiotics </a:t>
            </a:r>
            <a:r>
              <a:rPr lang="en-US" sz="1800" b="0" dirty="0" err="1" smtClean="0"/>
              <a:t>cephalosporins</a:t>
            </a:r>
            <a:r>
              <a:rPr lang="en-US" sz="1800" b="0" dirty="0" smtClean="0"/>
              <a:t> are considered safe followed by </a:t>
            </a:r>
            <a:r>
              <a:rPr lang="en-US" sz="1800" b="0" dirty="0" err="1" smtClean="0"/>
              <a:t>azithromycin</a:t>
            </a:r>
            <a:r>
              <a:rPr lang="en-US" sz="1800" b="0" dirty="0" smtClean="0"/>
              <a:t>( increased risk of cardiac </a:t>
            </a:r>
            <a:r>
              <a:rPr lang="en-US" sz="1800" b="0" dirty="0" err="1" smtClean="0"/>
              <a:t>septal</a:t>
            </a:r>
            <a:r>
              <a:rPr lang="en-US" sz="1800" b="0" dirty="0" smtClean="0"/>
              <a:t> defects and pyloric </a:t>
            </a:r>
            <a:r>
              <a:rPr lang="en-US" sz="1800" b="0" dirty="0" err="1" smtClean="0"/>
              <a:t>stenosis</a:t>
            </a:r>
            <a:r>
              <a:rPr lang="en-US" sz="1800" b="0" dirty="0" smtClean="0"/>
              <a:t>). Superficial chemical peels and light based devices are considered safe however till now their pregnancy category is still not defined</a:t>
            </a:r>
            <a:endParaRPr lang="en-US" sz="1800" b="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64</a:t>
            </a:fld>
            <a:endParaRPr lang="en-US"/>
          </a:p>
        </p:txBody>
      </p:sp>
      <p:sp>
        <p:nvSpPr>
          <p:cNvPr id="4" name="Title 3"/>
          <p:cNvSpPr>
            <a:spLocks noGrp="1"/>
          </p:cNvSpPr>
          <p:nvPr>
            <p:ph type="title"/>
          </p:nvPr>
        </p:nvSpPr>
        <p:spPr>
          <a:xfrm>
            <a:off x="609600" y="107065"/>
            <a:ext cx="3810000" cy="1538468"/>
          </a:xfrm>
        </p:spPr>
        <p:txBody>
          <a:bodyPr>
            <a:normAutofit/>
          </a:bodyPr>
          <a:lstStyle/>
          <a:p>
            <a:r>
              <a:rPr lang="en-US" dirty="0" smtClean="0">
                <a:solidFill>
                  <a:schemeClr val="bg1"/>
                </a:solidFill>
              </a:rPr>
              <a:t>TREATMENT IN PREGNANCY</a:t>
            </a:r>
            <a:endParaRPr lang="en-US" dirty="0">
              <a:solidFill>
                <a:schemeClr val="bg1"/>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73889" y="1"/>
            <a:ext cx="3774312" cy="1524000"/>
          </a:xfrm>
          <a:prstGeom prst="rect">
            <a:avLst/>
          </a:prstGeom>
          <a:solidFill>
            <a:srgbClr val="722A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Content Placeholder 1"/>
          <p:cNvSpPr>
            <a:spLocks noGrp="1"/>
          </p:cNvSpPr>
          <p:nvPr>
            <p:ph idx="1"/>
          </p:nvPr>
        </p:nvSpPr>
        <p:spPr>
          <a:xfrm>
            <a:off x="762000" y="1640710"/>
            <a:ext cx="10434269" cy="2063188"/>
          </a:xfrm>
        </p:spPr>
        <p:txBody>
          <a:bodyPr>
            <a:noAutofit/>
          </a:bodyPr>
          <a:lstStyle/>
          <a:p>
            <a:pPr marL="365125" indent="-365125">
              <a:lnSpc>
                <a:spcPct val="125000"/>
              </a:lnSpc>
              <a:spcBef>
                <a:spcPts val="1000"/>
              </a:spcBef>
            </a:pPr>
            <a:r>
              <a:rPr lang="en-US" sz="1800" b="0" dirty="0" smtClean="0"/>
              <a:t>Key issue is delay in therapy increases scar chances so therapy to be initiated as soon as possible.</a:t>
            </a:r>
          </a:p>
          <a:p>
            <a:pPr marL="365125" indent="-365125">
              <a:lnSpc>
                <a:spcPct val="125000"/>
              </a:lnSpc>
              <a:spcBef>
                <a:spcPts val="1000"/>
              </a:spcBef>
            </a:pPr>
            <a:r>
              <a:rPr lang="en-US" sz="1800" b="0" dirty="0" smtClean="0"/>
              <a:t>Atrophic scar are much more common than. hypertrophic scar</a:t>
            </a:r>
          </a:p>
          <a:p>
            <a:pPr marL="365125" indent="-365125">
              <a:lnSpc>
                <a:spcPct val="125000"/>
              </a:lnSpc>
              <a:spcBef>
                <a:spcPts val="1000"/>
              </a:spcBef>
            </a:pPr>
            <a:r>
              <a:rPr lang="en-US" sz="1800" b="0" dirty="0" smtClean="0"/>
              <a:t>Scar should be treated after acne eruptions have stopped for at least 1year</a:t>
            </a:r>
          </a:p>
          <a:p>
            <a:pPr marL="365125" indent="-365125">
              <a:lnSpc>
                <a:spcPct val="125000"/>
              </a:lnSpc>
              <a:spcBef>
                <a:spcPts val="1000"/>
              </a:spcBef>
            </a:pPr>
            <a:r>
              <a:rPr lang="en-US" sz="1800" b="0" dirty="0" smtClean="0"/>
              <a:t>Counseling regarding pts goal </a:t>
            </a:r>
            <a:r>
              <a:rPr lang="en-US" sz="1800" b="0" dirty="0" err="1" smtClean="0"/>
              <a:t>vs</a:t>
            </a:r>
            <a:r>
              <a:rPr lang="en-US" sz="1800" b="0" dirty="0" smtClean="0"/>
              <a:t> expected extent of improvement. It should be emphasized that despite multiple and combination treatments complete removal of scar is not possible</a:t>
            </a:r>
            <a:endParaRPr lang="en-US" sz="1800" b="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65</a:t>
            </a:fld>
            <a:endParaRPr lang="en-US"/>
          </a:p>
        </p:txBody>
      </p:sp>
      <p:sp>
        <p:nvSpPr>
          <p:cNvPr id="4" name="Title 3"/>
          <p:cNvSpPr>
            <a:spLocks noGrp="1"/>
          </p:cNvSpPr>
          <p:nvPr>
            <p:ph type="title"/>
          </p:nvPr>
        </p:nvSpPr>
        <p:spPr>
          <a:xfrm>
            <a:off x="856526" y="228600"/>
            <a:ext cx="4038600" cy="1143000"/>
          </a:xfrm>
        </p:spPr>
        <p:txBody>
          <a:bodyPr>
            <a:normAutofit/>
          </a:bodyPr>
          <a:lstStyle/>
          <a:p>
            <a:r>
              <a:rPr lang="en-US" dirty="0" smtClean="0">
                <a:solidFill>
                  <a:schemeClr val="bg1"/>
                </a:solidFill>
              </a:rPr>
              <a:t>TREATMENT OF ACNE SCARS</a:t>
            </a:r>
            <a:endParaRPr lang="en-US" dirty="0">
              <a:solidFill>
                <a:schemeClr val="bg1"/>
              </a:solidFill>
            </a:endParaRPr>
          </a:p>
        </p:txBody>
      </p:sp>
      <p:graphicFrame>
        <p:nvGraphicFramePr>
          <p:cNvPr id="5" name="Content Placeholder 3"/>
          <p:cNvGraphicFramePr>
            <a:graphicFrameLocks/>
          </p:cNvGraphicFramePr>
          <p:nvPr>
            <p:extLst>
              <p:ext uri="{D42A27DB-BD31-4B8C-83A1-F6EECF244321}">
                <p14:modId xmlns:p14="http://schemas.microsoft.com/office/powerpoint/2010/main" xmlns="" val="1438787816"/>
              </p:ext>
            </p:extLst>
          </p:nvPr>
        </p:nvGraphicFramePr>
        <p:xfrm>
          <a:off x="990600" y="3784916"/>
          <a:ext cx="9829800" cy="2539684"/>
        </p:xfrm>
        <a:graphic>
          <a:graphicData uri="http://schemas.openxmlformats.org/drawingml/2006/table">
            <a:tbl>
              <a:tblPr firstRow="1" bandRow="1">
                <a:tableStyleId>{21E4AEA4-8DFA-4A89-87EB-49C32662AFE0}</a:tableStyleId>
              </a:tblPr>
              <a:tblGrid>
                <a:gridCol w="637118">
                  <a:extLst>
                    <a:ext uri="{9D8B030D-6E8A-4147-A177-3AD203B41FA5}">
                      <a16:colId xmlns:a16="http://schemas.microsoft.com/office/drawing/2014/main" xmlns="" val="20000"/>
                    </a:ext>
                  </a:extLst>
                </a:gridCol>
                <a:gridCol w="2715682">
                  <a:extLst>
                    <a:ext uri="{9D8B030D-6E8A-4147-A177-3AD203B41FA5}">
                      <a16:colId xmlns:a16="http://schemas.microsoft.com/office/drawing/2014/main" xmlns="" val="20001"/>
                    </a:ext>
                  </a:extLst>
                </a:gridCol>
                <a:gridCol w="6477000">
                  <a:extLst>
                    <a:ext uri="{9D8B030D-6E8A-4147-A177-3AD203B41FA5}">
                      <a16:colId xmlns:a16="http://schemas.microsoft.com/office/drawing/2014/main" xmlns="" val="20002"/>
                    </a:ext>
                  </a:extLst>
                </a:gridCol>
              </a:tblGrid>
              <a:tr h="329854">
                <a:tc>
                  <a:txBody>
                    <a:bodyPr/>
                    <a:lstStyle/>
                    <a:p>
                      <a:pPr algn="ctr" fontAlgn="t"/>
                      <a:r>
                        <a:rPr lang="en-US" sz="1800" u="none" strike="noStrike" dirty="0" err="1" smtClean="0"/>
                        <a:t>S.N</a:t>
                      </a:r>
                      <a:r>
                        <a:rPr lang="en-US" sz="1800" u="none" strike="noStrike" dirty="0" smtClean="0"/>
                        <a:t>.</a:t>
                      </a:r>
                      <a:endParaRPr lang="en-US" sz="1800" b="1" i="0" u="none" strike="noStrike" dirty="0">
                        <a:solidFill>
                          <a:schemeClr val="tx1"/>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u="none" strike="noStrike" dirty="0" smtClean="0"/>
                        <a:t>Scar </a:t>
                      </a:r>
                      <a:endParaRPr lang="en-US" sz="1800" b="1" i="0" u="none" strike="noStrike" dirty="0">
                        <a:solidFill>
                          <a:schemeClr val="tx1"/>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u="none" strike="noStrike" dirty="0" smtClean="0"/>
                        <a:t>Procedure</a:t>
                      </a:r>
                      <a:endParaRPr lang="en-US" sz="1800" b="1" i="0" u="none" strike="noStrike" dirty="0">
                        <a:solidFill>
                          <a:schemeClr val="tx1"/>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294974">
                <a:tc>
                  <a:txBody>
                    <a:bodyPr/>
                    <a:lstStyle/>
                    <a:p>
                      <a:pPr algn="ctr" fontAlgn="ctr"/>
                      <a:r>
                        <a:rPr lang="en-US" sz="1800" u="none" strike="noStrike" dirty="0"/>
                        <a:t>1</a:t>
                      </a:r>
                      <a:endParaRPr lang="en-US" sz="18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smtClean="0"/>
                        <a:t>Ica Pick</a:t>
                      </a:r>
                      <a:endParaRPr lang="en-US" sz="1800" b="0" i="0" u="none" strike="noStrike" dirty="0">
                        <a:solidFill>
                          <a:srgbClr val="000000"/>
                        </a:solidFill>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800" u="none" strike="noStrike" dirty="0" smtClean="0"/>
                        <a:t>Punch</a:t>
                      </a:r>
                      <a:r>
                        <a:rPr lang="en-US" sz="1800" u="none" strike="noStrike" baseline="0" dirty="0" smtClean="0"/>
                        <a:t> </a:t>
                      </a:r>
                      <a:r>
                        <a:rPr lang="en-US" sz="1800" u="none" strike="noStrike" baseline="0" dirty="0" err="1" smtClean="0"/>
                        <a:t>excsion</a:t>
                      </a:r>
                      <a:r>
                        <a:rPr lang="en-US" sz="1800" u="none" strike="noStrike" baseline="0" dirty="0" smtClean="0"/>
                        <a:t>, TCA Cross</a:t>
                      </a:r>
                      <a:endParaRPr lang="en-US" sz="1800" b="0" i="0" u="none" strike="noStrike" dirty="0">
                        <a:solidFill>
                          <a:srgbClr val="000000"/>
                        </a:solidFill>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313894">
                <a:tc>
                  <a:txBody>
                    <a:bodyPr/>
                    <a:lstStyle/>
                    <a:p>
                      <a:pPr algn="ctr" fontAlgn="ctr"/>
                      <a:r>
                        <a:rPr lang="en-US" sz="1800" u="none" strike="noStrike" dirty="0"/>
                        <a:t>2</a:t>
                      </a:r>
                      <a:endParaRPr lang="en-US" sz="18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smtClean="0"/>
                        <a:t>Deep Scars</a:t>
                      </a:r>
                      <a:endParaRPr lang="en-US" sz="18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800" u="none" strike="noStrike" dirty="0" smtClean="0"/>
                        <a:t>Scar</a:t>
                      </a:r>
                      <a:r>
                        <a:rPr lang="en-US" sz="1800" u="none" strike="noStrike" baseline="0" dirty="0" smtClean="0"/>
                        <a:t> </a:t>
                      </a:r>
                      <a:r>
                        <a:rPr lang="en-US" sz="1800" u="none" strike="noStrike" baseline="0" dirty="0" err="1" smtClean="0"/>
                        <a:t>excsion</a:t>
                      </a:r>
                      <a:endParaRPr lang="en-US" sz="1800" b="0" i="0" u="none" strike="noStrike" dirty="0">
                        <a:solidFill>
                          <a:srgbClr val="000000"/>
                        </a:solidFill>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624166">
                <a:tc>
                  <a:txBody>
                    <a:bodyPr/>
                    <a:lstStyle/>
                    <a:p>
                      <a:pPr algn="ctr" fontAlgn="ctr"/>
                      <a:r>
                        <a:rPr lang="en-US" sz="1800" u="none" strike="noStrike" dirty="0" smtClean="0"/>
                        <a:t>3</a:t>
                      </a:r>
                      <a:endParaRPr lang="en-US" sz="18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a:t>F</a:t>
                      </a:r>
                      <a:r>
                        <a:rPr lang="en-US" sz="1800" u="none" strike="noStrike" dirty="0" smtClean="0"/>
                        <a:t>or </a:t>
                      </a:r>
                      <a:r>
                        <a:rPr lang="en-US" sz="1800" u="none" strike="noStrike" dirty="0"/>
                        <a:t>rolling </a:t>
                      </a:r>
                      <a:r>
                        <a:rPr lang="en-US" sz="1800" u="none" strike="noStrike" dirty="0" smtClean="0"/>
                        <a:t>boxcar</a:t>
                      </a:r>
                      <a:endParaRPr lang="en-US" sz="18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800" u="none" strike="noStrike" dirty="0" err="1" smtClean="0"/>
                        <a:t>Subcision</a:t>
                      </a:r>
                      <a:r>
                        <a:rPr lang="en-US" sz="1800" u="none" strike="noStrike" dirty="0" smtClean="0"/>
                        <a:t> </a:t>
                      </a:r>
                      <a:r>
                        <a:rPr lang="en-US" sz="1800" u="none" strike="noStrike" dirty="0" err="1" smtClean="0"/>
                        <a:t>Microneedling</a:t>
                      </a:r>
                      <a:r>
                        <a:rPr lang="en-US" sz="1800" u="none" strike="noStrike" dirty="0" smtClean="0"/>
                        <a:t> Fractional lasers fillers focal </a:t>
                      </a:r>
                      <a:r>
                        <a:rPr lang="en-US" sz="1800" u="none" strike="noStrike" dirty="0" err="1" smtClean="0"/>
                        <a:t>dermaabrassion</a:t>
                      </a:r>
                      <a:r>
                        <a:rPr lang="en-US" sz="1800" u="none" strike="noStrike" dirty="0" smtClean="0"/>
                        <a:t>, punch elevation scar revision</a:t>
                      </a:r>
                      <a:endParaRPr lang="en-US" sz="18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418631">
                <a:tc>
                  <a:txBody>
                    <a:bodyPr/>
                    <a:lstStyle/>
                    <a:p>
                      <a:pPr algn="ctr" fontAlgn="ctr"/>
                      <a:r>
                        <a:rPr lang="en-US" sz="1800" u="none" strike="noStrike" dirty="0" smtClean="0"/>
                        <a:t>4</a:t>
                      </a:r>
                      <a:endParaRPr lang="en-US" sz="18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smtClean="0"/>
                        <a:t>Hypertrophic scar</a:t>
                      </a:r>
                      <a:endParaRPr lang="en-US" sz="1800" b="0" i="0" u="none" strike="noStrike" dirty="0">
                        <a:solidFill>
                          <a:srgbClr val="000000"/>
                        </a:solidFill>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800" u="none" strike="noStrike" dirty="0" err="1" smtClean="0"/>
                        <a:t>Intralesional</a:t>
                      </a:r>
                      <a:r>
                        <a:rPr lang="en-US" sz="1800" u="none" strike="noStrike" dirty="0" smtClean="0"/>
                        <a:t> steroids, silicon gels cryosurgery, Pulse Dye lasers</a:t>
                      </a:r>
                      <a:endParaRPr lang="en-US" sz="1800" b="0" i="0" u="none" strike="noStrike" dirty="0">
                        <a:solidFill>
                          <a:srgbClr val="000000"/>
                        </a:solidFill>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418631">
                <a:tc>
                  <a:txBody>
                    <a:bodyPr/>
                    <a:lstStyle/>
                    <a:p>
                      <a:pPr algn="ctr" fontAlgn="ctr"/>
                      <a:r>
                        <a:rPr lang="en-US" sz="1800" u="none" strike="noStrike" dirty="0" smtClean="0"/>
                        <a:t>5</a:t>
                      </a:r>
                      <a:endParaRPr lang="en-US" sz="18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a:t>F</a:t>
                      </a:r>
                      <a:r>
                        <a:rPr lang="en-US" sz="1800" u="none" strike="noStrike" dirty="0" smtClean="0"/>
                        <a:t>or </a:t>
                      </a:r>
                      <a:r>
                        <a:rPr lang="en-US" sz="1800" u="none" strike="noStrike" dirty="0"/>
                        <a:t>depressed scars</a:t>
                      </a:r>
                      <a:endParaRPr lang="en-US" sz="18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800" u="none" strike="noStrike" dirty="0" err="1"/>
                        <a:t>Autologous</a:t>
                      </a:r>
                      <a:r>
                        <a:rPr lang="en-US" sz="1800" u="none" strike="noStrike" dirty="0"/>
                        <a:t> fat </a:t>
                      </a:r>
                      <a:r>
                        <a:rPr lang="en-US" sz="1800" u="none" strike="noStrike" dirty="0" smtClean="0"/>
                        <a:t>transfer, tissue augmentation with </a:t>
                      </a:r>
                      <a:r>
                        <a:rPr lang="en-US" sz="1800" u="none" strike="noStrike" dirty="0"/>
                        <a:t>fillers</a:t>
                      </a:r>
                      <a:endParaRPr lang="en-US" sz="18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9600" y="1752600"/>
            <a:ext cx="11582400" cy="40386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609600" y="-1"/>
            <a:ext cx="4191000" cy="1752601"/>
          </a:xfrm>
          <a:prstGeom prst="rect">
            <a:avLst/>
          </a:prstGeom>
          <a:solidFill>
            <a:srgbClr val="2761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Content Placeholder 2"/>
          <p:cNvSpPr>
            <a:spLocks noGrp="1"/>
          </p:cNvSpPr>
          <p:nvPr>
            <p:ph idx="1"/>
          </p:nvPr>
        </p:nvSpPr>
        <p:spPr>
          <a:xfrm>
            <a:off x="563358" y="1676400"/>
            <a:ext cx="10805682" cy="3574475"/>
          </a:xfrm>
        </p:spPr>
        <p:txBody>
          <a:bodyPr>
            <a:noAutofit/>
          </a:bodyPr>
          <a:lstStyle/>
          <a:p>
            <a:pPr>
              <a:lnSpc>
                <a:spcPct val="120000"/>
              </a:lnSpc>
              <a:spcBef>
                <a:spcPts val="1200"/>
              </a:spcBef>
            </a:pPr>
            <a:r>
              <a:rPr lang="en-US" sz="1800" b="0" dirty="0" smtClean="0"/>
              <a:t>Classify &amp; identify predisposing causes and address them.</a:t>
            </a:r>
          </a:p>
          <a:p>
            <a:pPr>
              <a:lnSpc>
                <a:spcPct val="120000"/>
              </a:lnSpc>
              <a:spcBef>
                <a:spcPts val="1200"/>
              </a:spcBef>
            </a:pPr>
            <a:r>
              <a:rPr lang="en-US" sz="1800" b="0" dirty="0" smtClean="0"/>
              <a:t>At primary and secondary level start with oral and local antibiotics. If acne aggression is not reducing add BOP.(primary level)</a:t>
            </a:r>
          </a:p>
          <a:p>
            <a:pPr>
              <a:lnSpc>
                <a:spcPct val="120000"/>
              </a:lnSpc>
              <a:spcBef>
                <a:spcPts val="1200"/>
              </a:spcBef>
            </a:pPr>
            <a:r>
              <a:rPr lang="en-US" sz="1800" b="0" dirty="0" smtClean="0"/>
              <a:t>In case of no response add BOP+ </a:t>
            </a:r>
            <a:r>
              <a:rPr lang="en-US" sz="1800" b="0" dirty="0" err="1" smtClean="0"/>
              <a:t>adapalene</a:t>
            </a:r>
            <a:r>
              <a:rPr lang="en-US" sz="1800" b="0" dirty="0" smtClean="0"/>
              <a:t> and or </a:t>
            </a:r>
            <a:r>
              <a:rPr lang="en-US" sz="1800" b="0" dirty="0" err="1" smtClean="0"/>
              <a:t>spironolactone</a:t>
            </a:r>
            <a:r>
              <a:rPr lang="en-US" sz="1800" b="0" dirty="0" smtClean="0"/>
              <a:t> and in PCOS </a:t>
            </a:r>
            <a:r>
              <a:rPr lang="en-US" sz="1800" b="0" dirty="0" err="1" smtClean="0"/>
              <a:t>EE+cyperoterone</a:t>
            </a:r>
            <a:r>
              <a:rPr lang="en-US" sz="1800" b="0" dirty="0" smtClean="0"/>
              <a:t> or </a:t>
            </a:r>
            <a:r>
              <a:rPr lang="en-US" sz="1800" b="0" dirty="0" err="1" smtClean="0"/>
              <a:t>spirinolactone</a:t>
            </a:r>
            <a:r>
              <a:rPr lang="en-US" sz="1800" b="0" dirty="0" smtClean="0"/>
              <a:t> may be started at secondary and or tertiary care</a:t>
            </a:r>
          </a:p>
          <a:p>
            <a:pPr>
              <a:lnSpc>
                <a:spcPct val="120000"/>
              </a:lnSpc>
              <a:spcBef>
                <a:spcPts val="1200"/>
              </a:spcBef>
            </a:pPr>
            <a:r>
              <a:rPr lang="en-US" sz="1800" b="0" dirty="0" smtClean="0"/>
              <a:t>If appreciable decrease not happening with above add </a:t>
            </a:r>
            <a:r>
              <a:rPr lang="en-US" sz="1800" b="0" dirty="0" err="1" smtClean="0"/>
              <a:t>isotretinoin</a:t>
            </a:r>
            <a:r>
              <a:rPr lang="en-US" sz="1800" b="0" dirty="0" smtClean="0"/>
              <a:t>. In cases where </a:t>
            </a:r>
            <a:r>
              <a:rPr lang="en-US" sz="1800" b="0" dirty="0" err="1" smtClean="0"/>
              <a:t>isotretinoin</a:t>
            </a:r>
            <a:r>
              <a:rPr lang="en-US" sz="1800" b="0" dirty="0" smtClean="0"/>
              <a:t> is to be started early, start it. Keep a watch on S/e and precautions. </a:t>
            </a:r>
            <a:r>
              <a:rPr lang="en-US" sz="1800" b="0" dirty="0" err="1" smtClean="0"/>
              <a:t>Isotretinoin</a:t>
            </a:r>
            <a:r>
              <a:rPr lang="en-US" sz="1800" b="0" dirty="0" smtClean="0"/>
              <a:t> to be started at tertiary care.</a:t>
            </a:r>
          </a:p>
          <a:p>
            <a:pPr>
              <a:lnSpc>
                <a:spcPct val="120000"/>
              </a:lnSpc>
              <a:spcBef>
                <a:spcPts val="1200"/>
              </a:spcBef>
            </a:pPr>
            <a:r>
              <a:rPr lang="en-US" sz="1800" b="0" dirty="0" smtClean="0"/>
              <a:t>Cases for surgical procedures to be identified and proceeded upon. Peeling, I/L </a:t>
            </a:r>
            <a:r>
              <a:rPr lang="en-US" sz="1800" b="0" dirty="0" err="1" smtClean="0"/>
              <a:t>Triamcinilone</a:t>
            </a:r>
            <a:r>
              <a:rPr lang="en-US" sz="1800" b="0" dirty="0" smtClean="0"/>
              <a:t> and </a:t>
            </a:r>
            <a:r>
              <a:rPr lang="en-US" sz="1800" b="0" dirty="0" err="1" smtClean="0"/>
              <a:t>comedone</a:t>
            </a:r>
            <a:r>
              <a:rPr lang="en-US" sz="1800" b="0" dirty="0" smtClean="0"/>
              <a:t> extraction at primary and secondary care. Rest of procedures to be done at tertiary care.</a:t>
            </a:r>
            <a:endParaRPr lang="en-US" sz="1800" b="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66</a:t>
            </a:fld>
            <a:endParaRPr lang="en-US"/>
          </a:p>
        </p:txBody>
      </p:sp>
      <p:sp>
        <p:nvSpPr>
          <p:cNvPr id="2" name="Title 1"/>
          <p:cNvSpPr>
            <a:spLocks noGrp="1"/>
          </p:cNvSpPr>
          <p:nvPr>
            <p:ph type="title"/>
          </p:nvPr>
        </p:nvSpPr>
        <p:spPr>
          <a:xfrm>
            <a:off x="563358" y="228600"/>
            <a:ext cx="4237242" cy="1325563"/>
          </a:xfrm>
        </p:spPr>
        <p:txBody>
          <a:bodyPr>
            <a:normAutofit/>
          </a:bodyPr>
          <a:lstStyle/>
          <a:p>
            <a:r>
              <a:rPr lang="en-US" dirty="0" smtClean="0">
                <a:solidFill>
                  <a:schemeClr val="bg1"/>
                </a:solidFill>
              </a:rPr>
              <a:t>SIMPLIFY AS PER LEVEL OF CARE</a:t>
            </a:r>
            <a:endParaRPr lang="en-US" dirty="0">
              <a:solidFill>
                <a:schemeClr val="bg1"/>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1752600"/>
            <a:ext cx="11582400" cy="4038600"/>
          </a:xfrm>
          <a:prstGeom prst="rect">
            <a:avLst/>
          </a:prstGeom>
          <a:solidFill>
            <a:srgbClr val="EAF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609600" y="-1"/>
            <a:ext cx="3048000" cy="1752601"/>
          </a:xfrm>
          <a:prstGeom prst="rect">
            <a:avLst/>
          </a:prstGeom>
          <a:solidFill>
            <a:srgbClr val="722A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Content Placeholder 1"/>
          <p:cNvSpPr>
            <a:spLocks noGrp="1"/>
          </p:cNvSpPr>
          <p:nvPr>
            <p:ph idx="1"/>
          </p:nvPr>
        </p:nvSpPr>
        <p:spPr>
          <a:xfrm>
            <a:off x="609600" y="2137063"/>
            <a:ext cx="10577082" cy="2815937"/>
          </a:xfrm>
        </p:spPr>
        <p:txBody>
          <a:bodyPr>
            <a:noAutofit/>
          </a:bodyPr>
          <a:lstStyle/>
          <a:p>
            <a:pPr>
              <a:lnSpc>
                <a:spcPct val="120000"/>
              </a:lnSpc>
              <a:spcBef>
                <a:spcPts val="1800"/>
              </a:spcBef>
            </a:pPr>
            <a:r>
              <a:rPr lang="en-US" sz="1800" b="0" dirty="0" smtClean="0"/>
              <a:t>Andrews' Diseases of the Skin 12</a:t>
            </a:r>
            <a:r>
              <a:rPr lang="en-US" sz="1800" b="0" baseline="30000" dirty="0" smtClean="0"/>
              <a:t>th</a:t>
            </a:r>
            <a:r>
              <a:rPr lang="en-US" sz="1800" b="0" dirty="0" smtClean="0"/>
              <a:t> Edition 2016, Publisher ELSEVIER</a:t>
            </a:r>
          </a:p>
          <a:p>
            <a:pPr>
              <a:lnSpc>
                <a:spcPct val="120000"/>
              </a:lnSpc>
              <a:spcBef>
                <a:spcPts val="1800"/>
              </a:spcBef>
            </a:pPr>
            <a:r>
              <a:rPr lang="en-US" sz="1800" b="0" dirty="0" smtClean="0"/>
              <a:t>Rook's Textbook of Dermatology 9</a:t>
            </a:r>
            <a:r>
              <a:rPr lang="en-US" sz="1800" b="0" baseline="30000" dirty="0" smtClean="0"/>
              <a:t>th</a:t>
            </a:r>
            <a:r>
              <a:rPr lang="en-US" sz="1800" b="0" dirty="0" smtClean="0"/>
              <a:t> Edition Publisher WILEY Blackwell</a:t>
            </a:r>
          </a:p>
          <a:p>
            <a:pPr>
              <a:lnSpc>
                <a:spcPct val="120000"/>
              </a:lnSpc>
              <a:spcBef>
                <a:spcPts val="1800"/>
              </a:spcBef>
            </a:pPr>
            <a:r>
              <a:rPr lang="en-US" sz="1800" b="0" dirty="0" smtClean="0"/>
              <a:t>Post Graduate Dermatology First Edition by Dr </a:t>
            </a:r>
            <a:r>
              <a:rPr lang="en-US" sz="1800" b="0" dirty="0" err="1" smtClean="0"/>
              <a:t>Koushik</a:t>
            </a:r>
            <a:r>
              <a:rPr lang="en-US" sz="1800" b="0" dirty="0" smtClean="0"/>
              <a:t> </a:t>
            </a:r>
            <a:r>
              <a:rPr lang="en-US" sz="1800" b="0" dirty="0" err="1" smtClean="0"/>
              <a:t>Lahiri</a:t>
            </a:r>
            <a:r>
              <a:rPr lang="en-US" sz="1800" b="0" dirty="0" smtClean="0"/>
              <a:t> &amp; Dr </a:t>
            </a:r>
            <a:r>
              <a:rPr lang="en-US" sz="1800" b="0" dirty="0" err="1" smtClean="0"/>
              <a:t>Abhishek</a:t>
            </a:r>
            <a:r>
              <a:rPr lang="en-US" sz="1800" b="0" dirty="0" smtClean="0"/>
              <a:t> De Publisher </a:t>
            </a:r>
            <a:r>
              <a:rPr lang="en-US" sz="1800" b="0" dirty="0" err="1" smtClean="0"/>
              <a:t>Jaypee</a:t>
            </a:r>
            <a:endParaRPr lang="en-US" sz="1800" b="0" dirty="0" smtClean="0"/>
          </a:p>
          <a:p>
            <a:pPr>
              <a:lnSpc>
                <a:spcPct val="120000"/>
              </a:lnSpc>
              <a:spcBef>
                <a:spcPts val="1800"/>
              </a:spcBef>
            </a:pPr>
            <a:r>
              <a:rPr lang="en-US" sz="1800" b="0" dirty="0" smtClean="0"/>
              <a:t>IADVL text book of Dermatology 5</a:t>
            </a:r>
            <a:r>
              <a:rPr lang="en-US" sz="1800" b="0" baseline="30000" dirty="0" smtClean="0"/>
              <a:t>th</a:t>
            </a:r>
            <a:r>
              <a:rPr lang="en-US" sz="1800" b="0" dirty="0" smtClean="0"/>
              <a:t> edition by Dr S. </a:t>
            </a:r>
            <a:r>
              <a:rPr lang="en-US" sz="1800" b="0" dirty="0" err="1" smtClean="0"/>
              <a:t>Sacchidanand</a:t>
            </a:r>
            <a:r>
              <a:rPr lang="en-US" sz="1800" b="0" dirty="0" smtClean="0"/>
              <a:t>, Publisher </a:t>
            </a:r>
            <a:r>
              <a:rPr lang="en-US" sz="1800" b="0" dirty="0" err="1" smtClean="0"/>
              <a:t>Bhalani</a:t>
            </a:r>
            <a:endParaRPr lang="en-US" sz="1800" b="0" dirty="0" smtClean="0"/>
          </a:p>
          <a:p>
            <a:pPr>
              <a:lnSpc>
                <a:spcPct val="120000"/>
              </a:lnSpc>
              <a:spcBef>
                <a:spcPts val="1800"/>
              </a:spcBef>
            </a:pPr>
            <a:r>
              <a:rPr lang="en-US" sz="1800" b="0" dirty="0" smtClean="0"/>
              <a:t>FITZPATRICK’S Dermatology 9</a:t>
            </a:r>
            <a:r>
              <a:rPr lang="en-US" sz="1800" b="0" baseline="30000" dirty="0" smtClean="0"/>
              <a:t>th</a:t>
            </a:r>
            <a:r>
              <a:rPr lang="en-US" sz="1800" b="0" dirty="0" smtClean="0"/>
              <a:t> </a:t>
            </a:r>
            <a:r>
              <a:rPr lang="en-US" sz="1800" b="0" dirty="0" smtClean="0"/>
              <a:t>Edition </a:t>
            </a:r>
            <a:r>
              <a:rPr lang="en-US" sz="1800" b="0" dirty="0" smtClean="0"/>
              <a:t>Publishers </a:t>
            </a:r>
            <a:r>
              <a:rPr lang="en-US" sz="1800" b="0" dirty="0" err="1" smtClean="0"/>
              <a:t>McGrawHill</a:t>
            </a:r>
            <a:r>
              <a:rPr lang="en-US" sz="1800" b="0" dirty="0" smtClean="0"/>
              <a:t> </a:t>
            </a:r>
            <a:r>
              <a:rPr lang="en-US" sz="1800" b="0" dirty="0" err="1" smtClean="0"/>
              <a:t>Eduction</a:t>
            </a:r>
            <a:endParaRPr lang="en-US" sz="1800" b="0" dirty="0" smtClean="0"/>
          </a:p>
        </p:txBody>
      </p:sp>
      <p:sp>
        <p:nvSpPr>
          <p:cNvPr id="3" name="Slide Number Placeholder 2"/>
          <p:cNvSpPr>
            <a:spLocks noGrp="1"/>
          </p:cNvSpPr>
          <p:nvPr>
            <p:ph type="sldNum" sz="quarter" idx="12"/>
          </p:nvPr>
        </p:nvSpPr>
        <p:spPr/>
        <p:txBody>
          <a:bodyPr/>
          <a:lstStyle/>
          <a:p>
            <a:fld id="{B6F15528-21DE-4FAA-801E-634DDDAF4B2B}" type="slidenum">
              <a:rPr lang="en-US" smtClean="0"/>
              <a:pPr/>
              <a:t>67</a:t>
            </a:fld>
            <a:endParaRPr lang="en-US"/>
          </a:p>
        </p:txBody>
      </p:sp>
      <p:sp>
        <p:nvSpPr>
          <p:cNvPr id="4" name="Title 3"/>
          <p:cNvSpPr>
            <a:spLocks noGrp="1"/>
          </p:cNvSpPr>
          <p:nvPr>
            <p:ph type="title"/>
          </p:nvPr>
        </p:nvSpPr>
        <p:spPr>
          <a:xfrm>
            <a:off x="609600" y="152400"/>
            <a:ext cx="3048000" cy="1524000"/>
          </a:xfrm>
        </p:spPr>
        <p:txBody>
          <a:bodyPr>
            <a:normAutofit/>
          </a:bodyPr>
          <a:lstStyle/>
          <a:p>
            <a:r>
              <a:rPr lang="en-US" dirty="0" smtClean="0">
                <a:solidFill>
                  <a:schemeClr val="bg1"/>
                </a:solidFill>
              </a:rPr>
              <a:t>SUGGESTED READINGS</a:t>
            </a:r>
            <a:endParaRPr lang="en-US" dirty="0">
              <a:solidFill>
                <a:schemeClr val="bg1"/>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ardrop 17"/>
          <p:cNvSpPr/>
          <p:nvPr/>
        </p:nvSpPr>
        <p:spPr>
          <a:xfrm>
            <a:off x="7298110" y="1295401"/>
            <a:ext cx="4512890" cy="4630636"/>
          </a:xfrm>
          <a:prstGeom prst="teardrop">
            <a:avLst/>
          </a:prstGeom>
          <a:solidFill>
            <a:srgbClr val="2761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Rectangle 15"/>
          <p:cNvSpPr/>
          <p:nvPr/>
        </p:nvSpPr>
        <p:spPr>
          <a:xfrm>
            <a:off x="1" y="1966256"/>
            <a:ext cx="7696199" cy="2148544"/>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Slide Number Placeholder 2"/>
          <p:cNvSpPr>
            <a:spLocks noGrp="1"/>
          </p:cNvSpPr>
          <p:nvPr>
            <p:ph type="sldNum" sz="quarter" idx="12"/>
          </p:nvPr>
        </p:nvSpPr>
        <p:spPr/>
        <p:txBody>
          <a:bodyPr/>
          <a:lstStyle/>
          <a:p>
            <a:fld id="{B6F15528-21DE-4FAA-801E-634DDDAF4B2B}" type="slidenum">
              <a:rPr lang="en-US" smtClean="0"/>
              <a:pPr/>
              <a:t>68</a:t>
            </a:fld>
            <a:endParaRPr lang="en-US"/>
          </a:p>
        </p:txBody>
      </p:sp>
      <p:sp>
        <p:nvSpPr>
          <p:cNvPr id="2" name="Content Placeholder 1"/>
          <p:cNvSpPr>
            <a:spLocks noGrp="1"/>
          </p:cNvSpPr>
          <p:nvPr>
            <p:ph idx="4294967295"/>
          </p:nvPr>
        </p:nvSpPr>
        <p:spPr>
          <a:xfrm>
            <a:off x="1631639" y="2876423"/>
            <a:ext cx="3930961" cy="1162177"/>
          </a:xfrm>
        </p:spPr>
        <p:txBody>
          <a:bodyPr>
            <a:normAutofit/>
          </a:bodyPr>
          <a:lstStyle/>
          <a:p>
            <a:pPr>
              <a:spcBef>
                <a:spcPts val="600"/>
              </a:spcBef>
            </a:pPr>
            <a:r>
              <a:rPr lang="en-US" sz="1800" dirty="0" smtClean="0"/>
              <a:t>For your patient hearing</a:t>
            </a:r>
          </a:p>
          <a:p>
            <a:pPr>
              <a:spcBef>
                <a:spcPts val="600"/>
              </a:spcBef>
            </a:pPr>
            <a:r>
              <a:rPr lang="en-US" sz="1800" dirty="0" smtClean="0"/>
              <a:t>TSU for technical help &amp;</a:t>
            </a:r>
          </a:p>
          <a:p>
            <a:pPr>
              <a:spcBef>
                <a:spcPts val="600"/>
              </a:spcBef>
            </a:pPr>
            <a:r>
              <a:rPr lang="en-US" sz="1800" dirty="0" smtClean="0"/>
              <a:t>SIHFW for managing the show</a:t>
            </a:r>
            <a:endParaRPr lang="en-US" sz="1800" dirty="0"/>
          </a:p>
        </p:txBody>
      </p:sp>
      <p:sp>
        <p:nvSpPr>
          <p:cNvPr id="10" name="Rounded Rectangle 9"/>
          <p:cNvSpPr/>
          <p:nvPr/>
        </p:nvSpPr>
        <p:spPr>
          <a:xfrm>
            <a:off x="938382" y="4408843"/>
            <a:ext cx="5165386" cy="1991957"/>
          </a:xfrm>
          <a:prstGeom prst="roundRect">
            <a:avLst>
              <a:gd name="adj" fmla="val 20470"/>
            </a:avLst>
          </a:prstGeom>
          <a:solidFill>
            <a:srgbClr val="2761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ounded Rectangle 10"/>
          <p:cNvSpPr/>
          <p:nvPr/>
        </p:nvSpPr>
        <p:spPr>
          <a:xfrm>
            <a:off x="938382" y="4531213"/>
            <a:ext cx="5165386" cy="1738317"/>
          </a:xfrm>
          <a:prstGeom prst="roundRect">
            <a:avLst>
              <a:gd name="adj" fmla="val 20470"/>
            </a:avLst>
          </a:prstGeom>
          <a:solidFill>
            <a:srgbClr val="BAE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Title 1">
            <a:extLst>
              <a:ext uri="{FF2B5EF4-FFF2-40B4-BE49-F238E27FC236}">
                <a16:creationId xmlns:a16="http://schemas.microsoft.com/office/drawing/2014/main" xmlns="" id="{01284AB9-E87E-4BC9-8030-0ED40308C9C4}"/>
              </a:ext>
            </a:extLst>
          </p:cNvPr>
          <p:cNvSpPr txBox="1">
            <a:spLocks/>
          </p:cNvSpPr>
          <p:nvPr/>
        </p:nvSpPr>
        <p:spPr>
          <a:xfrm>
            <a:off x="533400" y="1962328"/>
            <a:ext cx="5975350" cy="841375"/>
          </a:xfrm>
          <a:prstGeom prst="rect">
            <a:avLst/>
          </a:prstGeom>
        </p:spPr>
        <p:txBody>
          <a:bodyPr vert="horz" anchor="ctr">
            <a:noAutofit/>
            <a:scene3d>
              <a:camera prst="orthographicFront"/>
              <a:lightRig rig="soft" dir="t"/>
            </a:scene3d>
            <a:sp3d prstMaterial="softEdge">
              <a:bevelT w="25400" h="25400"/>
            </a:sp3d>
          </a:bodyPr>
          <a:lstStyle>
            <a:lvl1pPr algn="l" rtl="0" eaLnBrk="1" latinLnBrk="0" hangingPunct="1">
              <a:spcBef>
                <a:spcPct val="0"/>
              </a:spcBef>
              <a:buNone/>
              <a:defRPr kumimoji="0" sz="3200" b="1" kern="1200">
                <a:solidFill>
                  <a:srgbClr val="722A2D"/>
                </a:solidFill>
                <a:effectLst/>
                <a:latin typeface="Verdana" panose="020B0604030504040204" pitchFamily="34" charset="0"/>
                <a:ea typeface="Verdana" panose="020B0604030504040204" pitchFamily="34" charset="0"/>
                <a:cs typeface="+mj-cs"/>
              </a:defRPr>
            </a:lvl1pPr>
            <a:extLst/>
          </a:lstStyle>
          <a:p>
            <a:pPr algn="ctr"/>
            <a:r>
              <a:rPr lang="en-US" sz="5000" i="1" dirty="0" smtClean="0">
                <a:latin typeface="Times New Roman" panose="02020603050405020304" pitchFamily="18" charset="0"/>
                <a:cs typeface="Times New Roman" panose="02020603050405020304" pitchFamily="18" charset="0"/>
              </a:rPr>
              <a:t>Thanks A Lot</a:t>
            </a:r>
            <a:endParaRPr lang="en-IN" sz="5000" i="1" dirty="0">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976377" y="578859"/>
            <a:ext cx="3281423" cy="945142"/>
          </a:xfrm>
          <a:prstGeom prst="rect">
            <a:avLst/>
          </a:prstGeom>
        </p:spPr>
      </p:pic>
      <p:sp>
        <p:nvSpPr>
          <p:cNvPr id="15" name="TextBox 14"/>
          <p:cNvSpPr txBox="1"/>
          <p:nvPr/>
        </p:nvSpPr>
        <p:spPr>
          <a:xfrm>
            <a:off x="1387475" y="4531214"/>
            <a:ext cx="4267200" cy="1706429"/>
          </a:xfrm>
          <a:prstGeom prst="rect">
            <a:avLst/>
          </a:prstGeom>
          <a:noFill/>
        </p:spPr>
        <p:txBody>
          <a:bodyPr wrap="square" rtlCol="0">
            <a:spAutoFit/>
          </a:bodyPr>
          <a:lstStyle/>
          <a:p>
            <a:pPr algn="ctr">
              <a:lnSpc>
                <a:spcPct val="114000"/>
              </a:lnSpc>
            </a:pPr>
            <a:r>
              <a:rPr lang="en-US" sz="2800" b="1" dirty="0" smtClean="0"/>
              <a:t>Dr. </a:t>
            </a:r>
            <a:r>
              <a:rPr lang="en-US" sz="2800" b="1" dirty="0" err="1" smtClean="0"/>
              <a:t>M.H</a:t>
            </a:r>
            <a:r>
              <a:rPr lang="en-US" sz="2800" b="1" dirty="0" smtClean="0"/>
              <a:t>. </a:t>
            </a:r>
            <a:r>
              <a:rPr lang="en-US" sz="2800" b="1" dirty="0" err="1" smtClean="0"/>
              <a:t>Usmani</a:t>
            </a:r>
            <a:endParaRPr lang="en-US" sz="2800" b="1" dirty="0"/>
          </a:p>
          <a:p>
            <a:pPr algn="ctr">
              <a:lnSpc>
                <a:spcPct val="114000"/>
              </a:lnSpc>
            </a:pPr>
            <a:r>
              <a:rPr lang="en-US" sz="1600" dirty="0"/>
              <a:t>MBBS (KGMU LKO UP)</a:t>
            </a:r>
          </a:p>
          <a:p>
            <a:pPr algn="ctr">
              <a:lnSpc>
                <a:spcPct val="114000"/>
              </a:lnSpc>
            </a:pPr>
            <a:r>
              <a:rPr lang="en-US" sz="1600" dirty="0"/>
              <a:t>DVD (BRD MC GKP UP)</a:t>
            </a:r>
          </a:p>
          <a:p>
            <a:pPr algn="ctr">
              <a:lnSpc>
                <a:spcPct val="114000"/>
              </a:lnSpc>
            </a:pPr>
            <a:r>
              <a:rPr lang="en-US" sz="1600" dirty="0"/>
              <a:t>Senior Consultant Dermatologist</a:t>
            </a:r>
          </a:p>
          <a:p>
            <a:pPr algn="ctr">
              <a:lnSpc>
                <a:spcPct val="114000"/>
              </a:lnSpc>
            </a:pPr>
            <a:r>
              <a:rPr lang="en-US" sz="1600" dirty="0" err="1"/>
              <a:t>Balrampur</a:t>
            </a:r>
            <a:r>
              <a:rPr lang="en-US" sz="1600" dirty="0"/>
              <a:t> Hospital </a:t>
            </a:r>
            <a:r>
              <a:rPr lang="en-US" sz="1600" dirty="0" err="1"/>
              <a:t>Lucknow</a:t>
            </a:r>
            <a:endParaRPr lang="en-US" sz="1600" dirty="0"/>
          </a:p>
        </p:txBody>
      </p:sp>
      <p:pic>
        <p:nvPicPr>
          <p:cNvPr id="17" name="Picture 16"/>
          <p:cNvPicPr>
            <a:picLocks noChangeAspect="1"/>
          </p:cNvPicPr>
          <p:nvPr/>
        </p:nvPicPr>
        <p:blipFill rotWithShape="1">
          <a:blip r:embed="rId3" cstate="print">
            <a:extLst>
              <a:ext uri="{28A0092B-C50C-407E-A947-70E740481C1C}">
                <a14:useLocalDpi xmlns:a14="http://schemas.microsoft.com/office/drawing/2010/main" xmlns="" val="0"/>
              </a:ext>
            </a:extLst>
          </a:blip>
          <a:srcRect l="13116" t="5769" r="24063"/>
          <a:stretch/>
        </p:blipFill>
        <p:spPr>
          <a:xfrm>
            <a:off x="6893127" y="1066800"/>
            <a:ext cx="4661228" cy="4661228"/>
          </a:xfrm>
          <a:prstGeom prst="teardrop">
            <a:avLst/>
          </a:prstGeom>
          <a:ln w="130175">
            <a:solidFill>
              <a:schemeClr val="bg1"/>
            </a:solid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762000" y="1905000"/>
            <a:ext cx="9677400" cy="4030847"/>
          </a:xfrm>
          <a:prstGeom prst="rect">
            <a:avLst/>
          </a:prstGeom>
        </p:spPr>
        <p:txBody>
          <a:bodyPr wrap="square">
            <a:spAutoFit/>
          </a:bodyPr>
          <a:lstStyle/>
          <a:p>
            <a:pPr marL="365125" indent="-365125" algn="just">
              <a:lnSpc>
                <a:spcPct val="120000"/>
              </a:lnSpc>
              <a:spcBef>
                <a:spcPts val="1100"/>
              </a:spcBef>
            </a:pPr>
            <a:r>
              <a:rPr lang="en-US" sz="1800" b="0" dirty="0"/>
              <a:t>Acne is a multi factorial chronic </a:t>
            </a:r>
            <a:r>
              <a:rPr lang="en-US" sz="1800" b="0" dirty="0" err="1"/>
              <a:t>inﬂammatory</a:t>
            </a:r>
            <a:r>
              <a:rPr lang="en-US" sz="1800" b="0" dirty="0"/>
              <a:t> disease of sebaceous gland with periodic remission and exacerbation, with high morbidity, decreasing patient's quality of life. It is considered as one of the top three common skin disease in adolescents and young adults world wide, with a estimated prevalence of 85% in this population (13-25yrs). It one of the top ten global disease. </a:t>
            </a:r>
          </a:p>
          <a:p>
            <a:pPr marL="365125" indent="-365125" algn="just">
              <a:lnSpc>
                <a:spcPct val="120000"/>
              </a:lnSpc>
              <a:spcBef>
                <a:spcPts val="1100"/>
              </a:spcBef>
            </a:pPr>
            <a:r>
              <a:rPr lang="en-US" sz="1800" b="0" dirty="0"/>
              <a:t>Male &amp; Females are equally </a:t>
            </a:r>
            <a:r>
              <a:rPr lang="en-US" sz="1800" b="0" dirty="0" err="1"/>
              <a:t>aﬀected</a:t>
            </a:r>
            <a:r>
              <a:rPr lang="en-US" sz="1800" b="0" dirty="0"/>
              <a:t> however more number of female patients come to OPD probably due to higher prevalence in adult females and increased cosmetic sensitivity. </a:t>
            </a:r>
            <a:r>
              <a:rPr lang="en-US" sz="1800" b="0" dirty="0">
                <a:solidFill>
                  <a:srgbClr val="FF0000"/>
                </a:solidFill>
              </a:rPr>
              <a:t>In </a:t>
            </a:r>
            <a:r>
              <a:rPr lang="en-US" sz="1800" b="0" dirty="0" err="1">
                <a:solidFill>
                  <a:srgbClr val="FF0000"/>
                </a:solidFill>
              </a:rPr>
              <a:t>india</a:t>
            </a:r>
            <a:r>
              <a:rPr lang="en-US" sz="1800" b="0" dirty="0">
                <a:solidFill>
                  <a:srgbClr val="FF0000"/>
                </a:solidFill>
              </a:rPr>
              <a:t> there is overall Male preponderance and urban more affected than rural</a:t>
            </a:r>
          </a:p>
          <a:p>
            <a:pPr marL="365125" indent="-365125" algn="just">
              <a:lnSpc>
                <a:spcPct val="120000"/>
              </a:lnSpc>
              <a:spcBef>
                <a:spcPts val="1100"/>
              </a:spcBef>
            </a:pPr>
            <a:r>
              <a:rPr lang="en-US" sz="1800" b="0" dirty="0" err="1"/>
              <a:t>Nodulocystic</a:t>
            </a:r>
            <a:r>
              <a:rPr lang="en-US" sz="1800" b="0" dirty="0"/>
              <a:t> acne is 5-10 times more common </a:t>
            </a:r>
            <a:r>
              <a:rPr lang="en-US" sz="1800" b="0" dirty="0" smtClean="0"/>
              <a:t>in males</a:t>
            </a:r>
            <a:r>
              <a:rPr lang="en-US" sz="1800" b="0" dirty="0"/>
              <a:t>. In general acne are more severe in </a:t>
            </a:r>
            <a:r>
              <a:rPr lang="en-US" sz="1800" b="0" dirty="0" smtClean="0"/>
              <a:t>males                       </a:t>
            </a:r>
            <a:endParaRPr lang="en-US" sz="1800" b="0" dirty="0"/>
          </a:p>
        </p:txBody>
      </p:sp>
      <p:sp>
        <p:nvSpPr>
          <p:cNvPr id="6" name="Slide Number Placeholder 5"/>
          <p:cNvSpPr>
            <a:spLocks noGrp="1"/>
          </p:cNvSpPr>
          <p:nvPr>
            <p:ph type="sldNum" sz="quarter" idx="12"/>
          </p:nvPr>
        </p:nvSpPr>
        <p:spPr/>
        <p:txBody>
          <a:bodyPr>
            <a:normAutofit/>
          </a:bodyPr>
          <a:lstStyle/>
          <a:p>
            <a:fld id="{B6F15528-21DE-4FAA-801E-634DDDAF4B2B}" type="slidenum">
              <a:rPr lang="en-US" smtClean="0"/>
              <a:pPr/>
              <a:t>7</a:t>
            </a:fld>
            <a:endParaRPr lang="en-US"/>
          </a:p>
        </p:txBody>
      </p:sp>
      <p:sp>
        <p:nvSpPr>
          <p:cNvPr id="5" name="Rectangle 4"/>
          <p:cNvSpPr/>
          <p:nvPr/>
        </p:nvSpPr>
        <p:spPr>
          <a:xfrm>
            <a:off x="838200" y="0"/>
            <a:ext cx="3962400" cy="1676400"/>
          </a:xfrm>
          <a:prstGeom prst="rect">
            <a:avLst/>
          </a:prstGeom>
          <a:solidFill>
            <a:srgbClr val="2761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p:cNvSpPr>
          <p:nvPr>
            <p:ph type="title"/>
          </p:nvPr>
        </p:nvSpPr>
        <p:spPr>
          <a:xfrm>
            <a:off x="762000" y="533400"/>
            <a:ext cx="4114800" cy="1143000"/>
          </a:xfrm>
        </p:spPr>
        <p:txBody>
          <a:bodyPr/>
          <a:lstStyle/>
          <a:p>
            <a:pPr algn="ctr"/>
            <a:r>
              <a:rPr lang="en-US" dirty="0">
                <a:solidFill>
                  <a:schemeClr val="bg1"/>
                </a:solidFill>
              </a:rPr>
              <a:t>INTRODUCTION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03238"/>
            <a:ext cx="6705600" cy="1020762"/>
          </a:xfrm>
          <a:prstGeom prst="rect">
            <a:avLst/>
          </a:prstGeom>
          <a:solidFill>
            <a:srgbClr val="722A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Content Placeholder 2"/>
          <p:cNvSpPr>
            <a:spLocks noGrp="1"/>
          </p:cNvSpPr>
          <p:nvPr>
            <p:ph idx="1"/>
          </p:nvPr>
        </p:nvSpPr>
        <p:spPr>
          <a:xfrm>
            <a:off x="685800" y="1981200"/>
            <a:ext cx="8976882" cy="2971800"/>
          </a:xfrm>
        </p:spPr>
        <p:txBody>
          <a:bodyPr>
            <a:normAutofit/>
          </a:bodyPr>
          <a:lstStyle/>
          <a:p>
            <a:pPr marL="365125" indent="-365125">
              <a:lnSpc>
                <a:spcPct val="120000"/>
              </a:lnSpc>
              <a:spcBef>
                <a:spcPts val="1200"/>
              </a:spcBef>
            </a:pPr>
            <a:r>
              <a:rPr lang="en-US" sz="2000" b="0" dirty="0"/>
              <a:t>The eﬀects of acne extends beyond skin and leads to psychological distress, depression and anxiety affecting self esteem.</a:t>
            </a:r>
          </a:p>
          <a:p>
            <a:pPr marL="365125" indent="-365125">
              <a:lnSpc>
                <a:spcPct val="120000"/>
              </a:lnSpc>
              <a:spcBef>
                <a:spcPts val="1200"/>
              </a:spcBef>
            </a:pPr>
            <a:r>
              <a:rPr lang="en-US" sz="2000" b="0" dirty="0" smtClean="0"/>
              <a:t>Patients </a:t>
            </a:r>
            <a:r>
              <a:rPr lang="en-US" sz="2000" b="0" dirty="0"/>
              <a:t>do experience psycho social isolation. </a:t>
            </a:r>
          </a:p>
          <a:p>
            <a:pPr marL="365125" indent="-365125">
              <a:lnSpc>
                <a:spcPct val="120000"/>
              </a:lnSpc>
              <a:spcBef>
                <a:spcPts val="1200"/>
              </a:spcBef>
            </a:pPr>
            <a:r>
              <a:rPr lang="en-US" sz="2000" b="0" dirty="0"/>
              <a:t>In one study suicidal tendency was reported as in 7% of patients who themselves described their acne as “problem acne” or “substantial acne”. Appropriate psychiatric screening and referral is a must and impact on mental well being needs to be appreciated.</a:t>
            </a:r>
            <a:endParaRPr lang="en-US" sz="1400" b="0" dirty="0"/>
          </a:p>
        </p:txBody>
      </p:sp>
      <p:sp>
        <p:nvSpPr>
          <p:cNvPr id="5" name="Slide Number Placeholder 4"/>
          <p:cNvSpPr>
            <a:spLocks noGrp="1"/>
          </p:cNvSpPr>
          <p:nvPr>
            <p:ph type="sldNum" sz="quarter" idx="12"/>
          </p:nvPr>
        </p:nvSpPr>
        <p:spPr/>
        <p:txBody>
          <a:bodyPr>
            <a:normAutofit/>
          </a:bodyPr>
          <a:lstStyle/>
          <a:p>
            <a:fld id="{B6F15528-21DE-4FAA-801E-634DDDAF4B2B}" type="slidenum">
              <a:rPr lang="en-US" smtClean="0"/>
              <a:pPr/>
              <a:t>8</a:t>
            </a:fld>
            <a:endParaRPr lang="en-US" dirty="0"/>
          </a:p>
        </p:txBody>
      </p:sp>
      <p:sp>
        <p:nvSpPr>
          <p:cNvPr id="2" name="Title 1"/>
          <p:cNvSpPr>
            <a:spLocks noGrp="1"/>
          </p:cNvSpPr>
          <p:nvPr>
            <p:ph type="title"/>
          </p:nvPr>
        </p:nvSpPr>
        <p:spPr>
          <a:xfrm>
            <a:off x="609600" y="533400"/>
            <a:ext cx="6096000" cy="868362"/>
          </a:xfrm>
        </p:spPr>
        <p:txBody>
          <a:bodyPr>
            <a:normAutofit fontScale="90000"/>
          </a:bodyPr>
          <a:lstStyle/>
          <a:p>
            <a:r>
              <a:rPr lang="en-US" dirty="0" smtClean="0">
                <a:solidFill>
                  <a:schemeClr val="bg1"/>
                </a:solidFill>
              </a:rPr>
              <a:t>IMPACT ON WELL BEING…… SIGNIFICANT</a:t>
            </a:r>
            <a:endParaRPr lang="en-US"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200" y="0"/>
            <a:ext cx="3962400" cy="1447800"/>
          </a:xfrm>
          <a:prstGeom prst="rect">
            <a:avLst/>
          </a:prstGeom>
          <a:solidFill>
            <a:srgbClr val="2761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Content Placeholder 1"/>
          <p:cNvSpPr>
            <a:spLocks noGrp="1"/>
          </p:cNvSpPr>
          <p:nvPr>
            <p:ph idx="1"/>
          </p:nvPr>
        </p:nvSpPr>
        <p:spPr>
          <a:xfrm>
            <a:off x="826625" y="1853487"/>
            <a:ext cx="9205482" cy="2947113"/>
          </a:xfrm>
        </p:spPr>
        <p:txBody>
          <a:bodyPr>
            <a:normAutofit/>
          </a:bodyPr>
          <a:lstStyle/>
          <a:p>
            <a:pPr marL="365125" indent="-365125" algn="just">
              <a:lnSpc>
                <a:spcPct val="120000"/>
              </a:lnSpc>
              <a:spcBef>
                <a:spcPts val="1200"/>
              </a:spcBef>
            </a:pPr>
            <a:r>
              <a:rPr lang="en-US" sz="2000" b="0" dirty="0"/>
              <a:t>Acne </a:t>
            </a:r>
            <a:r>
              <a:rPr lang="en-US" sz="2000" b="0" dirty="0" err="1"/>
              <a:t>vulgaris</a:t>
            </a:r>
            <a:r>
              <a:rPr lang="en-US" sz="2000" b="0" dirty="0"/>
              <a:t> (common acne) starts usually at puberty /teenage (cases as early as 8 yrs reported) and spontaneously resolve by fourth decade of life but eruptions may continue in many individuals even in fifth decade of life. Some patients may have onset in adult age itself.</a:t>
            </a:r>
          </a:p>
          <a:p>
            <a:pPr marL="365125" indent="-365125" algn="just">
              <a:lnSpc>
                <a:spcPct val="120000"/>
              </a:lnSpc>
              <a:spcBef>
                <a:spcPts val="1200"/>
              </a:spcBef>
            </a:pPr>
            <a:r>
              <a:rPr lang="en-US" sz="2000" b="0" dirty="0" smtClean="0"/>
              <a:t>Neonatal acne (variant) starts at birth and infantile acne presents between 1 to 12 months of life and may extend into childhood. Both are less prevalent versions.</a:t>
            </a:r>
            <a:endParaRPr lang="en-US" sz="2000" b="0" dirty="0"/>
          </a:p>
        </p:txBody>
      </p:sp>
      <p:sp>
        <p:nvSpPr>
          <p:cNvPr id="3" name="Slide Number Placeholder 2"/>
          <p:cNvSpPr>
            <a:spLocks noGrp="1"/>
          </p:cNvSpPr>
          <p:nvPr>
            <p:ph type="sldNum" sz="quarter" idx="12"/>
          </p:nvPr>
        </p:nvSpPr>
        <p:spPr/>
        <p:txBody>
          <a:bodyPr>
            <a:normAutofit/>
          </a:bodyPr>
          <a:lstStyle/>
          <a:p>
            <a:fld id="{B6F15528-21DE-4FAA-801E-634DDDAF4B2B}" type="slidenum">
              <a:rPr lang="en-US" smtClean="0"/>
              <a:pPr/>
              <a:t>9</a:t>
            </a:fld>
            <a:endParaRPr lang="en-US"/>
          </a:p>
        </p:txBody>
      </p:sp>
      <p:sp>
        <p:nvSpPr>
          <p:cNvPr id="4" name="Title 3"/>
          <p:cNvSpPr>
            <a:spLocks noGrp="1"/>
          </p:cNvSpPr>
          <p:nvPr>
            <p:ph type="title"/>
          </p:nvPr>
        </p:nvSpPr>
        <p:spPr>
          <a:xfrm>
            <a:off x="914400" y="405687"/>
            <a:ext cx="3886200" cy="792162"/>
          </a:xfrm>
        </p:spPr>
        <p:txBody>
          <a:bodyPr>
            <a:normAutofit fontScale="90000"/>
          </a:bodyPr>
          <a:lstStyle/>
          <a:p>
            <a:r>
              <a:rPr lang="en-US" dirty="0" smtClean="0">
                <a:solidFill>
                  <a:schemeClr val="bg1"/>
                </a:solidFill>
              </a:rPr>
              <a:t>AGE…CAN OCCUR AT ANY AGE</a:t>
            </a:r>
            <a:endParaRPr lang="en-US" dirty="0">
              <a:solidFill>
                <a:schemeClr val="bg1"/>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3464</TotalTime>
  <Words>6171</Words>
  <Application>Microsoft Office PowerPoint</Application>
  <PresentationFormat>Custom</PresentationFormat>
  <Paragraphs>656</Paragraphs>
  <Slides>68</Slides>
  <Notes>1</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Concourse</vt:lpstr>
      <vt:lpstr>Slide 1</vt:lpstr>
      <vt:lpstr>Slide 2</vt:lpstr>
      <vt:lpstr>ACNE </vt:lpstr>
      <vt:lpstr>Slide 4</vt:lpstr>
      <vt:lpstr>Slide 5</vt:lpstr>
      <vt:lpstr>DISCLAIMER</vt:lpstr>
      <vt:lpstr>INTRODUCTION</vt:lpstr>
      <vt:lpstr>IMPACT ON WELL BEING…… SIGNIFICANT</vt:lpstr>
      <vt:lpstr>AGE…CAN OCCUR AT ANY AGE</vt:lpstr>
      <vt:lpstr>GENETIC DISEASE?</vt:lpstr>
      <vt:lpstr>ENVIRONMENTAL EFFECT OR EXTERNAL FACTORS… DO THEY HAVE A ROLE… YES!</vt:lpstr>
      <vt:lpstr>WHAT NOT TO EAT…</vt:lpstr>
      <vt:lpstr>COURSE OF DISEASE…</vt:lpstr>
      <vt:lpstr>SEBACIOUS GLAND. THE CULPRIT SITE IN ACNE</vt:lpstr>
      <vt:lpstr>PATHOGENESIS OF ACNE</vt:lpstr>
      <vt:lpstr>Slide 16</vt:lpstr>
      <vt:lpstr>Slide 17</vt:lpstr>
      <vt:lpstr>Slide 18</vt:lpstr>
      <vt:lpstr>Slide 19</vt:lpstr>
      <vt:lpstr>HYPERKERATINIZATION</vt:lpstr>
      <vt:lpstr>Slide 21</vt:lpstr>
      <vt:lpstr>SEBUM</vt:lpstr>
      <vt:lpstr>Slide 23</vt:lpstr>
      <vt:lpstr>STRESS… HOW IT INFLUENCES?</vt:lpstr>
      <vt:lpstr>CLINICAL PRESENTATIONS</vt:lpstr>
      <vt:lpstr>SITES OF PREDILECTION</vt:lpstr>
      <vt:lpstr>Slide 27</vt:lpstr>
      <vt:lpstr>Slide 28</vt:lpstr>
      <vt:lpstr>Slide 29</vt:lpstr>
      <vt:lpstr>Slide 30</vt:lpstr>
      <vt:lpstr>WHAT DECIDES TYPE OF LESION..</vt:lpstr>
      <vt:lpstr>ACNE SEVERITY GRADINGS</vt:lpstr>
      <vt:lpstr>Slide 33</vt:lpstr>
      <vt:lpstr>VARIANTS</vt:lpstr>
      <vt:lpstr>Slide 35</vt:lpstr>
      <vt:lpstr>Slide 36</vt:lpstr>
      <vt:lpstr>PREMENSTRUAL FLARE WHY?</vt:lpstr>
      <vt:lpstr>ACNE ARE ALSO FOUND IN ASSOCIATIONS WITH OTHER DISEASES</vt:lpstr>
      <vt:lpstr>PCOS THE SILENT CULPRIT IN FEMALES?...YES</vt:lpstr>
      <vt:lpstr>ACNEIFORM ERUPTIONS</vt:lpstr>
      <vt:lpstr>DRUGS INDUCING ACNE… ACNEIFORM ERUPTION</vt:lpstr>
      <vt:lpstr>DIFFERENTIAL DIAGNOSIS</vt:lpstr>
      <vt:lpstr>Slide 43</vt:lpstr>
      <vt:lpstr>Slide 44</vt:lpstr>
      <vt:lpstr>ACNE SCARS</vt:lpstr>
      <vt:lpstr>MANAGEMENT OF ACNE </vt:lpstr>
      <vt:lpstr>MANAGEMENT….</vt:lpstr>
      <vt:lpstr>ASSESSMENT….. IMPORTANT HISTORY</vt:lpstr>
      <vt:lpstr>INVESTIGATIONS</vt:lpstr>
      <vt:lpstr>MANAGEMENT….</vt:lpstr>
      <vt:lpstr>GENERAL MEASURES/COUNSELING</vt:lpstr>
      <vt:lpstr>TREATMENT TOOLS AVAILABLE</vt:lpstr>
      <vt:lpstr>Slide 53</vt:lpstr>
      <vt:lpstr>Slide 54</vt:lpstr>
      <vt:lpstr>Slide 55</vt:lpstr>
      <vt:lpstr>ISOTRETINOIN….THE BEST AND THE MOST DANGEROUS?</vt:lpstr>
      <vt:lpstr>Slide 57</vt:lpstr>
      <vt:lpstr>Slide 58</vt:lpstr>
      <vt:lpstr>Slide 59</vt:lpstr>
      <vt:lpstr>NON PHARMACOLOGICAL TREATMENT……ANY HOPE?</vt:lpstr>
      <vt:lpstr>Slide 61</vt:lpstr>
      <vt:lpstr>CUSTOMIZATION OF TREATMENT- POINTS TO REMEMBER</vt:lpstr>
      <vt:lpstr>Slide 63</vt:lpstr>
      <vt:lpstr>TREATMENT IN PREGNANCY</vt:lpstr>
      <vt:lpstr>TREATMENT OF ACNE SCARS</vt:lpstr>
      <vt:lpstr>SIMPLIFY AS PER LEVEL OF CARE</vt:lpstr>
      <vt:lpstr>SUGGESTED READINGS</vt:lpstr>
      <vt:lpstr>Slide 68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Lenovo</dc:creator>
  <cp:lastModifiedBy>Microsoft</cp:lastModifiedBy>
  <cp:revision>325</cp:revision>
  <dcterms:created xsi:type="dcterms:W3CDTF">2006-08-16T00:00:00Z</dcterms:created>
  <dcterms:modified xsi:type="dcterms:W3CDTF">2024-05-08T10:59:47Z</dcterms:modified>
</cp:coreProperties>
</file>