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325" r:id="rId3"/>
    <p:sldId id="257" r:id="rId4"/>
    <p:sldId id="258" r:id="rId5"/>
    <p:sldId id="305" r:id="rId6"/>
    <p:sldId id="319" r:id="rId7"/>
    <p:sldId id="320" r:id="rId8"/>
    <p:sldId id="324" r:id="rId9"/>
    <p:sldId id="310" r:id="rId10"/>
    <p:sldId id="259" r:id="rId11"/>
    <p:sldId id="283" r:id="rId12"/>
    <p:sldId id="260" r:id="rId13"/>
    <p:sldId id="261" r:id="rId14"/>
    <p:sldId id="262" r:id="rId15"/>
    <p:sldId id="263" r:id="rId16"/>
    <p:sldId id="264" r:id="rId17"/>
    <p:sldId id="326" r:id="rId18"/>
    <p:sldId id="265" r:id="rId19"/>
    <p:sldId id="306" r:id="rId20"/>
    <p:sldId id="266" r:id="rId21"/>
    <p:sldId id="312" r:id="rId22"/>
    <p:sldId id="322" r:id="rId23"/>
    <p:sldId id="314" r:id="rId24"/>
    <p:sldId id="315" r:id="rId25"/>
    <p:sldId id="316" r:id="rId26"/>
    <p:sldId id="317" r:id="rId27"/>
    <p:sldId id="296" r:id="rId28"/>
    <p:sldId id="267" r:id="rId29"/>
    <p:sldId id="268" r:id="rId30"/>
    <p:sldId id="269" r:id="rId31"/>
    <p:sldId id="270" r:id="rId32"/>
    <p:sldId id="273" r:id="rId33"/>
    <p:sldId id="323" r:id="rId34"/>
    <p:sldId id="309" r:id="rId35"/>
    <p:sldId id="313" r:id="rId36"/>
    <p:sldId id="271" r:id="rId37"/>
    <p:sldId id="272" r:id="rId38"/>
    <p:sldId id="274" r:id="rId39"/>
    <p:sldId id="275" r:id="rId40"/>
    <p:sldId id="276" r:id="rId41"/>
    <p:sldId id="327" r:id="rId42"/>
    <p:sldId id="328" r:id="rId43"/>
    <p:sldId id="329" r:id="rId44"/>
    <p:sldId id="281" r:id="rId45"/>
    <p:sldId id="282"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7" r:id="rId59"/>
    <p:sldId id="298" r:id="rId60"/>
    <p:sldId id="299" r:id="rId61"/>
    <p:sldId id="300" r:id="rId62"/>
    <p:sldId id="301" r:id="rId63"/>
    <p:sldId id="302" r:id="rId64"/>
    <p:sldId id="303" r:id="rId65"/>
    <p:sldId id="30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AE1"/>
    <a:srgbClr val="AF3D61"/>
    <a:srgbClr val="CEE5DF"/>
    <a:srgbClr val="206670"/>
    <a:srgbClr val="ECCAD4"/>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704"/>
  </p:normalViewPr>
  <p:slideViewPr>
    <p:cSldViewPr snapToGrid="0">
      <p:cViewPr>
        <p:scale>
          <a:sx n="50" d="100"/>
          <a:sy n="50" d="100"/>
        </p:scale>
        <p:origin x="1632" y="64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68272-DFE9-4706-A926-D4F36706D98E}" type="datetimeFigureOut">
              <a:rPr lang="en-IN" smtClean="0"/>
              <a:t>24-04-2024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F3415-067F-4D6B-8CE4-D5F8C2550F72}" type="slidenum">
              <a:rPr lang="en-IN" smtClean="0"/>
              <a:t>‹#›</a:t>
            </a:fld>
            <a:endParaRPr lang="en-IN"/>
          </a:p>
        </p:txBody>
      </p:sp>
    </p:spTree>
    <p:extLst>
      <p:ext uri="{BB962C8B-B14F-4D97-AF65-F5344CB8AC3E}">
        <p14:creationId xmlns:p14="http://schemas.microsoft.com/office/powerpoint/2010/main" val="3334055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0F3415-067F-4D6B-8CE4-D5F8C2550F72}" type="slidenum">
              <a:rPr lang="en-IN" smtClean="0"/>
              <a:t>13</a:t>
            </a:fld>
            <a:endParaRPr lang="en-IN"/>
          </a:p>
        </p:txBody>
      </p:sp>
    </p:spTree>
    <p:extLst>
      <p:ext uri="{BB962C8B-B14F-4D97-AF65-F5344CB8AC3E}">
        <p14:creationId xmlns:p14="http://schemas.microsoft.com/office/powerpoint/2010/main" val="408511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0F3415-067F-4D6B-8CE4-D5F8C2550F72}" type="slidenum">
              <a:rPr lang="en-IN" smtClean="0"/>
              <a:t>37</a:t>
            </a:fld>
            <a:endParaRPr lang="en-IN"/>
          </a:p>
        </p:txBody>
      </p:sp>
    </p:spTree>
    <p:extLst>
      <p:ext uri="{BB962C8B-B14F-4D97-AF65-F5344CB8AC3E}">
        <p14:creationId xmlns:p14="http://schemas.microsoft.com/office/powerpoint/2010/main" val="219016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0F3415-067F-4D6B-8CE4-D5F8C2550F72}" type="slidenum">
              <a:rPr lang="en-IN" smtClean="0"/>
              <a:t>39</a:t>
            </a:fld>
            <a:endParaRPr lang="en-IN"/>
          </a:p>
        </p:txBody>
      </p:sp>
    </p:spTree>
    <p:extLst>
      <p:ext uri="{BB962C8B-B14F-4D97-AF65-F5344CB8AC3E}">
        <p14:creationId xmlns:p14="http://schemas.microsoft.com/office/powerpoint/2010/main" val="185693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0F3415-067F-4D6B-8CE4-D5F8C2550F72}" type="slidenum">
              <a:rPr lang="en-IN" smtClean="0"/>
              <a:t>41</a:t>
            </a:fld>
            <a:endParaRPr lang="en-IN"/>
          </a:p>
        </p:txBody>
      </p:sp>
    </p:spTree>
    <p:extLst>
      <p:ext uri="{BB962C8B-B14F-4D97-AF65-F5344CB8AC3E}">
        <p14:creationId xmlns:p14="http://schemas.microsoft.com/office/powerpoint/2010/main" val="373298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0F3415-067F-4D6B-8CE4-D5F8C2550F72}" type="slidenum">
              <a:rPr lang="en-IN" smtClean="0"/>
              <a:t>43</a:t>
            </a:fld>
            <a:endParaRPr lang="en-IN"/>
          </a:p>
        </p:txBody>
      </p:sp>
    </p:spTree>
    <p:extLst>
      <p:ext uri="{BB962C8B-B14F-4D97-AF65-F5344CB8AC3E}">
        <p14:creationId xmlns:p14="http://schemas.microsoft.com/office/powerpoint/2010/main" val="16929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8809-A5C7-4286-90AD-C183427627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FB7FD59-B0D1-65CE-1A58-94CB83FC8C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1B2A7E2-AE34-B365-0CA9-81B48F7DC0C7}"/>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5" name="Footer Placeholder 4">
            <a:extLst>
              <a:ext uri="{FF2B5EF4-FFF2-40B4-BE49-F238E27FC236}">
                <a16:creationId xmlns:a16="http://schemas.microsoft.com/office/drawing/2014/main" id="{85E66284-9434-8A96-F8C3-27386DFCCB0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9D45731-F0C4-78FF-30CF-80197869AF54}"/>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831999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xmlns=""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7080373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2 Column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a:off x="1"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flipH="1">
            <a:off x="11258144"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3030615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rgbClr val="206670"/>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xmlns=""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1366799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and Image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1550894"/>
            <a:ext cx="12208822" cy="5307108"/>
          </a:xfrm>
          <a:prstGeom prst="rect">
            <a:avLst/>
          </a:pr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660756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and Image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1550894"/>
            <a:ext cx="12208822" cy="5307108"/>
          </a:xfrm>
          <a:prstGeom prst="rect">
            <a:avLst/>
          </a:prstGeom>
          <a:solidFill>
            <a:srgbClr val="F2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594282"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288093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Art 2">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01D8067-144A-FE48-AF1E-529B662DCAD3}"/>
              </a:ext>
            </a:extLst>
          </p:cNvPr>
          <p:cNvSpPr/>
          <p:nvPr userDrawn="1"/>
        </p:nvSpPr>
        <p:spPr>
          <a:xfrm flipH="1" flipV="1">
            <a:off x="10924904" y="-1"/>
            <a:ext cx="1267097" cy="786190"/>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0800000" flipV="1">
            <a:off x="10924904" y="786190"/>
            <a:ext cx="1267097" cy="786190"/>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619522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and Image 2">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46B00-4AE8-52A2-6926-FC2F5DD1FAD4}"/>
              </a:ext>
              <a:ext uri="{C183D7F6-B498-43B3-948B-1728B52AA6E4}">
                <adec:decorative xmlns:adec="http://schemas.microsoft.com/office/drawing/2017/decorative" xmlns="" val="1"/>
              </a:ext>
            </a:extLst>
          </p:cNvPr>
          <p:cNvGrpSpPr/>
          <p:nvPr userDrawn="1"/>
        </p:nvGrpSpPr>
        <p:grpSpPr>
          <a:xfrm>
            <a:off x="-2364" y="0"/>
            <a:ext cx="12194364" cy="6858000"/>
            <a:chOff x="-2364" y="0"/>
            <a:chExt cx="12194364"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Tree>
    <p:extLst>
      <p:ext uri="{BB962C8B-B14F-4D97-AF65-F5344CB8AC3E}">
        <p14:creationId xmlns:p14="http://schemas.microsoft.com/office/powerpoint/2010/main" val="30480903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
    <p:bg>
      <p:bgPr>
        <a:solidFill>
          <a:srgbClr val="20667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xmlns=""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3412876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9620679" y="4293474"/>
            <a:ext cx="3178856" cy="1963787"/>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7656892" y="4293474"/>
            <a:ext cx="3178856" cy="1963787"/>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2906562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grpSp>
        <p:nvGrpSpPr>
          <p:cNvPr id="2" name="Group 1"/>
          <p:cNvGrpSpPr/>
          <p:nvPr userDrawn="1"/>
        </p:nvGrpSpPr>
        <p:grpSpPr>
          <a:xfrm flipH="1">
            <a:off x="0" y="-1"/>
            <a:ext cx="12192001" cy="6864797"/>
            <a:chOff x="0" y="-1"/>
            <a:chExt cx="12192001" cy="6864797"/>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9620679" y="4293474"/>
              <a:ext cx="3178856" cy="1963787"/>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7656892" y="4293474"/>
              <a:ext cx="3178856" cy="1963787"/>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7451130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xmlns="" val="1"/>
              </a:ext>
            </a:extLst>
          </p:cNvPr>
          <p:cNvSpPr/>
          <p:nvPr userDrawn="1"/>
        </p:nvSpPr>
        <p:spPr>
          <a:xfrm>
            <a:off x="0" y="4572000"/>
            <a:ext cx="12192000" cy="2286000"/>
          </a:xfrm>
          <a:prstGeom prst="rect">
            <a:avLst/>
          </a:pr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xmlns=""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rgbClr val="2066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5534063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606F-F287-5638-C322-107625ABF13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11B7E69-ADFE-1C2F-506B-F860864327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3A75EEF-B87E-A808-7890-B3620C8B23CC}"/>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5" name="Footer Placeholder 4">
            <a:extLst>
              <a:ext uri="{FF2B5EF4-FFF2-40B4-BE49-F238E27FC236}">
                <a16:creationId xmlns:a16="http://schemas.microsoft.com/office/drawing/2014/main" id="{3A289354-4FAB-37BF-6802-65E73565F21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8AD8367-7679-7D41-7565-72BCFD76A9C4}"/>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53183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8F9C-97C0-E3CB-917C-04B5D8F14E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2BFB425-F886-1385-8941-B912B2B945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A25AF-F5CD-60D7-B254-F5A2BE89B4EE}"/>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5" name="Footer Placeholder 4">
            <a:extLst>
              <a:ext uri="{FF2B5EF4-FFF2-40B4-BE49-F238E27FC236}">
                <a16:creationId xmlns:a16="http://schemas.microsoft.com/office/drawing/2014/main" id="{1A308EFA-3CF3-CF1D-88B9-2FE41F48FF8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C14C120-8101-6F6D-BABE-3A52909EC79E}"/>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3236408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5CF49-BA2E-9E0C-31B5-9D98520BC75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BDA4684-E3FB-B0DB-9E11-EA0DB5497E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F42808B-2385-43F8-983B-FA65B28A68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EA5863F2-C5E5-5D95-2616-FFA90FB200E6}"/>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6" name="Footer Placeholder 5">
            <a:extLst>
              <a:ext uri="{FF2B5EF4-FFF2-40B4-BE49-F238E27FC236}">
                <a16:creationId xmlns:a16="http://schemas.microsoft.com/office/drawing/2014/main" id="{15660727-F550-12E7-41CA-16DCC9ACF2D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0A4CD08-EAD9-9C4F-FAC3-9E9DA71388F5}"/>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408595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8E60-3049-589B-A9CA-D7BE5EE4D41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78D14B0-575C-D715-D6A7-1D691DF8AE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E3156E-3F9D-A7D7-566B-8FDECE5CC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F5F04E6-52EB-5142-8ABE-A3C45E76C6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69DBDC-F2FF-8B74-B08A-D565E1CD9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1EA04D4-2280-200A-25DE-4B3F7B9D7FB6}"/>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8" name="Footer Placeholder 7">
            <a:extLst>
              <a:ext uri="{FF2B5EF4-FFF2-40B4-BE49-F238E27FC236}">
                <a16:creationId xmlns:a16="http://schemas.microsoft.com/office/drawing/2014/main" id="{B589368C-C1F4-F413-1A81-67ABF7F9980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A175842-5739-D42C-0B35-496480E39EFE}"/>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3910417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70909-594F-7484-EF60-69952D527DB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379DEBB-D408-E79B-6B84-23F62E44B146}"/>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4" name="Footer Placeholder 3">
            <a:extLst>
              <a:ext uri="{FF2B5EF4-FFF2-40B4-BE49-F238E27FC236}">
                <a16:creationId xmlns:a16="http://schemas.microsoft.com/office/drawing/2014/main" id="{955A6F99-DF22-5F2D-199A-0EF8405C7C9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0C9B537-934F-1636-20DA-3E1DD9699097}"/>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48209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150CB-DFAD-75E5-AF52-0F3FAB7F3738}"/>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3" name="Footer Placeholder 2">
            <a:extLst>
              <a:ext uri="{FF2B5EF4-FFF2-40B4-BE49-F238E27FC236}">
                <a16:creationId xmlns:a16="http://schemas.microsoft.com/office/drawing/2014/main" id="{439B2F2F-75CC-F552-40E8-5EAD949D949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F1BD05E-1C69-CBE3-B288-407F3F6E8A4C}"/>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1664058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08F6-3DBA-2048-7115-986F0E2A3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F0CD9B5-3E53-2CE9-F1B9-4EB8C9E685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6446709-471C-A2D4-9D0D-42B8105D0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799C74-F4B4-0D60-CF45-0B48AB491B94}"/>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6" name="Footer Placeholder 5">
            <a:extLst>
              <a:ext uri="{FF2B5EF4-FFF2-40B4-BE49-F238E27FC236}">
                <a16:creationId xmlns:a16="http://schemas.microsoft.com/office/drawing/2014/main" id="{1A9C504B-7F96-3289-51DB-B8A9B084B00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E14AAD2-F197-D668-A9C1-9787F07B86C3}"/>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2225735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5FF5-7200-F907-D00C-EF5202CD5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9E2B13D-06F2-0260-7563-5D4778AC3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8CFFAB2-4D6F-AAF4-751C-196E8DF77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10C194-B8D5-4548-919A-BD3DD09F71C2}"/>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6" name="Footer Placeholder 5">
            <a:extLst>
              <a:ext uri="{FF2B5EF4-FFF2-40B4-BE49-F238E27FC236}">
                <a16:creationId xmlns:a16="http://schemas.microsoft.com/office/drawing/2014/main" id="{2A7AA8C2-7E4D-A841-399A-80C3F86345C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BB5EDE2-B5C4-3895-0515-38338F9AA414}"/>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4267245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C5AA0-E401-681C-4ED6-016718CD38A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F8AD3BC-1876-1F66-F627-93768B4B26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757D506-8125-A211-C089-A7EE46D699F6}"/>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5" name="Footer Placeholder 4">
            <a:extLst>
              <a:ext uri="{FF2B5EF4-FFF2-40B4-BE49-F238E27FC236}">
                <a16:creationId xmlns:a16="http://schemas.microsoft.com/office/drawing/2014/main" id="{29053648-010F-D617-4197-F3C889D6DE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BBD181E-4C0A-263D-0A8F-04B39CFACC3D}"/>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4134060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26DBAE-9CB2-5754-033F-E20E33619A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6E199F1-F629-21C9-C2C4-C416BA6966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330F866-3DD0-D029-DFBF-242803EDD95A}"/>
              </a:ext>
            </a:extLst>
          </p:cNvPr>
          <p:cNvSpPr>
            <a:spLocks noGrp="1"/>
          </p:cNvSpPr>
          <p:nvPr>
            <p:ph type="dt" sz="half" idx="10"/>
          </p:nvPr>
        </p:nvSpPr>
        <p:spPr/>
        <p:txBody>
          <a:bodyPr/>
          <a:lstStyle/>
          <a:p>
            <a:fld id="{070B757A-AB32-4106-8DD4-FF4652A5879B}" type="datetimeFigureOut">
              <a:rPr lang="en-IN" smtClean="0"/>
              <a:t>24-04-2024</a:t>
            </a:fld>
            <a:endParaRPr lang="en-IN"/>
          </a:p>
        </p:txBody>
      </p:sp>
      <p:sp>
        <p:nvSpPr>
          <p:cNvPr id="5" name="Footer Placeholder 4">
            <a:extLst>
              <a:ext uri="{FF2B5EF4-FFF2-40B4-BE49-F238E27FC236}">
                <a16:creationId xmlns:a16="http://schemas.microsoft.com/office/drawing/2014/main" id="{7BDC71EF-0452-A3AA-80F7-E533FC3944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5F4BE85-0F10-5D49-687D-5F6D7379512E}"/>
              </a:ext>
            </a:extLst>
          </p:cNvPr>
          <p:cNvSpPr>
            <a:spLocks noGrp="1"/>
          </p:cNvSpPr>
          <p:nvPr>
            <p:ph type="sldNum" sz="quarter" idx="12"/>
          </p:nvPr>
        </p:nvSpPr>
        <p:spPr/>
        <p:txBody>
          <a:bodyPr/>
          <a:lstStyle/>
          <a:p>
            <a:fld id="{8997AE6B-1900-47EE-8D92-7DB590A1B2C9}" type="slidenum">
              <a:rPr lang="en-IN" smtClean="0"/>
              <a:t>‹#›</a:t>
            </a:fld>
            <a:endParaRPr lang="en-IN"/>
          </a:p>
        </p:txBody>
      </p:sp>
    </p:spTree>
    <p:extLst>
      <p:ext uri="{BB962C8B-B14F-4D97-AF65-F5344CB8AC3E}">
        <p14:creationId xmlns:p14="http://schemas.microsoft.com/office/powerpoint/2010/main" val="205623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xmlns=""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xmlns=""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Tree>
    <p:extLst>
      <p:ext uri="{BB962C8B-B14F-4D97-AF65-F5344CB8AC3E}">
        <p14:creationId xmlns:p14="http://schemas.microsoft.com/office/powerpoint/2010/main" val="24647481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xmlns="" val="1"/>
              </a:ext>
            </a:extLst>
          </p:cNvPr>
          <p:cNvGrpSpPr/>
          <p:nvPr userDrawn="1"/>
        </p:nvGrpSpPr>
        <p:grpSpPr>
          <a:xfrm flipH="1">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Tree>
    <p:extLst>
      <p:ext uri="{BB962C8B-B14F-4D97-AF65-F5344CB8AC3E}">
        <p14:creationId xmlns:p14="http://schemas.microsoft.com/office/powerpoint/2010/main" val="31799772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xmlns="" val="1"/>
              </a:ext>
            </a:extLst>
          </p:cNvPr>
          <p:cNvGrpSpPr/>
          <p:nvPr userDrawn="1"/>
        </p:nvGrpSpPr>
        <p:grpSpPr>
          <a:xfrm flipH="1">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xmlns=""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Tree>
    <p:extLst>
      <p:ext uri="{BB962C8B-B14F-4D97-AF65-F5344CB8AC3E}">
        <p14:creationId xmlns:p14="http://schemas.microsoft.com/office/powerpoint/2010/main" val="36446239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xmlns=""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xmlns=""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xmlns=""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xmlns=""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xmlns=""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Tree>
    <p:extLst>
      <p:ext uri="{BB962C8B-B14F-4D97-AF65-F5344CB8AC3E}">
        <p14:creationId xmlns:p14="http://schemas.microsoft.com/office/powerpoint/2010/main" val="21632309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rgbClr val="CEE5D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0"/>
            <a:ext cx="12208822" cy="4572000"/>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4"/>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2"/>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6"/>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596886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xmlns=""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854917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xmlns=""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solidFill>
              <a:srgbClr val="F2DA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0330137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EF569-2326-640A-1E7A-9DC9FFA9BA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5D1B629-5B0C-25AB-F834-4CCB1E9FC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24129A3-BE67-A8CF-DCB8-9F2A70D14F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B757A-AB32-4106-8DD4-FF4652A5879B}" type="datetimeFigureOut">
              <a:rPr lang="en-IN" smtClean="0"/>
              <a:t>24-04-2024</a:t>
            </a:fld>
            <a:endParaRPr lang="en-IN"/>
          </a:p>
        </p:txBody>
      </p:sp>
      <p:sp>
        <p:nvSpPr>
          <p:cNvPr id="5" name="Footer Placeholder 4">
            <a:extLst>
              <a:ext uri="{FF2B5EF4-FFF2-40B4-BE49-F238E27FC236}">
                <a16:creationId xmlns:a16="http://schemas.microsoft.com/office/drawing/2014/main" id="{0B06E139-0D3E-2D2F-D699-7D8C3534A2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1933471-1036-91BF-84B3-6AA250CFA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7AE6B-1900-47EE-8D92-7DB590A1B2C9}" type="slidenum">
              <a:rPr lang="en-IN" smtClean="0"/>
              <a:t>‹#›</a:t>
            </a:fld>
            <a:endParaRPr lang="en-IN"/>
          </a:p>
        </p:txBody>
      </p:sp>
    </p:spTree>
    <p:extLst>
      <p:ext uri="{BB962C8B-B14F-4D97-AF65-F5344CB8AC3E}">
        <p14:creationId xmlns:p14="http://schemas.microsoft.com/office/powerpoint/2010/main" val="408740607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77" r:id="rId4"/>
    <p:sldLayoutId id="2147483662" r:id="rId5"/>
    <p:sldLayoutId id="2147483663" r:id="rId6"/>
    <p:sldLayoutId id="2147483664" r:id="rId7"/>
    <p:sldLayoutId id="2147483665" r:id="rId8"/>
    <p:sldLayoutId id="2147483675" r:id="rId9"/>
    <p:sldLayoutId id="2147483666" r:id="rId10"/>
    <p:sldLayoutId id="2147483667" r:id="rId11"/>
    <p:sldLayoutId id="2147483668" r:id="rId12"/>
    <p:sldLayoutId id="2147483669" r:id="rId13"/>
    <p:sldLayoutId id="2147483676" r:id="rId14"/>
    <p:sldLayoutId id="2147483670" r:id="rId15"/>
    <p:sldLayoutId id="2147483671" r:id="rId16"/>
    <p:sldLayoutId id="2147483672" r:id="rId17"/>
    <p:sldLayoutId id="2147483673" r:id="rId18"/>
    <p:sldLayoutId id="2147483674" r:id="rId19"/>
    <p:sldLayoutId id="2147483650"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1</a:t>
            </a:r>
            <a:endParaRPr lang="en-IN" sz="1800" dirty="0"/>
          </a:p>
        </p:txBody>
      </p:sp>
    </p:spTree>
    <p:extLst>
      <p:ext uri="{BB962C8B-B14F-4D97-AF65-F5344CB8AC3E}">
        <p14:creationId xmlns:p14="http://schemas.microsoft.com/office/powerpoint/2010/main" val="173225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172A-A78C-2164-5585-D78997C864E0}"/>
              </a:ext>
            </a:extLst>
          </p:cNvPr>
          <p:cNvSpPr>
            <a:spLocks noGrp="1"/>
          </p:cNvSpPr>
          <p:nvPr>
            <p:ph type="title" idx="4294967295"/>
          </p:nvPr>
        </p:nvSpPr>
        <p:spPr>
          <a:xfrm>
            <a:off x="844052" y="324485"/>
            <a:ext cx="7101840" cy="1325563"/>
          </a:xfrm>
        </p:spPr>
        <p:txBody>
          <a:bodyPr>
            <a:normAutofit/>
          </a:bodyPr>
          <a:lstStyle/>
          <a:p>
            <a:r>
              <a:rPr lang="en-US" sz="3000" b="1" dirty="0">
                <a:solidFill>
                  <a:srgbClr val="AF3D61"/>
                </a:solidFill>
                <a:latin typeface="Swis721 Hv BT" panose="020B0804020202020204" pitchFamily="34" charset="0"/>
                <a:cs typeface="Times New Roman" panose="02020603050405020304" pitchFamily="18" charset="0"/>
              </a:rPr>
              <a:t>CAUSES AND DIFFERENTIAL DIAGNOSIS OF AUB</a:t>
            </a:r>
            <a:endParaRPr lang="en-IN" sz="3000" b="1" dirty="0">
              <a:solidFill>
                <a:srgbClr val="AF3D61"/>
              </a:solidFill>
              <a:latin typeface="Swis721 Hv BT" panose="020B08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5234F13-C971-0AD8-FD99-852A7729DB34}"/>
              </a:ext>
            </a:extLst>
          </p:cNvPr>
          <p:cNvSpPr>
            <a:spLocks noGrp="1"/>
          </p:cNvSpPr>
          <p:nvPr>
            <p:ph idx="4294967295"/>
          </p:nvPr>
        </p:nvSpPr>
        <p:spPr>
          <a:xfrm>
            <a:off x="899932" y="1718238"/>
            <a:ext cx="5415280" cy="3795712"/>
          </a:xfrm>
        </p:spPr>
        <p:txBody>
          <a:bodyPr>
            <a:normAutofit/>
          </a:bodyPr>
          <a:lstStyle/>
          <a:p>
            <a:pPr algn="just">
              <a:lnSpc>
                <a:spcPct val="114000"/>
              </a:lnSpc>
              <a:buClr>
                <a:srgbClr val="AF3D61"/>
              </a:buClr>
            </a:pPr>
            <a:r>
              <a:rPr lang="en-US" sz="1800" dirty="0">
                <a:latin typeface="Swis721 BT" panose="020B0504020202020204" pitchFamily="34" charset="0"/>
                <a:cs typeface="Times New Roman" panose="02020603050405020304" pitchFamily="18" charset="0"/>
              </a:rPr>
              <a:t>AUB can be acute or chronic and is defined as bleeding from the uterus that is outside the normal regularity, frequency, volume and duration and occurs in the absence of </a:t>
            </a:r>
            <a:r>
              <a:rPr lang="en-US" sz="1800" dirty="0" smtClean="0">
                <a:latin typeface="Swis721 BT" panose="020B0504020202020204" pitchFamily="34" charset="0"/>
                <a:cs typeface="Times New Roman" panose="02020603050405020304" pitchFamily="18" charset="0"/>
              </a:rPr>
              <a:t>pregnancy</a:t>
            </a:r>
          </a:p>
          <a:p>
            <a:pPr algn="just">
              <a:lnSpc>
                <a:spcPct val="114000"/>
              </a:lnSpc>
              <a:buClr>
                <a:srgbClr val="AF3D61"/>
              </a:buClr>
            </a:pPr>
            <a:endParaRPr lang="en-US" sz="1800" dirty="0" smtClean="0">
              <a:latin typeface="Swis721 BT" panose="020B0504020202020204" pitchFamily="34" charset="0"/>
              <a:cs typeface="Times New Roman" panose="02020603050405020304" pitchFamily="18" charset="0"/>
            </a:endParaRPr>
          </a:p>
          <a:p>
            <a:pPr algn="just">
              <a:lnSpc>
                <a:spcPct val="114000"/>
              </a:lnSpc>
              <a:buClr>
                <a:srgbClr val="AF3D61"/>
              </a:buClr>
            </a:pPr>
            <a:r>
              <a:rPr lang="en-US" sz="1800" dirty="0" smtClean="0">
                <a:latin typeface="Swis721 BT" panose="020B0504020202020204" pitchFamily="34" charset="0"/>
                <a:cs typeface="Times New Roman" panose="02020603050405020304" pitchFamily="18" charset="0"/>
              </a:rPr>
              <a:t>PALM-COEIN is an acronym provided by the International Federation of Obstetrics and </a:t>
            </a:r>
            <a:r>
              <a:rPr lang="en-US" sz="1800" dirty="0" err="1" smtClean="0">
                <a:latin typeface="Swis721 BT" panose="020B0504020202020204" pitchFamily="34" charset="0"/>
                <a:cs typeface="Times New Roman" panose="02020603050405020304" pitchFamily="18" charset="0"/>
              </a:rPr>
              <a:t>Gynaecology</a:t>
            </a:r>
            <a:r>
              <a:rPr lang="en-US" sz="1800" dirty="0" smtClean="0">
                <a:latin typeface="Swis721 BT" panose="020B0504020202020204" pitchFamily="34" charset="0"/>
                <a:cs typeface="Times New Roman" panose="02020603050405020304" pitchFamily="18" charset="0"/>
              </a:rPr>
              <a:t> (FIGO) to classify the etiologies of AUB. PALM describes structural causes while COEIN is for non-structural issues.</a:t>
            </a:r>
            <a:endParaRPr lang="en-IN" sz="2400" dirty="0">
              <a:latin typeface="Swis721 BT" panose="020B0504020202020204" pitchFamily="34" charset="0"/>
            </a:endParaRPr>
          </a:p>
        </p:txBody>
      </p:sp>
      <p:pic>
        <p:nvPicPr>
          <p:cNvPr id="5" name="Picture 4">
            <a:extLst>
              <a:ext uri="{FF2B5EF4-FFF2-40B4-BE49-F238E27FC236}">
                <a16:creationId xmlns:a16="http://schemas.microsoft.com/office/drawing/2014/main" id="{830A8D20-D895-7FDE-32AD-07FCA4401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148" y="1883410"/>
            <a:ext cx="4039552" cy="3465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9365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10</a:t>
            </a:r>
            <a:endParaRPr lang="en-IN" sz="1800" dirty="0"/>
          </a:p>
        </p:txBody>
      </p:sp>
    </p:spTree>
    <p:extLst>
      <p:ext uri="{BB962C8B-B14F-4D97-AF65-F5344CB8AC3E}">
        <p14:creationId xmlns:p14="http://schemas.microsoft.com/office/powerpoint/2010/main" val="2764959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14C9B5-2F94-4C7E-B14F-84A8DEF56B2C}"/>
              </a:ext>
            </a:extLst>
          </p:cNvPr>
          <p:cNvPicPr>
            <a:picLocks noChangeAspect="1"/>
          </p:cNvPicPr>
          <p:nvPr/>
        </p:nvPicPr>
        <p:blipFill>
          <a:blip r:embed="rId2"/>
          <a:stretch>
            <a:fillRect/>
          </a:stretch>
        </p:blipFill>
        <p:spPr>
          <a:xfrm>
            <a:off x="1991019" y="623773"/>
            <a:ext cx="8189643" cy="5716068"/>
          </a:xfrm>
          <a:prstGeom prst="rect">
            <a:avLst/>
          </a:prstGeom>
          <a:ln w="88900" cap="sq" cmpd="thickThin">
            <a:solidFill>
              <a:srgbClr val="206670"/>
            </a:solidFill>
            <a:prstDash val="solid"/>
            <a:miter lim="800000"/>
          </a:ln>
          <a:effectLst>
            <a:innerShdw blurRad="76200">
              <a:srgbClr val="000000"/>
            </a:innerShdw>
          </a:effectLst>
        </p:spPr>
      </p:pic>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483748"/>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11</a:t>
            </a:r>
            <a:endParaRPr lang="en-IN" sz="1800" dirty="0"/>
          </a:p>
        </p:txBody>
      </p:sp>
    </p:spTree>
    <p:extLst>
      <p:ext uri="{BB962C8B-B14F-4D97-AF65-F5344CB8AC3E}">
        <p14:creationId xmlns:p14="http://schemas.microsoft.com/office/powerpoint/2010/main" val="1567553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346C-6ED7-F427-F9CC-951313624630}"/>
              </a:ext>
            </a:extLst>
          </p:cNvPr>
          <p:cNvSpPr>
            <a:spLocks noGrp="1"/>
          </p:cNvSpPr>
          <p:nvPr>
            <p:ph type="title" idx="4294967295"/>
          </p:nvPr>
        </p:nvSpPr>
        <p:spPr>
          <a:xfrm>
            <a:off x="741680" y="466725"/>
            <a:ext cx="7071360" cy="569595"/>
          </a:xfrm>
        </p:spPr>
        <p:txBody>
          <a:bodyPr>
            <a:normAutofit/>
          </a:bodyPr>
          <a:lstStyle/>
          <a:p>
            <a:r>
              <a:rPr lang="en-IN" sz="3000" dirty="0" smtClean="0">
                <a:solidFill>
                  <a:srgbClr val="AF3D61"/>
                </a:solidFill>
                <a:latin typeface="Swis721 Hv BT" panose="020B0804020202020204" pitchFamily="34" charset="0"/>
                <a:cs typeface="Times New Roman" panose="02020603050405020304" pitchFamily="18" charset="0"/>
              </a:rPr>
              <a:t>DIFFERENTIAL DIAGNOSIS OF AUB</a:t>
            </a:r>
            <a:endParaRPr lang="en-IN" sz="3000" dirty="0">
              <a:solidFill>
                <a:srgbClr val="AF3D61"/>
              </a:solidFill>
              <a:latin typeface="Swis721 Hv BT" panose="020B0804020202020204" pitchFamily="34" charset="0"/>
            </a:endParaRPr>
          </a:p>
        </p:txBody>
      </p:sp>
      <p:graphicFrame>
        <p:nvGraphicFramePr>
          <p:cNvPr id="5" name="Table 4">
            <a:extLst>
              <a:ext uri="{FF2B5EF4-FFF2-40B4-BE49-F238E27FC236}">
                <a16:creationId xmlns:a16="http://schemas.microsoft.com/office/drawing/2014/main" id="{FA55FF1C-D313-4780-BC52-368405C5DE3B}"/>
              </a:ext>
            </a:extLst>
          </p:cNvPr>
          <p:cNvGraphicFramePr>
            <a:graphicFrameLocks noGrp="1"/>
          </p:cNvGraphicFramePr>
          <p:nvPr>
            <p:extLst>
              <p:ext uri="{D42A27DB-BD31-4B8C-83A1-F6EECF244321}">
                <p14:modId xmlns:p14="http://schemas.microsoft.com/office/powerpoint/2010/main" val="1477983197"/>
              </p:ext>
            </p:extLst>
          </p:nvPr>
        </p:nvGraphicFramePr>
        <p:xfrm>
          <a:off x="863600" y="1307465"/>
          <a:ext cx="10007600" cy="4248912"/>
        </p:xfrm>
        <a:graphic>
          <a:graphicData uri="http://schemas.openxmlformats.org/drawingml/2006/table">
            <a:tbl>
              <a:tblPr firstRow="1" firstCol="1" bandRow="1">
                <a:tableStyleId>{C4B1156A-380E-4F78-BDF5-A606A8083BF9}</a:tableStyleId>
              </a:tblPr>
              <a:tblGrid>
                <a:gridCol w="3071540">
                  <a:extLst>
                    <a:ext uri="{9D8B030D-6E8A-4147-A177-3AD203B41FA5}">
                      <a16:colId xmlns:a16="http://schemas.microsoft.com/office/drawing/2014/main" val="316394947"/>
                    </a:ext>
                  </a:extLst>
                </a:gridCol>
                <a:gridCol w="6936060">
                  <a:extLst>
                    <a:ext uri="{9D8B030D-6E8A-4147-A177-3AD203B41FA5}">
                      <a16:colId xmlns:a16="http://schemas.microsoft.com/office/drawing/2014/main" val="3204722920"/>
                    </a:ext>
                  </a:extLst>
                </a:gridCol>
              </a:tblGrid>
              <a:tr h="470535">
                <a:tc>
                  <a:txBody>
                    <a:bodyPr/>
                    <a:lstStyle/>
                    <a:p>
                      <a:pPr algn="l">
                        <a:lnSpc>
                          <a:spcPct val="115000"/>
                        </a:lnSpc>
                        <a:spcAft>
                          <a:spcPts val="1000"/>
                        </a:spcAft>
                      </a:pPr>
                      <a:r>
                        <a:rPr lang="en-IN" sz="1600" kern="100" dirty="0">
                          <a:effectLst/>
                        </a:rPr>
                        <a:t>Complications of pregnancy</a:t>
                      </a:r>
                    </a:p>
                    <a:p>
                      <a:pPr algn="l">
                        <a:lnSpc>
                          <a:spcPct val="115000"/>
                        </a:lnSpc>
                        <a:spcAft>
                          <a:spcPts val="1000"/>
                        </a:spcAft>
                      </a:pPr>
                      <a:r>
                        <a:rPr lang="en-IN" sz="1600" kern="100" dirty="0">
                          <a:effectLst/>
                        </a:rPr>
                        <a:t> </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15000"/>
                        </a:lnSpc>
                        <a:spcAft>
                          <a:spcPts val="1000"/>
                        </a:spcAft>
                      </a:pPr>
                      <a:r>
                        <a:rPr lang="en-IN" sz="1600" kern="100" dirty="0">
                          <a:effectLst/>
                        </a:rPr>
                        <a:t>Abortions, ectopic pregnancy, placenta </a:t>
                      </a:r>
                      <a:r>
                        <a:rPr lang="en-IN" sz="1600" kern="100" dirty="0" err="1">
                          <a:effectLst/>
                        </a:rPr>
                        <a:t>previa</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68894176"/>
                  </a:ext>
                </a:extLst>
              </a:tr>
              <a:tr h="1152682">
                <a:tc>
                  <a:txBody>
                    <a:bodyPr/>
                    <a:lstStyle/>
                    <a:p>
                      <a:pPr algn="l">
                        <a:lnSpc>
                          <a:spcPct val="115000"/>
                        </a:lnSpc>
                        <a:spcAft>
                          <a:spcPts val="1000"/>
                        </a:spcAft>
                      </a:pPr>
                      <a:r>
                        <a:rPr lang="en-IN" sz="1600" kern="100" dirty="0">
                          <a:effectLst/>
                        </a:rPr>
                        <a:t>Pelvic causes</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15000"/>
                        </a:lnSpc>
                        <a:spcAft>
                          <a:spcPts val="1000"/>
                        </a:spcAft>
                      </a:pPr>
                      <a:r>
                        <a:rPr lang="en-IN" sz="1600" kern="100" dirty="0">
                          <a:effectLst/>
                        </a:rPr>
                        <a:t>Pelvic inflammatory disease, </a:t>
                      </a:r>
                      <a:r>
                        <a:rPr lang="en-IN" sz="1600" kern="100" dirty="0" err="1">
                          <a:effectLst/>
                        </a:rPr>
                        <a:t>Tubo</a:t>
                      </a:r>
                      <a:r>
                        <a:rPr lang="en-IN" sz="1600" kern="100" dirty="0">
                          <a:effectLst/>
                        </a:rPr>
                        <a:t>-ovarian mass, malignancy, </a:t>
                      </a:r>
                      <a:r>
                        <a:rPr lang="en-IN" sz="1600" kern="100" dirty="0" err="1">
                          <a:effectLst/>
                        </a:rPr>
                        <a:t>haematosalpinx</a:t>
                      </a:r>
                      <a:r>
                        <a:rPr lang="en-IN" sz="1600" kern="100" dirty="0">
                          <a:effectLst/>
                        </a:rPr>
                        <a:t>, endometriosis, Ovarian tumours</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511386213"/>
                  </a:ext>
                </a:extLst>
              </a:tr>
              <a:tr h="977679">
                <a:tc>
                  <a:txBody>
                    <a:bodyPr/>
                    <a:lstStyle/>
                    <a:p>
                      <a:pPr algn="l">
                        <a:lnSpc>
                          <a:spcPct val="115000"/>
                        </a:lnSpc>
                        <a:spcAft>
                          <a:spcPts val="1000"/>
                        </a:spcAft>
                      </a:pPr>
                      <a:r>
                        <a:rPr lang="en-IN" sz="1600" kern="100">
                          <a:effectLst/>
                        </a:rPr>
                        <a:t>Genital tract causes</a:t>
                      </a:r>
                      <a:endParaRPr lang="en-IN" sz="1600" kern="10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15000"/>
                        </a:lnSpc>
                        <a:spcAft>
                          <a:spcPts val="1000"/>
                        </a:spcAft>
                      </a:pPr>
                      <a:r>
                        <a:rPr lang="en-IN" sz="1600" kern="100" dirty="0">
                          <a:effectLst/>
                        </a:rPr>
                        <a:t>Benign growths, sexually transmitted infections, vaginitis, malignancy, trauma, foreign bodies</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2401419019"/>
                  </a:ext>
                </a:extLst>
              </a:tr>
              <a:tr h="670560">
                <a:tc>
                  <a:txBody>
                    <a:bodyPr/>
                    <a:lstStyle/>
                    <a:p>
                      <a:pPr algn="l">
                        <a:lnSpc>
                          <a:spcPct val="115000"/>
                        </a:lnSpc>
                        <a:spcAft>
                          <a:spcPts val="1000"/>
                        </a:spcAft>
                      </a:pPr>
                      <a:r>
                        <a:rPr lang="en-IN" sz="1600" kern="100">
                          <a:effectLst/>
                        </a:rPr>
                        <a:t>Urinary tract causes</a:t>
                      </a:r>
                      <a:endParaRPr lang="en-IN" sz="1600" kern="10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15000"/>
                        </a:lnSpc>
                        <a:spcAft>
                          <a:spcPts val="1000"/>
                        </a:spcAft>
                      </a:pPr>
                      <a:r>
                        <a:rPr lang="en-IN" sz="1600" kern="100" dirty="0">
                          <a:effectLst/>
                        </a:rPr>
                        <a:t>Infections, malignancy, </a:t>
                      </a:r>
                      <a:r>
                        <a:rPr lang="en-IN" sz="1600" kern="100" dirty="0" err="1">
                          <a:effectLst/>
                        </a:rPr>
                        <a:t>hematuria</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536549306"/>
                  </a:ext>
                </a:extLst>
              </a:tr>
              <a:tr h="760159">
                <a:tc>
                  <a:txBody>
                    <a:bodyPr/>
                    <a:lstStyle/>
                    <a:p>
                      <a:pPr algn="l">
                        <a:lnSpc>
                          <a:spcPct val="115000"/>
                        </a:lnSpc>
                        <a:spcAft>
                          <a:spcPts val="1000"/>
                        </a:spcAft>
                      </a:pPr>
                      <a:r>
                        <a:rPr lang="en-IN" sz="1600" kern="100">
                          <a:effectLst/>
                        </a:rPr>
                        <a:t>Gastrointestinal tract causes</a:t>
                      </a:r>
                      <a:endParaRPr lang="en-IN" sz="1600" kern="10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15000"/>
                        </a:lnSpc>
                        <a:spcAft>
                          <a:spcPts val="1000"/>
                        </a:spcAft>
                      </a:pPr>
                      <a:r>
                        <a:rPr lang="en-IN" sz="1600" kern="100" dirty="0">
                          <a:effectLst/>
                        </a:rPr>
                        <a:t>Inflammatory bowel disease, </a:t>
                      </a:r>
                      <a:r>
                        <a:rPr lang="en-IN" sz="1600" kern="100" dirty="0" err="1">
                          <a:effectLst/>
                        </a:rPr>
                        <a:t>Behçet</a:t>
                      </a:r>
                      <a:r>
                        <a:rPr lang="en-IN" sz="1600" kern="100" dirty="0">
                          <a:effectLst/>
                        </a:rPr>
                        <a:t> syndrome</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97152136"/>
                  </a:ext>
                </a:extLst>
              </a:tr>
            </a:tbl>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483748"/>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12</a:t>
            </a:r>
            <a:endParaRPr lang="en-IN" sz="1800" dirty="0"/>
          </a:p>
        </p:txBody>
      </p:sp>
    </p:spTree>
    <p:extLst>
      <p:ext uri="{BB962C8B-B14F-4D97-AF65-F5344CB8AC3E}">
        <p14:creationId xmlns:p14="http://schemas.microsoft.com/office/powerpoint/2010/main" val="3968297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14898" y="0"/>
            <a:ext cx="1804622" cy="1531428"/>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2A170A3-8781-971E-5CDB-FF9F63C5722B}"/>
              </a:ext>
            </a:extLst>
          </p:cNvPr>
          <p:cNvSpPr>
            <a:spLocks noGrp="1"/>
          </p:cNvSpPr>
          <p:nvPr>
            <p:ph type="title" idx="4294967295"/>
          </p:nvPr>
        </p:nvSpPr>
        <p:spPr>
          <a:xfrm>
            <a:off x="4611418" y="778903"/>
            <a:ext cx="1611582" cy="638493"/>
          </a:xfrm>
        </p:spPr>
        <p:txBody>
          <a:bodyPr>
            <a:normAutofit/>
          </a:bodyPr>
          <a:lstStyle/>
          <a:p>
            <a:pPr algn="ctr"/>
            <a:r>
              <a:rPr lang="en-IN" sz="3000" b="1" dirty="0">
                <a:solidFill>
                  <a:schemeClr val="bg1"/>
                </a:solidFill>
                <a:latin typeface="Swis721 Hv BT" panose="020B0804020202020204" pitchFamily="34" charset="0"/>
                <a:cs typeface="Times New Roman" panose="02020603050405020304" pitchFamily="18" charset="0"/>
              </a:rPr>
              <a:t>POLYP</a:t>
            </a:r>
          </a:p>
        </p:txBody>
      </p:sp>
      <p:sp>
        <p:nvSpPr>
          <p:cNvPr id="3" name="Content Placeholder 2">
            <a:extLst>
              <a:ext uri="{FF2B5EF4-FFF2-40B4-BE49-F238E27FC236}">
                <a16:creationId xmlns:a16="http://schemas.microsoft.com/office/drawing/2014/main" id="{94416D2B-A09D-5F13-5B63-DE0703334E17}"/>
              </a:ext>
            </a:extLst>
          </p:cNvPr>
          <p:cNvSpPr>
            <a:spLocks noGrp="1"/>
          </p:cNvSpPr>
          <p:nvPr>
            <p:ph idx="4294967295"/>
          </p:nvPr>
        </p:nvSpPr>
        <p:spPr>
          <a:xfrm>
            <a:off x="4514899" y="1836392"/>
            <a:ext cx="7677102" cy="4300412"/>
          </a:xfrm>
        </p:spPr>
        <p:txBody>
          <a:bodyPr>
            <a:normAutofit/>
          </a:bodyPr>
          <a:lstStyle/>
          <a:p>
            <a:pPr>
              <a:lnSpc>
                <a:spcPct val="114000"/>
              </a:lnSpc>
              <a:spcBef>
                <a:spcPts val="1200"/>
              </a:spcBef>
              <a:spcAft>
                <a:spcPts val="1200"/>
              </a:spcAft>
              <a:buClr>
                <a:srgbClr val="AF3D61"/>
              </a:buClr>
            </a:pPr>
            <a:r>
              <a:rPr lang="en-US" sz="1800" dirty="0">
                <a:latin typeface="Swis721 BT" panose="020B0504020202020204" pitchFamily="34" charset="0"/>
                <a:cs typeface="Times New Roman" panose="02020603050405020304" pitchFamily="18" charset="0"/>
              </a:rPr>
              <a:t>Polyps are polypoidal outgrowths of endometrium comprising of mucosal layer of endometrium with fibrovascular core. </a:t>
            </a:r>
          </a:p>
          <a:p>
            <a:pPr marL="273050" indent="-273050">
              <a:lnSpc>
                <a:spcPct val="114000"/>
              </a:lnSpc>
              <a:spcBef>
                <a:spcPts val="1200"/>
              </a:spcBef>
              <a:spcAft>
                <a:spcPts val="1200"/>
              </a:spcAft>
              <a:buClr>
                <a:srgbClr val="AF3D61"/>
              </a:buClr>
            </a:pPr>
            <a:r>
              <a:rPr lang="en-US" sz="1800" dirty="0">
                <a:latin typeface="Swis721 BT" panose="020B0504020202020204" pitchFamily="34" charset="0"/>
                <a:cs typeface="Times New Roman" panose="02020603050405020304" pitchFamily="18" charset="0"/>
              </a:rPr>
              <a:t>CLINICAL FEATURES </a:t>
            </a:r>
            <a:br>
              <a:rPr lang="en-US" sz="1800" dirty="0">
                <a:latin typeface="Swis721 BT" panose="020B0504020202020204" pitchFamily="34" charset="0"/>
                <a:cs typeface="Times New Roman" panose="02020603050405020304" pitchFamily="18" charset="0"/>
              </a:rPr>
            </a:br>
            <a:r>
              <a:rPr lang="en-US" sz="1800" dirty="0" smtClean="0">
                <a:latin typeface="Swis721 BT" panose="020B0504020202020204" pitchFamily="34" charset="0"/>
                <a:cs typeface="Times New Roman" panose="02020603050405020304" pitchFamily="18" charset="0"/>
              </a:rPr>
              <a:t>- Young </a:t>
            </a:r>
            <a:r>
              <a:rPr lang="en-US" sz="1800" dirty="0">
                <a:latin typeface="Swis721 BT" panose="020B0504020202020204" pitchFamily="34" charset="0"/>
                <a:cs typeface="Times New Roman" panose="02020603050405020304" pitchFamily="18" charset="0"/>
              </a:rPr>
              <a:t>women of reproductive age group </a:t>
            </a:r>
            <a:br>
              <a:rPr lang="en-US" sz="1800" dirty="0">
                <a:latin typeface="Swis721 BT" panose="020B0504020202020204" pitchFamily="34" charset="0"/>
                <a:cs typeface="Times New Roman" panose="02020603050405020304" pitchFamily="18" charset="0"/>
              </a:rPr>
            </a:br>
            <a:r>
              <a:rPr lang="en-US" sz="1800" dirty="0" smtClean="0">
                <a:latin typeface="Swis721 BT" panose="020B0504020202020204" pitchFamily="34" charset="0"/>
                <a:cs typeface="Times New Roman" panose="02020603050405020304" pitchFamily="18" charset="0"/>
              </a:rPr>
              <a:t>- Heavy </a:t>
            </a:r>
            <a:r>
              <a:rPr lang="en-US" sz="1800" dirty="0">
                <a:latin typeface="Swis721 BT" panose="020B0504020202020204" pitchFamily="34" charset="0"/>
                <a:cs typeface="Times New Roman" panose="02020603050405020304" pitchFamily="18" charset="0"/>
              </a:rPr>
              <a:t>bleeding during menses </a:t>
            </a:r>
            <a:br>
              <a:rPr lang="en-US" sz="1800" dirty="0">
                <a:latin typeface="Swis721 BT" panose="020B0504020202020204" pitchFamily="34" charset="0"/>
                <a:cs typeface="Times New Roman" panose="02020603050405020304" pitchFamily="18" charset="0"/>
              </a:rPr>
            </a:br>
            <a:r>
              <a:rPr lang="en-US" sz="1800" dirty="0" smtClean="0">
                <a:latin typeface="Swis721 BT" panose="020B0504020202020204" pitchFamily="34" charset="0"/>
                <a:cs typeface="Times New Roman" panose="02020603050405020304" pitchFamily="18" charset="0"/>
              </a:rPr>
              <a:t>- Intermenstrual </a:t>
            </a:r>
            <a:r>
              <a:rPr lang="en-US" sz="1800" dirty="0">
                <a:latin typeface="Swis721 BT" panose="020B0504020202020204" pitchFamily="34" charset="0"/>
                <a:cs typeface="Times New Roman" panose="02020603050405020304" pitchFamily="18" charset="0"/>
              </a:rPr>
              <a:t>bleeding at irregular intervals</a:t>
            </a:r>
            <a:br>
              <a:rPr lang="en-US" sz="1800" dirty="0">
                <a:latin typeface="Swis721 BT" panose="020B0504020202020204" pitchFamily="34" charset="0"/>
                <a:cs typeface="Times New Roman" panose="02020603050405020304" pitchFamily="18" charset="0"/>
              </a:rPr>
            </a:br>
            <a:r>
              <a:rPr lang="en-US" sz="1800" dirty="0" smtClean="0">
                <a:latin typeface="Swis721 BT" panose="020B0504020202020204" pitchFamily="34" charset="0"/>
                <a:cs typeface="Times New Roman" panose="02020603050405020304" pitchFamily="18" charset="0"/>
              </a:rPr>
              <a:t>- Previous </a:t>
            </a:r>
            <a:r>
              <a:rPr lang="en-US" sz="1800" dirty="0">
                <a:latin typeface="Swis721 BT" panose="020B0504020202020204" pitchFamily="34" charset="0"/>
                <a:cs typeface="Times New Roman" panose="02020603050405020304" pitchFamily="18" charset="0"/>
              </a:rPr>
              <a:t>unsuccessful AUB treatment</a:t>
            </a:r>
            <a:br>
              <a:rPr lang="en-US" sz="1800" dirty="0">
                <a:latin typeface="Swis721 BT" panose="020B0504020202020204" pitchFamily="34" charset="0"/>
                <a:cs typeface="Times New Roman" panose="02020603050405020304" pitchFamily="18" charset="0"/>
              </a:rPr>
            </a:br>
            <a:r>
              <a:rPr lang="en-US" sz="1800" dirty="0" smtClean="0">
                <a:latin typeface="Swis721 BT" panose="020B0504020202020204" pitchFamily="34" charset="0"/>
                <a:cs typeface="Times New Roman" panose="02020603050405020304" pitchFamily="18" charset="0"/>
              </a:rPr>
              <a:t>- Large </a:t>
            </a:r>
            <a:r>
              <a:rPr lang="en-US" sz="1800" dirty="0">
                <a:latin typeface="Swis721 BT" panose="020B0504020202020204" pitchFamily="34" charset="0"/>
                <a:cs typeface="Times New Roman" panose="02020603050405020304" pitchFamily="18" charset="0"/>
              </a:rPr>
              <a:t>polyps may be visible at the </a:t>
            </a:r>
            <a:r>
              <a:rPr lang="en-US" sz="1800" dirty="0" err="1">
                <a:latin typeface="Swis721 BT" panose="020B0504020202020204" pitchFamily="34" charset="0"/>
                <a:cs typeface="Times New Roman" panose="02020603050405020304" pitchFamily="18" charset="0"/>
              </a:rPr>
              <a:t>os</a:t>
            </a:r>
            <a:r>
              <a:rPr lang="en-US" sz="1800" dirty="0">
                <a:latin typeface="Swis721 BT" panose="020B0504020202020204" pitchFamily="34" charset="0"/>
                <a:cs typeface="Times New Roman" panose="02020603050405020304" pitchFamily="18" charset="0"/>
              </a:rPr>
              <a:t> during speculum </a:t>
            </a:r>
            <a:r>
              <a:rPr lang="en-US" sz="1800" dirty="0" smtClean="0">
                <a:latin typeface="Swis721 BT" panose="020B0504020202020204" pitchFamily="34" charset="0"/>
                <a:cs typeface="Times New Roman" panose="02020603050405020304" pitchFamily="18" charset="0"/>
              </a:rPr>
              <a:t>examination</a:t>
            </a:r>
            <a:endParaRPr lang="en-US" sz="1800" dirty="0">
              <a:latin typeface="Swis721 BT" panose="020B0504020202020204" pitchFamily="34" charset="0"/>
              <a:cs typeface="Times New Roman" panose="02020603050405020304" pitchFamily="18" charset="0"/>
            </a:endParaRPr>
          </a:p>
          <a:p>
            <a:pPr>
              <a:lnSpc>
                <a:spcPct val="114000"/>
              </a:lnSpc>
              <a:spcBef>
                <a:spcPts val="1200"/>
              </a:spcBef>
              <a:spcAft>
                <a:spcPts val="1200"/>
              </a:spcAft>
              <a:buClr>
                <a:srgbClr val="AF3D61"/>
              </a:buClr>
            </a:pPr>
            <a:r>
              <a:rPr lang="en-IN" sz="1800" dirty="0">
                <a:latin typeface="Swis721 BT" panose="020B0504020202020204" pitchFamily="34" charset="0"/>
                <a:cs typeface="Times New Roman" panose="02020603050405020304" pitchFamily="18" charset="0"/>
              </a:rPr>
              <a:t>DIAGNOSIS</a:t>
            </a:r>
            <a:r>
              <a:rPr lang="en-US" sz="1800" dirty="0">
                <a:latin typeface="Swis721 BT" panose="020B0504020202020204" pitchFamily="34" charset="0"/>
                <a:cs typeface="Times New Roman" panose="02020603050405020304" pitchFamily="18" charset="0"/>
              </a:rPr>
              <a:t>-</a:t>
            </a:r>
            <a:r>
              <a:rPr lang="en-IN" sz="1800" dirty="0">
                <a:latin typeface="Swis721 BT" panose="020B0504020202020204" pitchFamily="34" charset="0"/>
                <a:cs typeface="Times New Roman" panose="02020603050405020304" pitchFamily="18" charset="0"/>
              </a:rPr>
              <a:t> internal examination, Transvaginal ultrasonography (TVUS), Hysteroscopy, </a:t>
            </a:r>
            <a:r>
              <a:rPr lang="en-IN" sz="1800" dirty="0" err="1">
                <a:latin typeface="Swis721 BT" panose="020B0504020202020204" pitchFamily="34" charset="0"/>
                <a:cs typeface="Times New Roman" panose="02020603050405020304" pitchFamily="18" charset="0"/>
              </a:rPr>
              <a:t>sonohysterography</a:t>
            </a:r>
            <a:endParaRPr lang="en-IN" sz="1800" dirty="0">
              <a:latin typeface="Swis721 BT" panose="020B05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8F6B2F1-0250-4AF0-A097-9DDA1A0BE8BD}"/>
              </a:ext>
            </a:extLst>
          </p:cNvPr>
          <p:cNvPicPr>
            <a:picLocks noChangeAspect="1"/>
          </p:cNvPicPr>
          <p:nvPr/>
        </p:nvPicPr>
        <p:blipFill>
          <a:blip r:embed="rId3"/>
          <a:stretch>
            <a:fillRect/>
          </a:stretch>
        </p:blipFill>
        <p:spPr>
          <a:xfrm>
            <a:off x="494761" y="778903"/>
            <a:ext cx="2918999" cy="2452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CE3CFF66-A05B-4A7F-BE45-C63D146747F7}"/>
              </a:ext>
            </a:extLst>
          </p:cNvPr>
          <p:cNvPicPr>
            <a:picLocks noChangeAspect="1"/>
          </p:cNvPicPr>
          <p:nvPr/>
        </p:nvPicPr>
        <p:blipFill>
          <a:blip r:embed="rId4"/>
          <a:stretch>
            <a:fillRect/>
          </a:stretch>
        </p:blipFill>
        <p:spPr>
          <a:xfrm>
            <a:off x="494761" y="3583247"/>
            <a:ext cx="2918999" cy="2553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1114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13</a:t>
            </a:r>
            <a:endParaRPr lang="en-IN" sz="1800" dirty="0"/>
          </a:p>
        </p:txBody>
      </p:sp>
    </p:spTree>
    <p:extLst>
      <p:ext uri="{BB962C8B-B14F-4D97-AF65-F5344CB8AC3E}">
        <p14:creationId xmlns:p14="http://schemas.microsoft.com/office/powerpoint/2010/main" val="3787319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05765"/>
            <a:ext cx="3759199" cy="711835"/>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D2E61D10-E9A2-F9DE-96A6-236B455EBB2E}"/>
              </a:ext>
            </a:extLst>
          </p:cNvPr>
          <p:cNvSpPr>
            <a:spLocks noGrp="1"/>
          </p:cNvSpPr>
          <p:nvPr>
            <p:ph type="title" idx="4294967295"/>
          </p:nvPr>
        </p:nvSpPr>
        <p:spPr>
          <a:xfrm>
            <a:off x="335280" y="494982"/>
            <a:ext cx="3139440" cy="549275"/>
          </a:xfrm>
        </p:spPr>
        <p:txBody>
          <a:bodyPr vert="horz" lIns="91440" tIns="45720" rIns="91440" bIns="45720" rtlCol="0" anchor="ctr">
            <a:normAutofit/>
          </a:bodyPr>
          <a:lstStyle/>
          <a:p>
            <a:r>
              <a:rPr lang="en-IN" sz="3000" b="1" dirty="0">
                <a:solidFill>
                  <a:schemeClr val="bg1"/>
                </a:solidFill>
                <a:latin typeface="Swis721 Hv BT" panose="020B0804020202020204" pitchFamily="34" charset="0"/>
                <a:cs typeface="Times New Roman" panose="02020603050405020304" pitchFamily="18" charset="0"/>
              </a:rPr>
              <a:t>MANAGEMENT</a:t>
            </a:r>
          </a:p>
        </p:txBody>
      </p:sp>
      <p:sp>
        <p:nvSpPr>
          <p:cNvPr id="3" name="Content Placeholder 2">
            <a:extLst>
              <a:ext uri="{FF2B5EF4-FFF2-40B4-BE49-F238E27FC236}">
                <a16:creationId xmlns:a16="http://schemas.microsoft.com/office/drawing/2014/main" id="{86EC372B-F7AF-2889-E882-A965B6856490}"/>
              </a:ext>
            </a:extLst>
          </p:cNvPr>
          <p:cNvSpPr>
            <a:spLocks noGrp="1"/>
          </p:cNvSpPr>
          <p:nvPr>
            <p:ph idx="4294967295"/>
          </p:nvPr>
        </p:nvSpPr>
        <p:spPr>
          <a:xfrm>
            <a:off x="452120" y="1459865"/>
            <a:ext cx="6614160" cy="1527175"/>
          </a:xfrm>
        </p:spPr>
        <p:txBody>
          <a:bodyPr vert="horz" lIns="91440" tIns="45720" rIns="91440" bIns="45720" rtlCol="0">
            <a:normAutofit/>
          </a:bodyPr>
          <a:lstStyle/>
          <a:p>
            <a:pPr>
              <a:lnSpc>
                <a:spcPct val="114000"/>
              </a:lnSpc>
              <a:spcBef>
                <a:spcPts val="1200"/>
              </a:spcBef>
              <a:buClr>
                <a:srgbClr val="AF3D61"/>
              </a:buClr>
            </a:pPr>
            <a:r>
              <a:rPr lang="en-IN" sz="1800" dirty="0">
                <a:latin typeface="Swis721 BT" panose="020B0504020202020204" pitchFamily="34" charset="0"/>
                <a:cs typeface="Times New Roman" panose="02020603050405020304" pitchFamily="18" charset="0"/>
              </a:rPr>
              <a:t>Gonadotropin-releasing hormone agonists, progestins, Hysteroscopic polypectomy</a:t>
            </a:r>
          </a:p>
          <a:p>
            <a:pPr>
              <a:lnSpc>
                <a:spcPct val="114000"/>
              </a:lnSpc>
              <a:spcBef>
                <a:spcPts val="1200"/>
              </a:spcBef>
              <a:buClr>
                <a:srgbClr val="AF3D61"/>
              </a:buClr>
            </a:pPr>
            <a:r>
              <a:rPr lang="en-US" sz="1800" dirty="0">
                <a:latin typeface="Swis721 BT" panose="020B0504020202020204" pitchFamily="34" charset="0"/>
                <a:cs typeface="Times New Roman" panose="02020603050405020304" pitchFamily="18" charset="0"/>
              </a:rPr>
              <a:t>Histopathological examination to rule out hyperplasia and malignancy </a:t>
            </a:r>
            <a:endParaRPr lang="en-IN" sz="1800" dirty="0">
              <a:latin typeface="Swis721 BT" panose="020B05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6EB6999-188F-476E-87EB-D2E89A1D27A3}"/>
              </a:ext>
            </a:extLst>
          </p:cNvPr>
          <p:cNvPicPr>
            <a:picLocks noChangeAspect="1"/>
          </p:cNvPicPr>
          <p:nvPr/>
        </p:nvPicPr>
        <p:blipFill>
          <a:blip r:embed="rId2"/>
          <a:stretch>
            <a:fillRect/>
          </a:stretch>
        </p:blipFill>
        <p:spPr>
          <a:xfrm>
            <a:off x="584386" y="3271520"/>
            <a:ext cx="3179452" cy="2634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64A79F8-D7B9-4E76-9ED5-E9E833104011}"/>
              </a:ext>
            </a:extLst>
          </p:cNvPr>
          <p:cNvPicPr>
            <a:picLocks noChangeAspect="1"/>
          </p:cNvPicPr>
          <p:nvPr/>
        </p:nvPicPr>
        <p:blipFill>
          <a:blip r:embed="rId3"/>
          <a:stretch>
            <a:fillRect/>
          </a:stretch>
        </p:blipFill>
        <p:spPr>
          <a:xfrm>
            <a:off x="4076642" y="3271521"/>
            <a:ext cx="6467054" cy="2634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14</a:t>
            </a:r>
            <a:endParaRPr lang="en-IN" sz="1800" dirty="0"/>
          </a:p>
        </p:txBody>
      </p:sp>
    </p:spTree>
    <p:extLst>
      <p:ext uri="{BB962C8B-B14F-4D97-AF65-F5344CB8AC3E}">
        <p14:creationId xmlns:p14="http://schemas.microsoft.com/office/powerpoint/2010/main" val="3731497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CA2E-42A9-5C37-125F-7B73411EEDC3}"/>
              </a:ext>
            </a:extLst>
          </p:cNvPr>
          <p:cNvSpPr>
            <a:spLocks noGrp="1"/>
          </p:cNvSpPr>
          <p:nvPr>
            <p:ph type="title" idx="4294967295"/>
          </p:nvPr>
        </p:nvSpPr>
        <p:spPr>
          <a:xfrm>
            <a:off x="1412240" y="568325"/>
            <a:ext cx="3068320" cy="640715"/>
          </a:xfrm>
        </p:spPr>
        <p:txBody>
          <a:bodyPr>
            <a:normAutofit/>
          </a:bodyPr>
          <a:lstStyle/>
          <a:p>
            <a:r>
              <a:rPr lang="en-IN" sz="3000" b="1" dirty="0">
                <a:solidFill>
                  <a:srgbClr val="AF3D61"/>
                </a:solidFill>
                <a:latin typeface="Swis721 Hv BT" panose="020B0804020202020204" pitchFamily="34" charset="0"/>
                <a:cs typeface="Times New Roman" panose="02020603050405020304" pitchFamily="18" charset="0"/>
              </a:rPr>
              <a:t>LEIOMYOMA</a:t>
            </a:r>
          </a:p>
        </p:txBody>
      </p:sp>
      <p:sp>
        <p:nvSpPr>
          <p:cNvPr id="3" name="Content Placeholder 2">
            <a:extLst>
              <a:ext uri="{FF2B5EF4-FFF2-40B4-BE49-F238E27FC236}">
                <a16:creationId xmlns:a16="http://schemas.microsoft.com/office/drawing/2014/main" id="{85A7A859-D559-78D3-B632-10B23F38E13E}"/>
              </a:ext>
            </a:extLst>
          </p:cNvPr>
          <p:cNvSpPr>
            <a:spLocks noGrp="1"/>
          </p:cNvSpPr>
          <p:nvPr>
            <p:ph idx="4294967295"/>
          </p:nvPr>
        </p:nvSpPr>
        <p:spPr>
          <a:xfrm>
            <a:off x="975360" y="1205865"/>
            <a:ext cx="7040880" cy="4534535"/>
          </a:xfrm>
        </p:spPr>
        <p:txBody>
          <a:bodyPr>
            <a:normAutofit/>
          </a:bodyPr>
          <a:lstStyle/>
          <a:p>
            <a:pPr marL="447675" indent="-447675" algn="just">
              <a:lnSpc>
                <a:spcPct val="100000"/>
              </a:lnSpc>
              <a:buClr>
                <a:srgbClr val="AF3D61"/>
              </a:buClr>
              <a:buFont typeface="Wingdings" panose="05000000000000000000" pitchFamily="2" charset="2"/>
              <a:buChar char="v"/>
            </a:pPr>
            <a:r>
              <a:rPr lang="en-US" sz="1800" dirty="0" smtClean="0">
                <a:latin typeface="Swis721 BT" panose="020B0504020202020204" pitchFamily="34" charset="0"/>
                <a:cs typeface="Times New Roman" panose="02020603050405020304" pitchFamily="18" charset="0"/>
              </a:rPr>
              <a:t>Leiomyoma</a:t>
            </a:r>
            <a:r>
              <a:rPr lang="en-US" sz="1800" dirty="0">
                <a:latin typeface="Swis721 BT" panose="020B0504020202020204" pitchFamily="34" charset="0"/>
                <a:cs typeface="Times New Roman" panose="02020603050405020304" pitchFamily="18" charset="0"/>
              </a:rPr>
              <a:t>/ fibroid is the most common </a:t>
            </a:r>
            <a:r>
              <a:rPr lang="en-US" sz="1800" dirty="0" err="1">
                <a:latin typeface="Swis721 BT" panose="020B0504020202020204" pitchFamily="34" charset="0"/>
                <a:cs typeface="Times New Roman" panose="02020603050405020304" pitchFamily="18" charset="0"/>
              </a:rPr>
              <a:t>tumour</a:t>
            </a:r>
            <a:r>
              <a:rPr lang="en-US" sz="1800" dirty="0">
                <a:latin typeface="Swis721 BT" panose="020B0504020202020204" pitchFamily="34" charset="0"/>
                <a:cs typeface="Times New Roman" panose="02020603050405020304" pitchFamily="18" charset="0"/>
              </a:rPr>
              <a:t> of the female pelvis.</a:t>
            </a:r>
          </a:p>
          <a:p>
            <a:pPr marL="447675" indent="-447675" algn="just">
              <a:lnSpc>
                <a:spcPct val="100000"/>
              </a:lnSpc>
              <a:buClr>
                <a:srgbClr val="AF3D61"/>
              </a:buClr>
              <a:buFont typeface="Wingdings" panose="05000000000000000000" pitchFamily="2" charset="2"/>
              <a:buChar char="v"/>
            </a:pPr>
            <a:r>
              <a:rPr lang="en-US" sz="1800" dirty="0" smtClean="0">
                <a:latin typeface="Swis721 BT" panose="020B0504020202020204" pitchFamily="34" charset="0"/>
                <a:cs typeface="Times New Roman" panose="02020603050405020304" pitchFamily="18" charset="0"/>
              </a:rPr>
              <a:t>An </a:t>
            </a:r>
            <a:r>
              <a:rPr lang="en-US" sz="1800" dirty="0">
                <a:latin typeface="Swis721 BT" panose="020B0504020202020204" pitchFamily="34" charset="0"/>
                <a:cs typeface="Times New Roman" panose="02020603050405020304" pitchFamily="18" charset="0"/>
              </a:rPr>
              <a:t>estimated 70% of women up to menopause develop fibroids and 25% of them are symptomatic requiring treatment. </a:t>
            </a:r>
          </a:p>
          <a:p>
            <a:pPr marL="447675" indent="-447675" algn="just">
              <a:lnSpc>
                <a:spcPct val="100000"/>
              </a:lnSpc>
              <a:buClr>
                <a:srgbClr val="AF3D61"/>
              </a:buClr>
              <a:buFont typeface="Wingdings" panose="05000000000000000000" pitchFamily="2" charset="2"/>
              <a:buChar char="v"/>
            </a:pPr>
            <a:r>
              <a:rPr lang="en-US" sz="1800" dirty="0" smtClean="0">
                <a:latin typeface="Swis721 BT" panose="020B0504020202020204" pitchFamily="34" charset="0"/>
                <a:cs typeface="Times New Roman" panose="02020603050405020304" pitchFamily="18" charset="0"/>
              </a:rPr>
              <a:t>Leiomyoma </a:t>
            </a:r>
            <a:r>
              <a:rPr lang="en-US" sz="1800" dirty="0">
                <a:latin typeface="Swis721 BT" panose="020B0504020202020204" pitchFamily="34" charset="0"/>
                <a:cs typeface="Times New Roman" panose="02020603050405020304" pitchFamily="18" charset="0"/>
              </a:rPr>
              <a:t>is the leading </a:t>
            </a:r>
            <a:r>
              <a:rPr lang="en-US" sz="1800" dirty="0" err="1">
                <a:latin typeface="Swis721 BT" panose="020B0504020202020204" pitchFamily="34" charset="0"/>
                <a:cs typeface="Times New Roman" panose="02020603050405020304" pitchFamily="18" charset="0"/>
              </a:rPr>
              <a:t>gynaecological</a:t>
            </a:r>
            <a:r>
              <a:rPr lang="en-US" sz="1800" dirty="0">
                <a:latin typeface="Swis721 BT" panose="020B0504020202020204" pitchFamily="34" charset="0"/>
                <a:cs typeface="Times New Roman" panose="02020603050405020304" pitchFamily="18" charset="0"/>
              </a:rPr>
              <a:t> cause for hysterectomy and healthcare expenditure.</a:t>
            </a:r>
          </a:p>
          <a:p>
            <a:pPr marL="447675" indent="-447675" algn="just">
              <a:lnSpc>
                <a:spcPct val="100000"/>
              </a:lnSpc>
              <a:buClr>
                <a:srgbClr val="AF3D61"/>
              </a:buClr>
              <a:buFont typeface="Wingdings" panose="05000000000000000000" pitchFamily="2" charset="2"/>
              <a:buChar char="v"/>
            </a:pPr>
            <a:r>
              <a:rPr lang="en-US" sz="1800" dirty="0" smtClean="0">
                <a:latin typeface="Swis721 BT" panose="020B0504020202020204" pitchFamily="34" charset="0"/>
                <a:cs typeface="Times New Roman" panose="02020603050405020304" pitchFamily="18" charset="0"/>
              </a:rPr>
              <a:t>These </a:t>
            </a:r>
            <a:r>
              <a:rPr lang="en-US" sz="1800" dirty="0">
                <a:latin typeface="Swis721 BT" panose="020B0504020202020204" pitchFamily="34" charset="0"/>
                <a:cs typeface="Times New Roman" panose="02020603050405020304" pitchFamily="18" charset="0"/>
              </a:rPr>
              <a:t>are estrogen dependent and occur in the reproductive age group. </a:t>
            </a:r>
          </a:p>
          <a:p>
            <a:pPr marL="447675" indent="-447675" algn="just">
              <a:lnSpc>
                <a:spcPct val="100000"/>
              </a:lnSpc>
              <a:buClr>
                <a:srgbClr val="AF3D61"/>
              </a:buClr>
              <a:buFont typeface="Wingdings" panose="05000000000000000000" pitchFamily="2" charset="2"/>
              <a:buChar char="v"/>
            </a:pPr>
            <a:r>
              <a:rPr lang="en-US" sz="1800" dirty="0" smtClean="0">
                <a:latin typeface="Swis721 BT" panose="020B0504020202020204" pitchFamily="34" charset="0"/>
                <a:cs typeface="Times New Roman" panose="02020603050405020304" pitchFamily="18" charset="0"/>
              </a:rPr>
              <a:t>The </a:t>
            </a:r>
            <a:r>
              <a:rPr lang="en-US" sz="1800" dirty="0">
                <a:latin typeface="Swis721 BT" panose="020B0504020202020204" pitchFamily="34" charset="0"/>
                <a:cs typeface="Times New Roman" panose="02020603050405020304" pitchFamily="18" charset="0"/>
              </a:rPr>
              <a:t>common age of presentation is 35 to 45 years.</a:t>
            </a:r>
          </a:p>
          <a:p>
            <a:pPr marL="447675" indent="-447675" algn="just">
              <a:lnSpc>
                <a:spcPct val="100000"/>
              </a:lnSpc>
              <a:buClr>
                <a:srgbClr val="AF3D61"/>
              </a:buClr>
              <a:buFont typeface="Wingdings" panose="05000000000000000000" pitchFamily="2" charset="2"/>
              <a:buChar char="v"/>
            </a:pPr>
            <a:r>
              <a:rPr lang="en-US" sz="1800" dirty="0" smtClean="0">
                <a:latin typeface="Swis721 BT" panose="020B0504020202020204" pitchFamily="34" charset="0"/>
                <a:cs typeface="Times New Roman" panose="02020603050405020304" pitchFamily="18" charset="0"/>
              </a:rPr>
              <a:t>Leiomyoma </a:t>
            </a:r>
            <a:r>
              <a:rPr lang="en-US" sz="1800" dirty="0">
                <a:latin typeface="Swis721 BT" panose="020B0504020202020204" pitchFamily="34" charset="0"/>
                <a:cs typeface="Times New Roman" panose="02020603050405020304" pitchFamily="18" charset="0"/>
              </a:rPr>
              <a:t>is a frequent cause of AUB especially when submucous in location. </a:t>
            </a:r>
          </a:p>
          <a:p>
            <a:pPr marL="447675" indent="-447675" algn="just">
              <a:lnSpc>
                <a:spcPct val="100000"/>
              </a:lnSpc>
              <a:buClr>
                <a:srgbClr val="AF3D61"/>
              </a:buClr>
              <a:buFont typeface="Wingdings" panose="05000000000000000000" pitchFamily="2" charset="2"/>
              <a:buChar char="v"/>
            </a:pPr>
            <a:r>
              <a:rPr lang="en-US" sz="1800" dirty="0" smtClean="0">
                <a:latin typeface="Swis721 BT" panose="020B0504020202020204" pitchFamily="34" charset="0"/>
                <a:cs typeface="Times New Roman" panose="02020603050405020304" pitchFamily="18" charset="0"/>
              </a:rPr>
              <a:t>Though </a:t>
            </a:r>
            <a:r>
              <a:rPr lang="en-US" sz="1800" dirty="0">
                <a:latin typeface="Swis721 BT" panose="020B0504020202020204" pitchFamily="34" charset="0"/>
                <a:cs typeface="Times New Roman" panose="02020603050405020304" pitchFamily="18" charset="0"/>
              </a:rPr>
              <a:t>usually benign, rarely, sarcomatous changes may occur.</a:t>
            </a:r>
            <a:endParaRPr lang="en-IN" sz="1800" dirty="0">
              <a:latin typeface="Swis721 BT" panose="020B0504020202020204" pitchFamily="34" charset="0"/>
              <a:cs typeface="Times New Roman" panose="02020603050405020304" pitchFamily="18" charset="0"/>
            </a:endParaRPr>
          </a:p>
        </p:txBody>
      </p:sp>
      <p:pic>
        <p:nvPicPr>
          <p:cNvPr id="4" name="Picture 3" descr="Different_kinds">
            <a:extLst>
              <a:ext uri="{FF2B5EF4-FFF2-40B4-BE49-F238E27FC236}">
                <a16:creationId xmlns:a16="http://schemas.microsoft.com/office/drawing/2014/main" id="{08BD7580-2A98-4EE6-C664-82494F6E84F7}"/>
              </a:ext>
            </a:extLst>
          </p:cNvPr>
          <p:cNvPicPr>
            <a:picLocks noChangeAspect="1"/>
          </p:cNvPicPr>
          <p:nvPr/>
        </p:nvPicPr>
        <p:blipFill>
          <a:blip r:embed="rId2" cstate="print">
            <a:lum bright="-14000" contrast="26000"/>
          </a:blip>
          <a:srcRect/>
          <a:stretch>
            <a:fillRect/>
          </a:stretch>
        </p:blipFill>
        <p:spPr bwMode="auto">
          <a:xfrm>
            <a:off x="8378816" y="2065139"/>
            <a:ext cx="3377024" cy="2815985"/>
          </a:xfrm>
          <a:prstGeom prst="rect">
            <a:avLst/>
          </a:prstGeom>
          <a:ln w="88900" cap="sq" cmpd="thickThin">
            <a:solidFill>
              <a:srgbClr val="000000"/>
            </a:solidFill>
            <a:prstDash val="solid"/>
            <a:miter lim="800000"/>
          </a:ln>
          <a:effectLst>
            <a:innerShdw blurRad="76200">
              <a:srgbClr val="000000"/>
            </a:innerShdw>
          </a:effectLst>
        </p:spPr>
      </p:pic>
      <p:sp>
        <p:nvSpPr>
          <p:cNvPr id="5"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15</a:t>
            </a:r>
            <a:endParaRPr lang="en-IN" sz="1800" dirty="0"/>
          </a:p>
        </p:txBody>
      </p:sp>
    </p:spTree>
    <p:extLst>
      <p:ext uri="{BB962C8B-B14F-4D97-AF65-F5344CB8AC3E}">
        <p14:creationId xmlns:p14="http://schemas.microsoft.com/office/powerpoint/2010/main" val="3334416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13C62-2B4B-5839-4473-60525349DDF9}"/>
              </a:ext>
            </a:extLst>
          </p:cNvPr>
          <p:cNvSpPr>
            <a:spLocks noGrp="1"/>
          </p:cNvSpPr>
          <p:nvPr>
            <p:ph idx="4294967295"/>
          </p:nvPr>
        </p:nvSpPr>
        <p:spPr>
          <a:xfrm>
            <a:off x="1144966" y="719696"/>
            <a:ext cx="8466394" cy="5538864"/>
          </a:xfrm>
        </p:spPr>
        <p:txBody>
          <a:bodyPr>
            <a:normAutofit/>
          </a:bodyPr>
          <a:lstStyle/>
          <a:p>
            <a:pPr>
              <a:lnSpc>
                <a:spcPct val="150000"/>
              </a:lnSpc>
              <a:buClr>
                <a:srgbClr val="AF3D61"/>
              </a:buClr>
            </a:pPr>
            <a:r>
              <a:rPr lang="en-IN" sz="1800" dirty="0">
                <a:latin typeface="Swis721 BT" panose="020B0504020202020204" pitchFamily="34" charset="0"/>
                <a:cs typeface="Times New Roman" panose="02020603050405020304" pitchFamily="18" charset="0"/>
              </a:rPr>
              <a:t>ETIOLOGY-not known, Genetic basis, Familial occurrence common</a:t>
            </a:r>
          </a:p>
          <a:p>
            <a:pPr>
              <a:lnSpc>
                <a:spcPct val="150000"/>
              </a:lnSpc>
              <a:buClr>
                <a:srgbClr val="AF3D61"/>
              </a:buClr>
            </a:pPr>
            <a:r>
              <a:rPr lang="en-IN" sz="1800" dirty="0">
                <a:latin typeface="Swis721 BT" panose="020B0504020202020204" pitchFamily="34" charset="0"/>
                <a:cs typeface="Times New Roman" panose="02020603050405020304" pitchFamily="18" charset="0"/>
              </a:rPr>
              <a:t>RISK FACTORS -</a:t>
            </a:r>
            <a:r>
              <a:rPr lang="en-US" sz="1800" dirty="0">
                <a:latin typeface="Swis721 BT" panose="020B0504020202020204" pitchFamily="34" charset="0"/>
                <a:cs typeface="Times New Roman" panose="02020603050405020304" pitchFamily="18" charset="0"/>
              </a:rPr>
              <a:t>nullipara or women with low parity</a:t>
            </a:r>
            <a:r>
              <a:rPr lang="en-IN" sz="1800" dirty="0">
                <a:latin typeface="Swis721 BT" panose="020B0504020202020204" pitchFamily="34" charset="0"/>
                <a:cs typeface="Times New Roman" panose="02020603050405020304" pitchFamily="18" charset="0"/>
              </a:rPr>
              <a:t>, a family history,</a:t>
            </a:r>
            <a:r>
              <a:rPr lang="en-US" sz="1800" dirty="0">
                <a:latin typeface="Swis721 BT" panose="020B0504020202020204" pitchFamily="34" charset="0"/>
                <a:cs typeface="Times New Roman" panose="02020603050405020304" pitchFamily="18" charset="0"/>
              </a:rPr>
              <a:t> Early </a:t>
            </a:r>
            <a:r>
              <a:rPr lang="en-US" sz="1800" dirty="0" smtClean="0">
                <a:latin typeface="Swis721 BT" panose="020B0504020202020204" pitchFamily="34" charset="0"/>
                <a:cs typeface="Times New Roman" panose="02020603050405020304" pitchFamily="18" charset="0"/>
              </a:rPr>
              <a:t>menarche, Obesity, </a:t>
            </a:r>
            <a:r>
              <a:rPr lang="en-US" sz="1800" dirty="0">
                <a:latin typeface="Swis721 BT" panose="020B0504020202020204" pitchFamily="34" charset="0"/>
                <a:cs typeface="Times New Roman" panose="02020603050405020304" pitchFamily="18" charset="0"/>
              </a:rPr>
              <a:t>diabetes and hypertension</a:t>
            </a:r>
          </a:p>
          <a:p>
            <a:pPr>
              <a:lnSpc>
                <a:spcPct val="150000"/>
              </a:lnSpc>
              <a:buClr>
                <a:srgbClr val="AF3D61"/>
              </a:buClr>
            </a:pPr>
            <a:r>
              <a:rPr lang="en-US" sz="1800" dirty="0">
                <a:latin typeface="Swis721 BT" panose="020B0504020202020204" pitchFamily="34" charset="0"/>
                <a:cs typeface="Times New Roman" panose="02020603050405020304" pitchFamily="18" charset="0"/>
              </a:rPr>
              <a:t>FACTORS WHICH REDUCE THE RISK OF LEIOMYOMAS -High parity, Exercise, Use of progesterone only contraceptives ,Intake of green vegetables.</a:t>
            </a:r>
          </a:p>
          <a:p>
            <a:pPr>
              <a:lnSpc>
                <a:spcPct val="150000"/>
              </a:lnSpc>
              <a:buClr>
                <a:srgbClr val="AF3D61"/>
              </a:buClr>
            </a:pPr>
            <a:r>
              <a:rPr lang="en-IN" sz="1800" dirty="0">
                <a:effectLst/>
                <a:latin typeface="Swis721 BT" panose="020B0504020202020204" pitchFamily="34" charset="0"/>
                <a:ea typeface="Calibri" panose="020F0502020204030204" pitchFamily="34" charset="0"/>
                <a:cs typeface="Times New Roman" panose="02020603050405020304" pitchFamily="18" charset="0"/>
              </a:rPr>
              <a:t>CLINICAL FEATURES-</a:t>
            </a:r>
            <a:r>
              <a:rPr lang="en-GB" sz="1800" dirty="0">
                <a:effectLst/>
                <a:latin typeface="Swis721 BT" panose="020B0504020202020204" pitchFamily="34" charset="0"/>
                <a:ea typeface="Calibri" panose="020F0502020204030204" pitchFamily="34" charset="0"/>
                <a:cs typeface="Times New Roman" panose="02020603050405020304" pitchFamily="18" charset="0"/>
              </a:rPr>
              <a:t>Most leiomyomas are a</a:t>
            </a:r>
            <a:r>
              <a:rPr lang="en-IN" sz="1800" dirty="0">
                <a:effectLst/>
                <a:latin typeface="Swis721 BT" panose="020B0504020202020204" pitchFamily="34" charset="0"/>
                <a:ea typeface="Calibri" panose="020F0502020204030204" pitchFamily="34" charset="0"/>
                <a:cs typeface="Times New Roman" panose="02020603050405020304" pitchFamily="18" charset="0"/>
              </a:rPr>
              <a:t>symptomatic. Around 20-50% women experience symptoms</a:t>
            </a:r>
          </a:p>
          <a:p>
            <a:pPr>
              <a:lnSpc>
                <a:spcPct val="150000"/>
              </a:lnSpc>
              <a:buClr>
                <a:srgbClr val="AF3D61"/>
              </a:buClr>
            </a:pPr>
            <a:r>
              <a:rPr lang="en-IN" sz="1800" dirty="0">
                <a:effectLst/>
                <a:latin typeface="Swis721 BT" panose="020B0504020202020204" pitchFamily="34" charset="0"/>
                <a:ea typeface="Calibri" panose="020F0502020204030204" pitchFamily="34" charset="0"/>
                <a:cs typeface="Times New Roman" panose="02020603050405020304" pitchFamily="18" charset="0"/>
              </a:rPr>
              <a:t>Abnormal uterine bleeding, pain , pressure, infertility, pregnancy complications</a:t>
            </a:r>
          </a:p>
          <a:p>
            <a:pPr>
              <a:lnSpc>
                <a:spcPct val="150000"/>
              </a:lnSpc>
              <a:buClr>
                <a:srgbClr val="AF3D61"/>
              </a:buClr>
            </a:pPr>
            <a:r>
              <a:rPr lang="en-IN" sz="1800" dirty="0">
                <a:effectLst/>
                <a:latin typeface="Swis721 BT" panose="020B0504020202020204" pitchFamily="34" charset="0"/>
                <a:ea typeface="Calibri" panose="020F0502020204030204" pitchFamily="34" charset="0"/>
                <a:cs typeface="Times New Roman" panose="02020603050405020304" pitchFamily="18" charset="0"/>
              </a:rPr>
              <a:t>DIAGNOSIS-</a:t>
            </a:r>
            <a:r>
              <a:rPr lang="en-US" sz="1800" dirty="0">
                <a:latin typeface="Swis721 BT" panose="020B0504020202020204" pitchFamily="34" charset="0"/>
                <a:cs typeface="Times New Roman" panose="02020603050405020304" pitchFamily="18" charset="0"/>
              </a:rPr>
              <a:t>clinical history or physical examination,</a:t>
            </a:r>
            <a:r>
              <a:rPr lang="en-IN" sz="1800" dirty="0">
                <a:latin typeface="Swis721 BT" panose="020B0504020202020204" pitchFamily="34" charset="0"/>
                <a:cs typeface="Times New Roman" panose="02020603050405020304" pitchFamily="18" charset="0"/>
              </a:rPr>
              <a:t> Ultrasonography, transabdominal and transvaginal, </a:t>
            </a:r>
            <a:r>
              <a:rPr lang="en-IN" sz="1800" dirty="0" err="1">
                <a:latin typeface="Swis721 BT" panose="020B0504020202020204" pitchFamily="34" charset="0"/>
                <a:cs typeface="Times New Roman" panose="02020603050405020304" pitchFamily="18" charset="0"/>
              </a:rPr>
              <a:t>Sonohysterography</a:t>
            </a:r>
            <a:r>
              <a:rPr lang="en-IN" sz="1800" dirty="0">
                <a:latin typeface="Swis721 BT" panose="020B0504020202020204" pitchFamily="34" charset="0"/>
                <a:cs typeface="Times New Roman" panose="02020603050405020304" pitchFamily="18" charset="0"/>
              </a:rPr>
              <a:t>, MRI for leiomyoma mapping, hysterosalpingography, hysteroscopy and laparoscopy</a:t>
            </a:r>
            <a:r>
              <a:rPr lang="en-IN" sz="1800" dirty="0" smtClean="0">
                <a:latin typeface="Swis721 BT" panose="020B0504020202020204" pitchFamily="34" charset="0"/>
                <a:cs typeface="Times New Roman" panose="02020603050405020304" pitchFamily="18" charset="0"/>
              </a:rPr>
              <a:t>.</a:t>
            </a:r>
            <a:endParaRPr lang="en-IN" sz="1800" dirty="0">
              <a:latin typeface="Swis721 BT" panose="020B05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9E45EC0-E69D-96DA-11FD-D71A7DC3010B}"/>
              </a:ext>
            </a:extLst>
          </p:cNvPr>
          <p:cNvPicPr>
            <a:picLocks noChangeAspect="1"/>
          </p:cNvPicPr>
          <p:nvPr/>
        </p:nvPicPr>
        <p:blipFill>
          <a:blip r:embed="rId2"/>
          <a:stretch>
            <a:fillRect/>
          </a:stretch>
        </p:blipFill>
        <p:spPr>
          <a:xfrm>
            <a:off x="9611360" y="3819607"/>
            <a:ext cx="2085975" cy="2190750"/>
          </a:xfrm>
          <a:prstGeom prst="rect">
            <a:avLst/>
          </a:prstGeom>
          <a:ln w="88900" cap="sq" cmpd="thickThin">
            <a:solidFill>
              <a:srgbClr val="000000"/>
            </a:solidFill>
            <a:prstDash val="solid"/>
            <a:miter lim="800000"/>
          </a:ln>
          <a:effectLst>
            <a:innerShdw blurRad="76200">
              <a:srgbClr val="000000"/>
            </a:innerShdw>
          </a:effectLst>
        </p:spPr>
      </p:pic>
      <p:sp>
        <p:nvSpPr>
          <p:cNvPr id="4"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16</a:t>
            </a:r>
            <a:endParaRPr lang="en-IN" sz="1800" dirty="0"/>
          </a:p>
        </p:txBody>
      </p:sp>
    </p:spTree>
    <p:extLst>
      <p:ext uri="{BB962C8B-B14F-4D97-AF65-F5344CB8AC3E}">
        <p14:creationId xmlns:p14="http://schemas.microsoft.com/office/powerpoint/2010/main" val="3968167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5999" y="2037080"/>
            <a:ext cx="6664959" cy="3159760"/>
          </a:xfrm>
          <a:prstGeom prst="rect">
            <a:avLst/>
          </a:pr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1">
            <a:extLst>
              <a:ext uri="{FF2B5EF4-FFF2-40B4-BE49-F238E27FC236}">
                <a16:creationId xmlns:a16="http://schemas.microsoft.com/office/drawing/2014/main" id="{74F91012-E55F-E46A-CD1C-A531666641B3}"/>
              </a:ext>
            </a:extLst>
          </p:cNvPr>
          <p:cNvSpPr txBox="1">
            <a:spLocks/>
          </p:cNvSpPr>
          <p:nvPr/>
        </p:nvSpPr>
        <p:spPr>
          <a:xfrm>
            <a:off x="793893" y="1107574"/>
            <a:ext cx="7109170" cy="650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smtClean="0">
                <a:solidFill>
                  <a:schemeClr val="bg1"/>
                </a:solidFill>
                <a:latin typeface="Swis721 Hv BT" panose="020B0804020202020204" pitchFamily="34" charset="0"/>
                <a:ea typeface="Calibri" panose="020F0502020204030204" pitchFamily="34" charset="0"/>
                <a:cs typeface="Times New Roman" panose="02020603050405020304" pitchFamily="18" charset="0"/>
              </a:rPr>
              <a:t>CLINICAL FEATURES OF FIBROID</a:t>
            </a:r>
            <a:endParaRPr lang="en-IN" sz="3000" b="1" dirty="0">
              <a:solidFill>
                <a:schemeClr val="bg1"/>
              </a:solidFill>
              <a:latin typeface="Swis721 Hv BT" panose="020B08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5F85EFD-A603-9D4E-0B33-639B50685C01}"/>
              </a:ext>
            </a:extLst>
          </p:cNvPr>
          <p:cNvSpPr txBox="1"/>
          <p:nvPr/>
        </p:nvSpPr>
        <p:spPr>
          <a:xfrm>
            <a:off x="1290321" y="2301215"/>
            <a:ext cx="4480560" cy="2631490"/>
          </a:xfrm>
          <a:prstGeom prst="rect">
            <a:avLst/>
          </a:prstGeom>
          <a:noFill/>
        </p:spPr>
        <p:txBody>
          <a:bodyPr wrap="square" rtlCol="0">
            <a:spAutoFit/>
          </a:bodyPr>
          <a:lstStyle/>
          <a:p>
            <a:pPr marL="263525" indent="-263525">
              <a:lnSpc>
                <a:spcPct val="150000"/>
              </a:lnSpc>
              <a:buClr>
                <a:srgbClr val="AF3D61"/>
              </a:buClr>
              <a:buFont typeface="Arial" panose="020B0604020202020204" pitchFamily="34" charset="0"/>
              <a:buChar char="•"/>
            </a:pPr>
            <a:r>
              <a:rPr lang="en-US" sz="2200" dirty="0">
                <a:latin typeface="Swis721 BT" panose="020B0504020202020204" pitchFamily="34" charset="0"/>
              </a:rPr>
              <a:t>Abnormal uterine bleeding</a:t>
            </a:r>
          </a:p>
          <a:p>
            <a:pPr marL="263525" indent="-263525">
              <a:lnSpc>
                <a:spcPct val="150000"/>
              </a:lnSpc>
              <a:buClr>
                <a:srgbClr val="AF3D61"/>
              </a:buClr>
              <a:buFont typeface="Arial" panose="020B0604020202020204" pitchFamily="34" charset="0"/>
              <a:buChar char="•"/>
            </a:pPr>
            <a:r>
              <a:rPr lang="en-US" sz="2200" dirty="0">
                <a:latin typeface="Swis721 BT" panose="020B0504020202020204" pitchFamily="34" charset="0"/>
              </a:rPr>
              <a:t>Pain</a:t>
            </a:r>
          </a:p>
          <a:p>
            <a:pPr marL="263525" indent="-263525">
              <a:lnSpc>
                <a:spcPct val="150000"/>
              </a:lnSpc>
              <a:buClr>
                <a:srgbClr val="AF3D61"/>
              </a:buClr>
              <a:buFont typeface="Arial" panose="020B0604020202020204" pitchFamily="34" charset="0"/>
              <a:buChar char="•"/>
            </a:pPr>
            <a:r>
              <a:rPr lang="en-US" sz="2200" dirty="0">
                <a:latin typeface="Swis721 BT" panose="020B0504020202020204" pitchFamily="34" charset="0"/>
              </a:rPr>
              <a:t>Pressure</a:t>
            </a:r>
          </a:p>
          <a:p>
            <a:pPr marL="263525" indent="-263525">
              <a:lnSpc>
                <a:spcPct val="150000"/>
              </a:lnSpc>
              <a:buClr>
                <a:srgbClr val="AF3D61"/>
              </a:buClr>
              <a:buFont typeface="Arial" panose="020B0604020202020204" pitchFamily="34" charset="0"/>
              <a:buChar char="•"/>
            </a:pPr>
            <a:r>
              <a:rPr lang="en-US" sz="2200" dirty="0">
                <a:latin typeface="Swis721 BT" panose="020B0504020202020204" pitchFamily="34" charset="0"/>
              </a:rPr>
              <a:t>Infertility</a:t>
            </a:r>
          </a:p>
          <a:p>
            <a:pPr marL="263525" indent="-263525">
              <a:lnSpc>
                <a:spcPct val="150000"/>
              </a:lnSpc>
              <a:buClr>
                <a:srgbClr val="AF3D61"/>
              </a:buClr>
              <a:buFont typeface="Arial" panose="020B0604020202020204" pitchFamily="34" charset="0"/>
              <a:buChar char="•"/>
            </a:pPr>
            <a:r>
              <a:rPr lang="en-US" sz="2200" dirty="0">
                <a:latin typeface="Swis721 BT" panose="020B0504020202020204" pitchFamily="34" charset="0"/>
              </a:rPr>
              <a:t>Pregnancy complications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356" y="1696720"/>
            <a:ext cx="4054740" cy="4004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1255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17</a:t>
            </a:r>
            <a:endParaRPr lang="en-IN" sz="1800" dirty="0"/>
          </a:p>
        </p:txBody>
      </p:sp>
    </p:spTree>
    <p:extLst>
      <p:ext uri="{BB962C8B-B14F-4D97-AF65-F5344CB8AC3E}">
        <p14:creationId xmlns:p14="http://schemas.microsoft.com/office/powerpoint/2010/main" val="2935019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FIGO Leiomyoma Subclassification System, 2018 ...">
            <a:extLst>
              <a:ext uri="{FF2B5EF4-FFF2-40B4-BE49-F238E27FC236}">
                <a16:creationId xmlns:a16="http://schemas.microsoft.com/office/drawing/2014/main" id="{8C66CE9D-A778-37C4-CB4A-6EFD049627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2707" y="452025"/>
            <a:ext cx="7666585" cy="599159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096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18</a:t>
            </a:r>
            <a:endParaRPr lang="en-IN" sz="1800" dirty="0"/>
          </a:p>
        </p:txBody>
      </p:sp>
    </p:spTree>
    <p:extLst>
      <p:ext uri="{BB962C8B-B14F-4D97-AF65-F5344CB8AC3E}">
        <p14:creationId xmlns:p14="http://schemas.microsoft.com/office/powerpoint/2010/main" val="4022911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FECE-A3F3-8F54-F890-4B21E113A463}"/>
              </a:ext>
            </a:extLst>
          </p:cNvPr>
          <p:cNvSpPr>
            <a:spLocks noGrp="1"/>
          </p:cNvSpPr>
          <p:nvPr>
            <p:ph type="title" idx="4294967295"/>
          </p:nvPr>
        </p:nvSpPr>
        <p:spPr>
          <a:xfrm>
            <a:off x="2352040" y="507365"/>
            <a:ext cx="7487920" cy="549275"/>
          </a:xfrm>
        </p:spPr>
        <p:txBody>
          <a:bodyPr vert="horz" lIns="91440" tIns="45720" rIns="91440" bIns="45720" rtlCol="0" anchor="ctr">
            <a:normAutofit/>
          </a:bodyPr>
          <a:lstStyle/>
          <a:p>
            <a:r>
              <a:rPr lang="en-US" sz="3000" b="1" dirty="0" smtClean="0">
                <a:solidFill>
                  <a:srgbClr val="AF3D61"/>
                </a:solidFill>
                <a:latin typeface="Swis721 Hv BT" panose="020B0804020202020204" pitchFamily="34" charset="0"/>
                <a:cs typeface="Times New Roman" panose="02020603050405020304" pitchFamily="18" charset="0"/>
              </a:rPr>
              <a:t>DIAGNOSIS BY ULTRASONOGRAPHY</a:t>
            </a:r>
            <a:endParaRPr lang="en-IN" sz="3000" b="1" dirty="0">
              <a:solidFill>
                <a:srgbClr val="AF3D61"/>
              </a:solidFill>
              <a:latin typeface="Swis721 Hv BT" panose="020B0804020202020204" pitchFamily="34"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B58B7D30-726C-80B9-BD89-F9B53300A563}"/>
              </a:ext>
            </a:extLst>
          </p:cNvPr>
          <p:cNvPicPr>
            <a:picLocks noGrp="1" noChangeAspect="1"/>
          </p:cNvPicPr>
          <p:nvPr>
            <p:ph idx="4294967295"/>
          </p:nvPr>
        </p:nvPicPr>
        <p:blipFill>
          <a:blip r:embed="rId2"/>
          <a:stretch>
            <a:fillRect/>
          </a:stretch>
        </p:blipFill>
        <p:spPr>
          <a:xfrm>
            <a:off x="6477000" y="2056449"/>
            <a:ext cx="4373880" cy="297931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8739A70B-3777-77ED-0B2B-572CE5CE8343}"/>
              </a:ext>
            </a:extLst>
          </p:cNvPr>
          <p:cNvPicPr>
            <a:picLocks noChangeAspect="1"/>
          </p:cNvPicPr>
          <p:nvPr/>
        </p:nvPicPr>
        <p:blipFill>
          <a:blip r:embed="rId3"/>
          <a:stretch>
            <a:fillRect/>
          </a:stretch>
        </p:blipFill>
        <p:spPr>
          <a:xfrm>
            <a:off x="1485777" y="2056449"/>
            <a:ext cx="4394262" cy="2979310"/>
          </a:xfrm>
          <a:prstGeom prst="rect">
            <a:avLst/>
          </a:prstGeom>
          <a:ln w="88900" cap="sq" cmpd="thickThin">
            <a:solidFill>
              <a:srgbClr val="000000"/>
            </a:solidFill>
            <a:prstDash val="solid"/>
            <a:miter lim="800000"/>
          </a:ln>
          <a:effectLst>
            <a:innerShdw blurRad="76200">
              <a:srgbClr val="000000"/>
            </a:innerShdw>
          </a:effectLst>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48596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19</a:t>
            </a:r>
            <a:endParaRPr lang="en-IN" sz="1800" dirty="0"/>
          </a:p>
        </p:txBody>
      </p:sp>
    </p:spTree>
    <p:extLst>
      <p:ext uri="{BB962C8B-B14F-4D97-AF65-F5344CB8AC3E}">
        <p14:creationId xmlns:p14="http://schemas.microsoft.com/office/powerpoint/2010/main" val="823566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hqprint">
            <a:extLst>
              <a:ext uri="{28A0092B-C50C-407E-A947-70E740481C1C}">
                <a14:useLocalDpi xmlns:a14="http://schemas.microsoft.com/office/drawing/2010/main" val="0"/>
              </a:ext>
            </a:extLst>
          </a:blip>
          <a:srcRect b="17239"/>
          <a:stretch/>
        </p:blipFill>
        <p:spPr>
          <a:xfrm>
            <a:off x="3206187" y="-654811"/>
            <a:ext cx="5620794" cy="5226811"/>
          </a:xfrm>
          <a:prstGeom prst="rect">
            <a:avLst/>
          </a:prstGeom>
        </p:spPr>
      </p:pic>
      <p:sp>
        <p:nvSpPr>
          <p:cNvPr id="4" name="Rectangle 3"/>
          <p:cNvSpPr/>
          <p:nvPr/>
        </p:nvSpPr>
        <p:spPr>
          <a:xfrm>
            <a:off x="0" y="3430833"/>
            <a:ext cx="8148320" cy="623008"/>
          </a:xfrm>
          <a:prstGeom prst="rect">
            <a:avLst/>
          </a:prstGeom>
          <a:solidFill>
            <a:srgbClr val="2066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ubtitle 2">
            <a:extLst>
              <a:ext uri="{FF2B5EF4-FFF2-40B4-BE49-F238E27FC236}">
                <a16:creationId xmlns:a16="http://schemas.microsoft.com/office/drawing/2014/main" id="{FFDF50F3-4AA1-8DDC-C167-047F94B0B4DF}"/>
              </a:ext>
            </a:extLst>
          </p:cNvPr>
          <p:cNvSpPr txBox="1">
            <a:spLocks/>
          </p:cNvSpPr>
          <p:nvPr/>
        </p:nvSpPr>
        <p:spPr>
          <a:xfrm>
            <a:off x="345440" y="3528080"/>
            <a:ext cx="7452734" cy="448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b="1" smtClean="0">
                <a:solidFill>
                  <a:schemeClr val="bg1"/>
                </a:solidFill>
                <a:latin typeface="Bebas Neue" panose="00000500000000000000" pitchFamily="2" charset="0"/>
                <a:ea typeface="Calibri" panose="020F0502020204030204" pitchFamily="34" charset="0"/>
                <a:cs typeface="Arial" panose="020B0604020202020204" pitchFamily="34" charset="0"/>
              </a:rPr>
              <a:t>ETIOLOGY AND DIAGNOSIS, TREATMENT AND MANAGEMENT</a:t>
            </a:r>
            <a:endParaRPr lang="en-IN" sz="3200" dirty="0">
              <a:solidFill>
                <a:schemeClr val="bg1"/>
              </a:solidFill>
              <a:latin typeface="Bebas Neue" panose="00000500000000000000" pitchFamily="2" charset="0"/>
            </a:endParaRPr>
          </a:p>
        </p:txBody>
      </p:sp>
      <p:sp>
        <p:nvSpPr>
          <p:cNvPr id="6" name="Title 1">
            <a:extLst>
              <a:ext uri="{FF2B5EF4-FFF2-40B4-BE49-F238E27FC236}">
                <a16:creationId xmlns:a16="http://schemas.microsoft.com/office/drawing/2014/main" id="{8139FF40-B620-122A-96B4-584B44A9FD60}"/>
              </a:ext>
            </a:extLst>
          </p:cNvPr>
          <p:cNvSpPr txBox="1">
            <a:spLocks/>
          </p:cNvSpPr>
          <p:nvPr/>
        </p:nvSpPr>
        <p:spPr>
          <a:xfrm>
            <a:off x="250144" y="1866101"/>
            <a:ext cx="7197136"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700" b="1" dirty="0" smtClean="0">
                <a:solidFill>
                  <a:srgbClr val="AF3D61"/>
                </a:solidFill>
                <a:latin typeface="Rockwell" panose="02060603020205020403" pitchFamily="18" charset="0"/>
                <a:ea typeface="Calibri" panose="020F0502020204030204" pitchFamily="34" charset="0"/>
                <a:cs typeface="Arial" panose="020B0604020202020204" pitchFamily="34" charset="0"/>
              </a:rPr>
              <a:t>ABNORMAL MENSTRUATUION </a:t>
            </a:r>
            <a:endParaRPr lang="en-IN" sz="5700" dirty="0">
              <a:solidFill>
                <a:srgbClr val="AF3D61"/>
              </a:solidFill>
            </a:endParaRPr>
          </a:p>
        </p:txBody>
      </p:sp>
      <p:sp>
        <p:nvSpPr>
          <p:cNvPr id="7" name="Content Placeholder 3"/>
          <p:cNvSpPr txBox="1">
            <a:spLocks/>
          </p:cNvSpPr>
          <p:nvPr/>
        </p:nvSpPr>
        <p:spPr>
          <a:xfrm>
            <a:off x="3114926" y="5579145"/>
            <a:ext cx="5203057" cy="11218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pPr>
            <a:r>
              <a:rPr lang="en-US" sz="1900" b="1" dirty="0">
                <a:latin typeface="Swis721 BT" panose="020B0504020202020204" pitchFamily="34" charset="0"/>
              </a:rPr>
              <a:t>Professor and Head</a:t>
            </a:r>
            <a:r>
              <a:rPr lang="en-US" sz="1900" b="1" dirty="0" smtClean="0">
                <a:latin typeface="Swis721 BT" panose="020B0504020202020204" pitchFamily="34" charset="0"/>
              </a:rPr>
              <a:t>,</a:t>
            </a:r>
          </a:p>
          <a:p>
            <a:pPr marL="0" indent="0" algn="ctr">
              <a:lnSpc>
                <a:spcPct val="80000"/>
              </a:lnSpc>
              <a:spcBef>
                <a:spcPts val="0"/>
              </a:spcBef>
              <a:buNone/>
            </a:pPr>
            <a:r>
              <a:rPr lang="en-US" sz="1900" b="1" dirty="0">
                <a:latin typeface="Swis721 BT" panose="020B0504020202020204" pitchFamily="34" charset="0"/>
              </a:rPr>
              <a:t>Department of Obstetrics and Gynecology, </a:t>
            </a:r>
            <a:r>
              <a:rPr lang="en-US" sz="1900" b="1" dirty="0" smtClean="0">
                <a:latin typeface="Swis721 BT" panose="020B0504020202020204" pitchFamily="34" charset="0"/>
              </a:rPr>
              <a:t/>
            </a:r>
            <a:br>
              <a:rPr lang="en-US" sz="1900" b="1" dirty="0" smtClean="0">
                <a:latin typeface="Swis721 BT" panose="020B0504020202020204" pitchFamily="34" charset="0"/>
              </a:rPr>
            </a:br>
            <a:r>
              <a:rPr lang="en-US" sz="1900" b="1" dirty="0" smtClean="0">
                <a:latin typeface="Swis721 BT" panose="020B0504020202020204" pitchFamily="34" charset="0"/>
              </a:rPr>
              <a:t>Dr</a:t>
            </a:r>
            <a:r>
              <a:rPr lang="en-US" sz="1900" b="1" dirty="0">
                <a:latin typeface="Swis721 BT" panose="020B0504020202020204" pitchFamily="34" charset="0"/>
              </a:rPr>
              <a:t>. Ram Manohar </a:t>
            </a:r>
            <a:r>
              <a:rPr lang="en-US" sz="1900" b="1" dirty="0" err="1">
                <a:latin typeface="Swis721 BT" panose="020B0504020202020204" pitchFamily="34" charset="0"/>
              </a:rPr>
              <a:t>Lohia</a:t>
            </a:r>
            <a:r>
              <a:rPr lang="en-US" sz="1900" b="1" dirty="0">
                <a:latin typeface="Swis721 BT" panose="020B0504020202020204" pitchFamily="34" charset="0"/>
              </a:rPr>
              <a:t> Institute of Medical Sciences, </a:t>
            </a:r>
            <a:r>
              <a:rPr lang="en-US" sz="1900" b="1" dirty="0" smtClean="0">
                <a:latin typeface="Swis721 BT" panose="020B0504020202020204" pitchFamily="34" charset="0"/>
              </a:rPr>
              <a:t>Lucknow</a:t>
            </a:r>
            <a:endParaRPr lang="en-US" sz="1900" b="1" dirty="0">
              <a:latin typeface="Swis721 BT" panose="020B0504020202020204" pitchFamily="34" charset="0"/>
            </a:endParaRPr>
          </a:p>
        </p:txBody>
      </p:sp>
      <p:sp>
        <p:nvSpPr>
          <p:cNvPr id="8" name="Rectangle 7"/>
          <p:cNvSpPr/>
          <p:nvPr/>
        </p:nvSpPr>
        <p:spPr>
          <a:xfrm>
            <a:off x="3772268" y="5005059"/>
            <a:ext cx="3888372" cy="584775"/>
          </a:xfrm>
          <a:prstGeom prst="rect">
            <a:avLst/>
          </a:prstGeom>
        </p:spPr>
        <p:txBody>
          <a:bodyPr wrap="none">
            <a:spAutoFit/>
          </a:bodyPr>
          <a:lstStyle/>
          <a:p>
            <a:r>
              <a:rPr lang="en-US" sz="3200" b="1" dirty="0">
                <a:solidFill>
                  <a:srgbClr val="206670"/>
                </a:solidFill>
                <a:latin typeface="Swis721 Hv BT" panose="020B0804020202020204" pitchFamily="34" charset="0"/>
              </a:rPr>
              <a:t>Dr. </a:t>
            </a:r>
            <a:r>
              <a:rPr lang="en-US" sz="3200" b="1" dirty="0" err="1">
                <a:solidFill>
                  <a:srgbClr val="206670"/>
                </a:solidFill>
                <a:latin typeface="Swis721 Hv BT" panose="020B0804020202020204" pitchFamily="34" charset="0"/>
              </a:rPr>
              <a:t>Smriti</a:t>
            </a:r>
            <a:r>
              <a:rPr lang="en-US" sz="3200" b="1" dirty="0">
                <a:solidFill>
                  <a:srgbClr val="206670"/>
                </a:solidFill>
                <a:latin typeface="Swis721 Hv BT" panose="020B0804020202020204" pitchFamily="34" charset="0"/>
              </a:rPr>
              <a:t> Agrawal</a:t>
            </a:r>
          </a:p>
        </p:txBody>
      </p:sp>
      <p:sp>
        <p:nvSpPr>
          <p:cNvPr id="9" name="Oval 8"/>
          <p:cNvSpPr/>
          <p:nvPr/>
        </p:nvSpPr>
        <p:spPr>
          <a:xfrm>
            <a:off x="7660640" y="1358528"/>
            <a:ext cx="4043680" cy="4043680"/>
          </a:xfrm>
          <a:prstGeom prst="ellipse">
            <a:avLst/>
          </a:prstGeom>
          <a:solidFill>
            <a:srgbClr val="2066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Subtitle 2">
            <a:extLst>
              <a:ext uri="{FF2B5EF4-FFF2-40B4-BE49-F238E27FC236}">
                <a16:creationId xmlns:a16="http://schemas.microsoft.com/office/drawing/2014/main" id="{8D60A393-4121-5EB1-CD62-CE4A8D5D5A90}"/>
              </a:ext>
            </a:extLst>
          </p:cNvPr>
          <p:cNvSpPr txBox="1">
            <a:spLocks/>
          </p:cNvSpPr>
          <p:nvPr/>
        </p:nvSpPr>
        <p:spPr>
          <a:xfrm>
            <a:off x="11026015" y="644989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2</a:t>
            </a:r>
            <a:endParaRPr lang="en-IN" sz="1800" dirty="0"/>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14378" t="3966" r="32483" b="1563"/>
          <a:stretch/>
        </p:blipFill>
        <p:spPr>
          <a:xfrm>
            <a:off x="7568361" y="1165435"/>
            <a:ext cx="3980651" cy="3980651"/>
          </a:xfrm>
          <a:prstGeom prst="ellipse">
            <a:avLst/>
          </a:prstGeom>
          <a:ln w="57150">
            <a:solidFill>
              <a:schemeClr val="bg1"/>
            </a:solidFill>
          </a:ln>
        </p:spPr>
      </p:pic>
    </p:spTree>
    <p:extLst>
      <p:ext uri="{BB962C8B-B14F-4D97-AF65-F5344CB8AC3E}">
        <p14:creationId xmlns:p14="http://schemas.microsoft.com/office/powerpoint/2010/main" val="1679758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A316-B9DF-7107-EDA8-7FC3CEF5420D}"/>
              </a:ext>
            </a:extLst>
          </p:cNvPr>
          <p:cNvSpPr>
            <a:spLocks noGrp="1"/>
          </p:cNvSpPr>
          <p:nvPr>
            <p:ph type="title" idx="4294967295"/>
          </p:nvPr>
        </p:nvSpPr>
        <p:spPr>
          <a:xfrm>
            <a:off x="609600" y="786765"/>
            <a:ext cx="3241040" cy="600075"/>
          </a:xfrm>
        </p:spPr>
        <p:txBody>
          <a:bodyPr>
            <a:normAutofit/>
          </a:bodyPr>
          <a:lstStyle/>
          <a:p>
            <a:r>
              <a:rPr lang="en-IN" sz="3000" dirty="0" smtClean="0">
                <a:solidFill>
                  <a:srgbClr val="AF3D61"/>
                </a:solidFill>
                <a:effectLst/>
                <a:latin typeface="Swis721 Hv BT" panose="020B0804020202020204" pitchFamily="34" charset="0"/>
                <a:ea typeface="Calibri" panose="020F0502020204030204" pitchFamily="34" charset="0"/>
                <a:cs typeface="Times New Roman" panose="02020603050405020304" pitchFamily="18" charset="0"/>
              </a:rPr>
              <a:t>MANAGEMENT</a:t>
            </a:r>
            <a:endParaRPr lang="en-IN" sz="3000" dirty="0">
              <a:solidFill>
                <a:srgbClr val="AF3D61"/>
              </a:solidFill>
              <a:latin typeface="Swis721 Hv BT" panose="020B0804020202020204" pitchFamily="34" charset="0"/>
            </a:endParaRPr>
          </a:p>
        </p:txBody>
      </p:sp>
      <p:sp>
        <p:nvSpPr>
          <p:cNvPr id="3" name="Content Placeholder 2">
            <a:extLst>
              <a:ext uri="{FF2B5EF4-FFF2-40B4-BE49-F238E27FC236}">
                <a16:creationId xmlns:a16="http://schemas.microsoft.com/office/drawing/2014/main" id="{9024D2BF-E9B0-AD78-1569-655CD02964CF}"/>
              </a:ext>
            </a:extLst>
          </p:cNvPr>
          <p:cNvSpPr>
            <a:spLocks noGrp="1"/>
          </p:cNvSpPr>
          <p:nvPr>
            <p:ph idx="4294967295"/>
          </p:nvPr>
        </p:nvSpPr>
        <p:spPr>
          <a:xfrm>
            <a:off x="609600" y="1744662"/>
            <a:ext cx="10258425" cy="4789488"/>
          </a:xfrm>
        </p:spPr>
        <p:txBody>
          <a:bodyPr>
            <a:normAutofit/>
          </a:bodyPr>
          <a:lstStyle/>
          <a:p>
            <a:pPr>
              <a:lnSpc>
                <a:spcPct val="120000"/>
              </a:lnSpc>
              <a:spcBef>
                <a:spcPts val="1200"/>
              </a:spcBef>
              <a:spcAft>
                <a:spcPts val="600"/>
              </a:spcAft>
              <a:buClr>
                <a:srgbClr val="AF3D61"/>
              </a:buClr>
            </a:pPr>
            <a:r>
              <a:rPr lang="en-IN" sz="1800" dirty="0">
                <a:latin typeface="Swis721 BT" panose="020B0504020202020204" pitchFamily="34" charset="0"/>
                <a:ea typeface="Calibri" panose="020F0502020204030204" pitchFamily="34" charset="0"/>
                <a:cs typeface="Times New Roman" panose="02020603050405020304" pitchFamily="18" charset="0"/>
              </a:rPr>
              <a:t>EXPECTANT </a:t>
            </a:r>
            <a:r>
              <a:rPr lang="en-IN" sz="1800" dirty="0">
                <a:effectLst/>
                <a:latin typeface="Swis721 BT" panose="020B0504020202020204" pitchFamily="34" charset="0"/>
                <a:ea typeface="Calibri" panose="020F0502020204030204" pitchFamily="34" charset="0"/>
                <a:cs typeface="Times New Roman" panose="02020603050405020304" pitchFamily="18" charset="0"/>
              </a:rPr>
              <a:t>MANAGEMENT</a:t>
            </a:r>
          </a:p>
          <a:p>
            <a:pPr>
              <a:lnSpc>
                <a:spcPct val="120000"/>
              </a:lnSpc>
              <a:spcBef>
                <a:spcPts val="1200"/>
              </a:spcBef>
              <a:spcAft>
                <a:spcPts val="600"/>
              </a:spcAft>
              <a:buClr>
                <a:srgbClr val="AF3D61"/>
              </a:buClr>
            </a:pPr>
            <a:r>
              <a:rPr lang="en-IN" sz="1800" dirty="0">
                <a:effectLst/>
                <a:latin typeface="Swis721 BT" panose="020B0504020202020204" pitchFamily="34" charset="0"/>
                <a:ea typeface="Calibri" panose="020F0502020204030204" pitchFamily="34" charset="0"/>
                <a:cs typeface="Times New Roman" panose="02020603050405020304" pitchFamily="18" charset="0"/>
              </a:rPr>
              <a:t>MEDICAL MANAGEMENT-Not a definitive treatment</a:t>
            </a:r>
            <a:br>
              <a:rPr lang="en-IN" sz="1800" dirty="0">
                <a:effectLst/>
                <a:latin typeface="Swis721 BT" panose="020B0504020202020204" pitchFamily="34" charset="0"/>
                <a:ea typeface="Calibri" panose="020F0502020204030204" pitchFamily="34" charset="0"/>
                <a:cs typeface="Times New Roman" panose="02020603050405020304" pitchFamily="18" charset="0"/>
              </a:rPr>
            </a:br>
            <a:r>
              <a:rPr lang="en-IN" sz="1800" dirty="0">
                <a:effectLst/>
                <a:latin typeface="Swis721 BT" panose="020B0504020202020204" pitchFamily="34" charset="0"/>
                <a:ea typeface="Calibri" panose="020F0502020204030204" pitchFamily="34" charset="0"/>
                <a:cs typeface="Times New Roman" panose="02020603050405020304" pitchFamily="18" charset="0"/>
              </a:rPr>
              <a:t>GnRH analogues, selective </a:t>
            </a:r>
            <a:r>
              <a:rPr lang="en-IN" sz="1800" dirty="0" err="1">
                <a:effectLst/>
                <a:latin typeface="Swis721 BT" panose="020B0504020202020204" pitchFamily="34" charset="0"/>
                <a:ea typeface="Calibri" panose="020F0502020204030204" pitchFamily="34" charset="0"/>
                <a:cs typeface="Times New Roman" panose="02020603050405020304" pitchFamily="18" charset="0"/>
              </a:rPr>
              <a:t>estrogen</a:t>
            </a:r>
            <a:r>
              <a:rPr lang="en-IN" sz="1800" dirty="0">
                <a:effectLst/>
                <a:latin typeface="Swis721 BT" panose="020B0504020202020204" pitchFamily="34" charset="0"/>
                <a:ea typeface="Calibri" panose="020F0502020204030204" pitchFamily="34" charset="0"/>
                <a:cs typeface="Times New Roman" panose="02020603050405020304" pitchFamily="18" charset="0"/>
              </a:rPr>
              <a:t> receptor  modulators, selective progesterone receptor modulators, aromatase inhibitors, progesterone releasing intrauterine device</a:t>
            </a:r>
          </a:p>
          <a:p>
            <a:pPr>
              <a:lnSpc>
                <a:spcPct val="120000"/>
              </a:lnSpc>
              <a:spcBef>
                <a:spcPts val="1200"/>
              </a:spcBef>
              <a:spcAft>
                <a:spcPts val="600"/>
              </a:spcAft>
              <a:buClr>
                <a:srgbClr val="AF3D61"/>
              </a:buClr>
            </a:pPr>
            <a:r>
              <a:rPr lang="en-IN" sz="1800" dirty="0">
                <a:effectLst/>
                <a:latin typeface="Swis721 BT" panose="020B0504020202020204" pitchFamily="34" charset="0"/>
                <a:ea typeface="Calibri" panose="020F0502020204030204" pitchFamily="34" charset="0"/>
                <a:cs typeface="Times New Roman" panose="02020603050405020304" pitchFamily="18" charset="0"/>
              </a:rPr>
              <a:t>SURGICAL MANAGEMENT</a:t>
            </a:r>
          </a:p>
          <a:p>
            <a:pPr marL="0" indent="0">
              <a:lnSpc>
                <a:spcPct val="120000"/>
              </a:lnSpc>
              <a:spcBef>
                <a:spcPts val="1200"/>
              </a:spcBef>
              <a:spcAft>
                <a:spcPts val="600"/>
              </a:spcAft>
              <a:buNone/>
            </a:pPr>
            <a:r>
              <a:rPr lang="en-IN" sz="1800" dirty="0">
                <a:effectLst/>
                <a:latin typeface="Swis721 BT" panose="020B0504020202020204" pitchFamily="34" charset="0"/>
                <a:ea typeface="Calibri" panose="020F0502020204030204" pitchFamily="34" charset="0"/>
                <a:cs typeface="Times New Roman" panose="02020603050405020304" pitchFamily="18" charset="0"/>
              </a:rPr>
              <a:t>   </a:t>
            </a:r>
            <a:r>
              <a:rPr lang="en-IN" sz="1800" dirty="0" smtClean="0">
                <a:effectLst/>
                <a:latin typeface="Swis721 BT" panose="020B0504020202020204" pitchFamily="34" charset="0"/>
                <a:ea typeface="Calibri" panose="020F0502020204030204" pitchFamily="34" charset="0"/>
                <a:cs typeface="Times New Roman" panose="02020603050405020304" pitchFamily="18" charset="0"/>
              </a:rPr>
              <a:t>Myomectomy </a:t>
            </a:r>
            <a:r>
              <a:rPr lang="en-IN" sz="1800" dirty="0">
                <a:effectLst/>
                <a:latin typeface="Swis721 BT" panose="020B0504020202020204" pitchFamily="34" charset="0"/>
                <a:ea typeface="Calibri" panose="020F0502020204030204" pitchFamily="34" charset="0"/>
                <a:cs typeface="Times New Roman" panose="02020603050405020304" pitchFamily="18" charset="0"/>
              </a:rPr>
              <a:t>– laparoscopic /Abdominal/ vaginal</a:t>
            </a:r>
            <a:br>
              <a:rPr lang="en-IN" sz="1800" dirty="0">
                <a:effectLst/>
                <a:latin typeface="Swis721 BT" panose="020B0504020202020204" pitchFamily="34" charset="0"/>
                <a:ea typeface="Calibri" panose="020F0502020204030204" pitchFamily="34" charset="0"/>
                <a:cs typeface="Times New Roman" panose="02020603050405020304" pitchFamily="18" charset="0"/>
              </a:rPr>
            </a:br>
            <a:r>
              <a:rPr lang="en-IN" sz="1800" dirty="0">
                <a:effectLst/>
                <a:latin typeface="Swis721 BT" panose="020B0504020202020204" pitchFamily="34" charset="0"/>
                <a:ea typeface="Calibri" panose="020F0502020204030204" pitchFamily="34" charset="0"/>
                <a:cs typeface="Times New Roman" panose="02020603050405020304" pitchFamily="18" charset="0"/>
              </a:rPr>
              <a:t>   </a:t>
            </a:r>
            <a:r>
              <a:rPr lang="en-IN" sz="1800" dirty="0" smtClean="0">
                <a:effectLst/>
                <a:latin typeface="Swis721 BT" panose="020B0504020202020204" pitchFamily="34" charset="0"/>
                <a:ea typeface="Calibri" panose="020F0502020204030204" pitchFamily="34" charset="0"/>
                <a:cs typeface="Times New Roman" panose="02020603050405020304" pitchFamily="18" charset="0"/>
              </a:rPr>
              <a:t>laparoscopic </a:t>
            </a:r>
            <a:r>
              <a:rPr lang="en-IN" sz="1800" dirty="0" err="1">
                <a:effectLst/>
                <a:latin typeface="Swis721 BT" panose="020B0504020202020204" pitchFamily="34" charset="0"/>
                <a:ea typeface="Calibri" panose="020F0502020204030204" pitchFamily="34" charset="0"/>
                <a:cs typeface="Times New Roman" panose="02020603050405020304" pitchFamily="18" charset="0"/>
              </a:rPr>
              <a:t>myolysis</a:t>
            </a:r>
            <a:endParaRPr lang="en-IN" sz="1800" dirty="0">
              <a:latin typeface="Swis721 BT" panose="020B0504020202020204" pitchFamily="34" charset="0"/>
              <a:ea typeface="Calibri" panose="020F0502020204030204" pitchFamily="34" charset="0"/>
              <a:cs typeface="Times New Roman" panose="02020603050405020304" pitchFamily="18" charset="0"/>
            </a:endParaRPr>
          </a:p>
          <a:p>
            <a:pPr>
              <a:lnSpc>
                <a:spcPct val="120000"/>
              </a:lnSpc>
              <a:spcBef>
                <a:spcPts val="1200"/>
              </a:spcBef>
              <a:spcAft>
                <a:spcPts val="600"/>
              </a:spcAft>
              <a:buClr>
                <a:srgbClr val="AF3D61"/>
              </a:buClr>
            </a:pPr>
            <a:r>
              <a:rPr lang="en-IN" sz="1800" dirty="0">
                <a:latin typeface="Swis721 BT" panose="020B0504020202020204" pitchFamily="34" charset="0"/>
                <a:ea typeface="Calibri" panose="020F0502020204030204" pitchFamily="34" charset="0"/>
                <a:cs typeface="Times New Roman" panose="02020603050405020304" pitchFamily="18" charset="0"/>
              </a:rPr>
              <a:t>Uterine artery </a:t>
            </a:r>
            <a:r>
              <a:rPr lang="en-IN" sz="1800" dirty="0" err="1">
                <a:latin typeface="Swis721 BT" panose="020B0504020202020204" pitchFamily="34" charset="0"/>
                <a:ea typeface="Calibri" panose="020F0502020204030204" pitchFamily="34" charset="0"/>
                <a:cs typeface="Times New Roman" panose="02020603050405020304" pitchFamily="18" charset="0"/>
              </a:rPr>
              <a:t>embolisation</a:t>
            </a:r>
            <a:endParaRPr lang="en-IN" sz="1800" dirty="0">
              <a:effectLst/>
              <a:latin typeface="Swis721 BT" panose="020B0504020202020204" pitchFamily="34" charset="0"/>
              <a:ea typeface="Calibri" panose="020F0502020204030204" pitchFamily="34" charset="0"/>
              <a:cs typeface="Times New Roman" panose="02020603050405020304" pitchFamily="18" charset="0"/>
            </a:endParaRPr>
          </a:p>
          <a:p>
            <a:pPr>
              <a:lnSpc>
                <a:spcPct val="120000"/>
              </a:lnSpc>
              <a:spcBef>
                <a:spcPts val="1200"/>
              </a:spcBef>
              <a:spcAft>
                <a:spcPts val="600"/>
              </a:spcAft>
              <a:buClr>
                <a:srgbClr val="AF3D61"/>
              </a:buClr>
            </a:pPr>
            <a:r>
              <a:rPr lang="en-IN" sz="1800" dirty="0">
                <a:effectLst/>
                <a:latin typeface="Swis721 BT" panose="020B0504020202020204" pitchFamily="34" charset="0"/>
                <a:ea typeface="Calibri" panose="020F0502020204030204" pitchFamily="34" charset="0"/>
                <a:cs typeface="Times New Roman" panose="02020603050405020304" pitchFamily="18" charset="0"/>
              </a:rPr>
              <a:t>Magnetic resonance guided focused ultrasound</a:t>
            </a:r>
          </a:p>
          <a:p>
            <a:pPr>
              <a:lnSpc>
                <a:spcPct val="120000"/>
              </a:lnSpc>
              <a:spcBef>
                <a:spcPts val="1200"/>
              </a:spcBef>
              <a:spcAft>
                <a:spcPts val="600"/>
              </a:spcAft>
              <a:buClr>
                <a:srgbClr val="AF3D61"/>
              </a:buClr>
            </a:pPr>
            <a:r>
              <a:rPr lang="en-IN" sz="1800" dirty="0" smtClean="0">
                <a:latin typeface="Swis721 BT" panose="020B0504020202020204" pitchFamily="34" charset="0"/>
                <a:ea typeface="Calibri" panose="020F0502020204030204" pitchFamily="34" charset="0"/>
                <a:cs typeface="Times New Roman" panose="02020603050405020304" pitchFamily="18" charset="0"/>
              </a:rPr>
              <a:t>Hysterectomy</a:t>
            </a:r>
            <a:endParaRPr lang="en-IN" sz="1800" dirty="0">
              <a:effectLst/>
              <a:latin typeface="Swis721 BT" panose="020B0504020202020204" pitchFamily="34" charset="0"/>
              <a:ea typeface="Calibri" panose="020F050202020403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20</a:t>
            </a:r>
            <a:endParaRPr lang="en-IN" sz="1800" dirty="0"/>
          </a:p>
        </p:txBody>
      </p:sp>
    </p:spTree>
    <p:extLst>
      <p:ext uri="{BB962C8B-B14F-4D97-AF65-F5344CB8AC3E}">
        <p14:creationId xmlns:p14="http://schemas.microsoft.com/office/powerpoint/2010/main" val="1190086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0493-C713-45F4-4A11-74A0242A92F4}"/>
              </a:ext>
            </a:extLst>
          </p:cNvPr>
          <p:cNvSpPr>
            <a:spLocks noGrp="1"/>
          </p:cNvSpPr>
          <p:nvPr>
            <p:ph type="title" idx="4294967295"/>
          </p:nvPr>
        </p:nvSpPr>
        <p:spPr>
          <a:xfrm>
            <a:off x="812800" y="548005"/>
            <a:ext cx="5248275" cy="579755"/>
          </a:xfrm>
        </p:spPr>
        <p:txBody>
          <a:bodyPr>
            <a:normAutofit/>
          </a:bodyPr>
          <a:lstStyle/>
          <a:p>
            <a:r>
              <a:rPr lang="en-US" sz="3000" dirty="0" smtClean="0">
                <a:solidFill>
                  <a:srgbClr val="AF3D61"/>
                </a:solidFill>
                <a:latin typeface="Swis721 Hv BT" panose="020B0804020202020204" pitchFamily="34" charset="0"/>
              </a:rPr>
              <a:t>MEDICAL MANAGEMENT</a:t>
            </a:r>
            <a:endParaRPr lang="en-IN" sz="3000" dirty="0">
              <a:solidFill>
                <a:srgbClr val="AF3D61"/>
              </a:solidFill>
              <a:latin typeface="Swis721 Hv BT" panose="020B0804020202020204" pitchFamily="34" charset="0"/>
            </a:endParaRPr>
          </a:p>
        </p:txBody>
      </p:sp>
      <p:sp>
        <p:nvSpPr>
          <p:cNvPr id="3" name="Content Placeholder 2">
            <a:extLst>
              <a:ext uri="{FF2B5EF4-FFF2-40B4-BE49-F238E27FC236}">
                <a16:creationId xmlns:a16="http://schemas.microsoft.com/office/drawing/2014/main" id="{4E304309-DDCB-F3AB-B225-2D0D6972D30F}"/>
              </a:ext>
            </a:extLst>
          </p:cNvPr>
          <p:cNvSpPr>
            <a:spLocks noGrp="1"/>
          </p:cNvSpPr>
          <p:nvPr>
            <p:ph idx="4294967295"/>
          </p:nvPr>
        </p:nvSpPr>
        <p:spPr>
          <a:xfrm>
            <a:off x="812800" y="1209417"/>
            <a:ext cx="8569325" cy="1762383"/>
          </a:xfrm>
        </p:spPr>
        <p:txBody>
          <a:bodyPr>
            <a:normAutofit/>
          </a:bodyPr>
          <a:lstStyle/>
          <a:p>
            <a:pPr marL="285750" indent="-285750">
              <a:buClr>
                <a:srgbClr val="AF3D61"/>
              </a:buClr>
            </a:pPr>
            <a:r>
              <a:rPr lang="en-IN" sz="1800" dirty="0">
                <a:latin typeface="Swis721 BT" panose="020B0504020202020204" pitchFamily="34" charset="0"/>
              </a:rPr>
              <a:t>Not a definitive treatment </a:t>
            </a:r>
          </a:p>
          <a:p>
            <a:pPr marL="285750" indent="-285750">
              <a:buClr>
                <a:srgbClr val="AF3D61"/>
              </a:buClr>
            </a:pPr>
            <a:r>
              <a:rPr lang="en-IN" sz="1800" dirty="0">
                <a:latin typeface="Swis721 BT" panose="020B0504020202020204" pitchFamily="34" charset="0"/>
              </a:rPr>
              <a:t>Treatment will depend on nature and severity of symptoms, the size, location, and multiplicity </a:t>
            </a:r>
            <a:r>
              <a:rPr lang="en-IN" sz="1800" dirty="0" smtClean="0">
                <a:latin typeface="Swis721 BT" panose="020B0504020202020204" pitchFamily="34" charset="0"/>
              </a:rPr>
              <a:t>of </a:t>
            </a:r>
            <a:r>
              <a:rPr lang="en-IN" sz="1800" dirty="0">
                <a:latin typeface="Swis721 BT" panose="020B0504020202020204" pitchFamily="34" charset="0"/>
              </a:rPr>
              <a:t>myomas and desire for fertility. </a:t>
            </a:r>
          </a:p>
          <a:p>
            <a:pPr marL="285750" indent="-285750">
              <a:buClr>
                <a:srgbClr val="AF3D61"/>
              </a:buClr>
            </a:pPr>
            <a:r>
              <a:rPr lang="en-IN" sz="1800" dirty="0">
                <a:latin typeface="Swis721 BT" panose="020B0504020202020204" pitchFamily="34" charset="0"/>
              </a:rPr>
              <a:t>Also useful to decrease menstrual blood loss </a:t>
            </a:r>
          </a:p>
          <a:p>
            <a:pPr marL="285750" indent="-285750">
              <a:buClr>
                <a:srgbClr val="AF3D61"/>
              </a:buClr>
            </a:pPr>
            <a:r>
              <a:rPr lang="en-IN" sz="1800" dirty="0">
                <a:latin typeface="Swis721 BT" panose="020B0504020202020204" pitchFamily="34" charset="0"/>
              </a:rPr>
              <a:t>May be used preoperatively to decrease the size as adjuvant therapy</a:t>
            </a:r>
          </a:p>
        </p:txBody>
      </p:sp>
      <p:sp>
        <p:nvSpPr>
          <p:cNvPr id="4" name="Rectangle 3"/>
          <p:cNvSpPr/>
          <p:nvPr/>
        </p:nvSpPr>
        <p:spPr>
          <a:xfrm>
            <a:off x="812800" y="3126343"/>
            <a:ext cx="958917" cy="369332"/>
          </a:xfrm>
          <a:prstGeom prst="rect">
            <a:avLst/>
          </a:prstGeom>
        </p:spPr>
        <p:txBody>
          <a:bodyPr wrap="none">
            <a:spAutoFit/>
          </a:bodyPr>
          <a:lstStyle/>
          <a:p>
            <a:r>
              <a:rPr lang="en-IN" dirty="0">
                <a:solidFill>
                  <a:srgbClr val="206670"/>
                </a:solidFill>
                <a:latin typeface="Swis721 Hv BT" panose="020B0804020202020204" pitchFamily="34" charset="0"/>
              </a:rPr>
              <a:t>Drugs:</a:t>
            </a:r>
          </a:p>
        </p:txBody>
      </p:sp>
      <p:sp>
        <p:nvSpPr>
          <p:cNvPr id="5" name="Rectangle 4"/>
          <p:cNvSpPr/>
          <p:nvPr/>
        </p:nvSpPr>
        <p:spPr>
          <a:xfrm>
            <a:off x="812800" y="3583543"/>
            <a:ext cx="8569325" cy="2616101"/>
          </a:xfrm>
          <a:prstGeom prst="rect">
            <a:avLst/>
          </a:prstGeom>
        </p:spPr>
        <p:txBody>
          <a:bodyPr wrap="square">
            <a:spAutoFit/>
          </a:bodyPr>
          <a:lstStyle/>
          <a:p>
            <a:pPr marL="285750" indent="-285750">
              <a:spcBef>
                <a:spcPts val="600"/>
              </a:spcBef>
              <a:buClr>
                <a:srgbClr val="AF3D61"/>
              </a:buClr>
              <a:buFont typeface="Arial" panose="020B0604020202020204" pitchFamily="34" charset="0"/>
              <a:buChar char="•"/>
            </a:pPr>
            <a:r>
              <a:rPr lang="en-IN" dirty="0">
                <a:latin typeface="Swis721 BT" panose="020B0504020202020204" pitchFamily="34" charset="0"/>
              </a:rPr>
              <a:t>NSAIDs- </a:t>
            </a:r>
            <a:r>
              <a:rPr lang="en-IN" dirty="0" err="1">
                <a:latin typeface="Swis721 BT" panose="020B0504020202020204" pitchFamily="34" charset="0"/>
              </a:rPr>
              <a:t>Mefenamic</a:t>
            </a:r>
            <a:r>
              <a:rPr lang="en-IN" dirty="0">
                <a:latin typeface="Swis721 BT" panose="020B0504020202020204" pitchFamily="34" charset="0"/>
              </a:rPr>
              <a:t> acid 150–600 mg taken daily started with onset of bleeding and given for 3–5 days.</a:t>
            </a:r>
          </a:p>
          <a:p>
            <a:pPr marL="285750" indent="-285750">
              <a:spcBef>
                <a:spcPts val="600"/>
              </a:spcBef>
              <a:buClr>
                <a:srgbClr val="AF3D61"/>
              </a:buClr>
              <a:buFont typeface="Arial" panose="020B0604020202020204" pitchFamily="34" charset="0"/>
              <a:buChar char="•"/>
            </a:pPr>
            <a:r>
              <a:rPr lang="en-IN" dirty="0" err="1" smtClean="0">
                <a:latin typeface="Swis721 BT" panose="020B0504020202020204" pitchFamily="34" charset="0"/>
              </a:rPr>
              <a:t>Tranexamic</a:t>
            </a:r>
            <a:r>
              <a:rPr lang="en-IN" dirty="0" smtClean="0">
                <a:latin typeface="Swis721 BT" panose="020B0504020202020204" pitchFamily="34" charset="0"/>
              </a:rPr>
              <a:t> </a:t>
            </a:r>
            <a:r>
              <a:rPr lang="en-IN" dirty="0">
                <a:latin typeface="Swis721 BT" panose="020B0504020202020204" pitchFamily="34" charset="0"/>
              </a:rPr>
              <a:t>acid tab 500 mg 3 times a day for 4–7 days during menses </a:t>
            </a:r>
          </a:p>
          <a:p>
            <a:pPr marL="285750" indent="-285750">
              <a:spcBef>
                <a:spcPts val="600"/>
              </a:spcBef>
              <a:buClr>
                <a:srgbClr val="AF3D61"/>
              </a:buClr>
              <a:buFont typeface="Arial" panose="020B0604020202020204" pitchFamily="34" charset="0"/>
              <a:buChar char="•"/>
            </a:pPr>
            <a:r>
              <a:rPr lang="en-IN" dirty="0">
                <a:latin typeface="Swis721 BT" panose="020B0504020202020204" pitchFamily="34" charset="0"/>
              </a:rPr>
              <a:t>Progestogens- </a:t>
            </a:r>
            <a:r>
              <a:rPr lang="en-IN" dirty="0" err="1">
                <a:latin typeface="Swis721 BT" panose="020B0504020202020204" pitchFamily="34" charset="0"/>
              </a:rPr>
              <a:t>norethisterone</a:t>
            </a:r>
            <a:r>
              <a:rPr lang="en-IN" dirty="0">
                <a:latin typeface="Swis721 BT" panose="020B0504020202020204" pitchFamily="34" charset="0"/>
              </a:rPr>
              <a:t> 10-15 mg in divided doses</a:t>
            </a:r>
          </a:p>
          <a:p>
            <a:pPr marL="285750" indent="-285750">
              <a:spcBef>
                <a:spcPts val="600"/>
              </a:spcBef>
              <a:buClr>
                <a:srgbClr val="AF3D61"/>
              </a:buClr>
              <a:buFont typeface="Arial" panose="020B0604020202020204" pitchFamily="34" charset="0"/>
              <a:buChar char="•"/>
            </a:pPr>
            <a:r>
              <a:rPr lang="en-IN" dirty="0">
                <a:latin typeface="Swis721 BT" panose="020B0504020202020204" pitchFamily="34" charset="0"/>
              </a:rPr>
              <a:t>Mifepristone- 2.5 mg/day for 3 months- decreases size by 25-30%- may cause endometrial hyperplasia</a:t>
            </a:r>
          </a:p>
          <a:p>
            <a:pPr marL="285750" indent="-285750">
              <a:spcBef>
                <a:spcPts val="600"/>
              </a:spcBef>
              <a:buClr>
                <a:srgbClr val="AF3D61"/>
              </a:buClr>
              <a:buFont typeface="Arial" panose="020B0604020202020204" pitchFamily="34" charset="0"/>
              <a:buChar char="•"/>
            </a:pPr>
            <a:r>
              <a:rPr lang="en-IN" dirty="0" err="1">
                <a:latin typeface="Swis721 BT" panose="020B0504020202020204" pitchFamily="34" charset="0"/>
              </a:rPr>
              <a:t>GnRH</a:t>
            </a:r>
            <a:r>
              <a:rPr lang="en-IN" dirty="0">
                <a:latin typeface="Swis721 BT" panose="020B0504020202020204" pitchFamily="34" charset="0"/>
              </a:rPr>
              <a:t> analogues- reduces size by 20-50%, reduces bleeding, need for transfusion</a:t>
            </a:r>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21</a:t>
            </a:r>
            <a:endParaRPr lang="en-IN" sz="1800" dirty="0"/>
          </a:p>
        </p:txBody>
      </p:sp>
    </p:spTree>
    <p:extLst>
      <p:ext uri="{BB962C8B-B14F-4D97-AF65-F5344CB8AC3E}">
        <p14:creationId xmlns:p14="http://schemas.microsoft.com/office/powerpoint/2010/main" val="28274684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1908-0F7A-E174-C02C-8C5DAF8F1B3F}"/>
              </a:ext>
            </a:extLst>
          </p:cNvPr>
          <p:cNvSpPr>
            <a:spLocks noGrp="1"/>
          </p:cNvSpPr>
          <p:nvPr>
            <p:ph type="title" idx="4294967295"/>
          </p:nvPr>
        </p:nvSpPr>
        <p:spPr>
          <a:xfrm>
            <a:off x="4834062" y="1450341"/>
            <a:ext cx="3292475" cy="551180"/>
          </a:xfrm>
        </p:spPr>
        <p:txBody>
          <a:bodyPr>
            <a:normAutofit/>
          </a:bodyPr>
          <a:lstStyle/>
          <a:p>
            <a:r>
              <a:rPr lang="en-US" sz="3000" dirty="0" smtClean="0">
                <a:solidFill>
                  <a:srgbClr val="AF3D61"/>
                </a:solidFill>
                <a:latin typeface="Swis721 Hv BT" panose="020B0804020202020204" pitchFamily="34" charset="0"/>
              </a:rPr>
              <a:t>MYOMECTOMY</a:t>
            </a:r>
            <a:endParaRPr lang="en-US" sz="3000" dirty="0">
              <a:solidFill>
                <a:srgbClr val="AF3D61"/>
              </a:solidFill>
              <a:latin typeface="Swis721 Hv BT" panose="020B0804020202020204" pitchFamily="34" charset="0"/>
            </a:endParaRPr>
          </a:p>
        </p:txBody>
      </p:sp>
      <p:sp>
        <p:nvSpPr>
          <p:cNvPr id="3" name="Content Placeholder 2">
            <a:extLst>
              <a:ext uri="{FF2B5EF4-FFF2-40B4-BE49-F238E27FC236}">
                <a16:creationId xmlns:a16="http://schemas.microsoft.com/office/drawing/2014/main" id="{ABA9EB17-FD13-B069-1E4C-D23CB45DA0E8}"/>
              </a:ext>
            </a:extLst>
          </p:cNvPr>
          <p:cNvSpPr>
            <a:spLocks noGrp="1"/>
          </p:cNvSpPr>
          <p:nvPr>
            <p:ph idx="4294967295"/>
          </p:nvPr>
        </p:nvSpPr>
        <p:spPr>
          <a:xfrm>
            <a:off x="4844222" y="2098079"/>
            <a:ext cx="6199698" cy="1285201"/>
          </a:xfrm>
        </p:spPr>
        <p:txBody>
          <a:bodyPr>
            <a:normAutofit/>
          </a:bodyPr>
          <a:lstStyle/>
          <a:p>
            <a:pPr>
              <a:lnSpc>
                <a:spcPct val="114000"/>
              </a:lnSpc>
              <a:buClr>
                <a:srgbClr val="AF3D61"/>
              </a:buClr>
            </a:pPr>
            <a:r>
              <a:rPr lang="en-US" sz="2000" dirty="0">
                <a:latin typeface="Swis721 BT" panose="020B0504020202020204" pitchFamily="34" charset="0"/>
              </a:rPr>
              <a:t>May be performed abdominally, vaginally, laparoscopically, </a:t>
            </a:r>
            <a:r>
              <a:rPr lang="en-US" sz="2000" dirty="0" err="1">
                <a:latin typeface="Swis721 BT" panose="020B0504020202020204" pitchFamily="34" charset="0"/>
              </a:rPr>
              <a:t>hysteroscopically</a:t>
            </a:r>
            <a:endParaRPr lang="en-US" sz="2000" dirty="0">
              <a:latin typeface="Swis721 BT" panose="020B0504020202020204" pitchFamily="34" charset="0"/>
            </a:endParaRPr>
          </a:p>
          <a:p>
            <a:pPr>
              <a:lnSpc>
                <a:spcPct val="114000"/>
              </a:lnSpc>
              <a:buClr>
                <a:srgbClr val="AF3D61"/>
              </a:buClr>
            </a:pPr>
            <a:r>
              <a:rPr lang="en-US" sz="2000" dirty="0">
                <a:latin typeface="Swis721 BT" panose="020B0504020202020204" pitchFamily="34" charset="0"/>
              </a:rPr>
              <a:t>Indicated in </a:t>
            </a:r>
          </a:p>
        </p:txBody>
      </p:sp>
      <p:pic>
        <p:nvPicPr>
          <p:cNvPr id="1027" name="Picture 3" descr="page45image38400608">
            <a:extLst>
              <a:ext uri="{FF2B5EF4-FFF2-40B4-BE49-F238E27FC236}">
                <a16:creationId xmlns:a16="http://schemas.microsoft.com/office/drawing/2014/main" id="{F5F88CCA-0B99-1F94-FC5D-67C5616DB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 y="2394782"/>
            <a:ext cx="4258898" cy="2563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5078537" y="3383280"/>
            <a:ext cx="6615624" cy="1954638"/>
          </a:xfrm>
          <a:prstGeom prst="rect">
            <a:avLst/>
          </a:prstGeom>
        </p:spPr>
        <p:txBody>
          <a:bodyPr wrap="square">
            <a:spAutoFit/>
          </a:bodyPr>
          <a:lstStyle/>
          <a:p>
            <a:pPr marL="285750" indent="-285750">
              <a:lnSpc>
                <a:spcPct val="114000"/>
              </a:lnSpc>
              <a:spcBef>
                <a:spcPts val="800"/>
              </a:spcBef>
              <a:buClr>
                <a:srgbClr val="AF3D61"/>
              </a:buClr>
              <a:buFont typeface="Wingdings" panose="05000000000000000000" pitchFamily="2" charset="2"/>
              <a:buChar char="Ø"/>
            </a:pPr>
            <a:r>
              <a:rPr lang="en-IN" dirty="0" err="1">
                <a:latin typeface="Swis721 BT" panose="020B0504020202020204" pitchFamily="34" charset="0"/>
              </a:rPr>
              <a:t>leiomyomas</a:t>
            </a:r>
            <a:r>
              <a:rPr lang="en-IN" dirty="0">
                <a:latin typeface="Swis721 BT" panose="020B0504020202020204" pitchFamily="34" charset="0"/>
              </a:rPr>
              <a:t> with heavy abnormal uterine bleeding, </a:t>
            </a:r>
          </a:p>
          <a:p>
            <a:pPr marL="285750" indent="-285750">
              <a:lnSpc>
                <a:spcPct val="114000"/>
              </a:lnSpc>
              <a:spcBef>
                <a:spcPts val="800"/>
              </a:spcBef>
              <a:buClr>
                <a:srgbClr val="AF3D61"/>
              </a:buClr>
              <a:buFont typeface="Wingdings" panose="05000000000000000000" pitchFamily="2" charset="2"/>
              <a:buChar char="Ø"/>
            </a:pPr>
            <a:r>
              <a:rPr lang="en-IN" dirty="0">
                <a:latin typeface="Swis721 BT" panose="020B0504020202020204" pitchFamily="34" charset="0"/>
              </a:rPr>
              <a:t>leiomyoma with pain or pressure symptoms, </a:t>
            </a:r>
          </a:p>
          <a:p>
            <a:pPr marL="285750" indent="-285750">
              <a:lnSpc>
                <a:spcPct val="114000"/>
              </a:lnSpc>
              <a:spcBef>
                <a:spcPts val="800"/>
              </a:spcBef>
              <a:buClr>
                <a:srgbClr val="AF3D61"/>
              </a:buClr>
              <a:buFont typeface="Wingdings" panose="05000000000000000000" pitchFamily="2" charset="2"/>
              <a:buChar char="Ø"/>
            </a:pPr>
            <a:r>
              <a:rPr lang="en-IN" dirty="0">
                <a:latin typeface="Swis721 BT" panose="020B0504020202020204" pitchFamily="34" charset="0"/>
              </a:rPr>
              <a:t>Infertility, </a:t>
            </a:r>
          </a:p>
          <a:p>
            <a:pPr marL="285750" indent="-285750">
              <a:lnSpc>
                <a:spcPct val="114000"/>
              </a:lnSpc>
              <a:spcBef>
                <a:spcPts val="800"/>
              </a:spcBef>
              <a:buClr>
                <a:srgbClr val="AF3D61"/>
              </a:buClr>
              <a:buFont typeface="Wingdings" panose="05000000000000000000" pitchFamily="2" charset="2"/>
              <a:buChar char="Ø"/>
            </a:pPr>
            <a:r>
              <a:rPr lang="en-IN" dirty="0">
                <a:latin typeface="Swis721 BT" panose="020B0504020202020204" pitchFamily="34" charset="0"/>
              </a:rPr>
              <a:t>Recurrent pregnancy loss with no other identifiable cause in young patients</a:t>
            </a:r>
            <a:endParaRPr lang="en-US" dirty="0">
              <a:latin typeface="Swis721 BT" panose="020B0504020202020204" pitchFamily="34" charset="0"/>
            </a:endParaRPr>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48207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22</a:t>
            </a:r>
            <a:endParaRPr lang="en-IN" sz="1800" dirty="0"/>
          </a:p>
        </p:txBody>
      </p:sp>
    </p:spTree>
    <p:extLst>
      <p:ext uri="{BB962C8B-B14F-4D97-AF65-F5344CB8AC3E}">
        <p14:creationId xmlns:p14="http://schemas.microsoft.com/office/powerpoint/2010/main" val="78962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85751" y="2114549"/>
            <a:ext cx="7639049" cy="2409825"/>
          </a:xfrm>
          <a:prstGeom prst="roundRect">
            <a:avLst/>
          </a:prstGeom>
          <a:solidFill>
            <a:srgbClr val="2066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1" y="462915"/>
            <a:ext cx="6831188" cy="711835"/>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910C194-5488-EC8D-FA52-D5227B093644}"/>
              </a:ext>
            </a:extLst>
          </p:cNvPr>
          <p:cNvSpPr>
            <a:spLocks noGrp="1"/>
          </p:cNvSpPr>
          <p:nvPr>
            <p:ph type="title" idx="4294967295"/>
          </p:nvPr>
        </p:nvSpPr>
        <p:spPr>
          <a:xfrm>
            <a:off x="219077" y="462915"/>
            <a:ext cx="6391274" cy="768350"/>
          </a:xfrm>
        </p:spPr>
        <p:txBody>
          <a:bodyPr>
            <a:normAutofit/>
          </a:bodyPr>
          <a:lstStyle/>
          <a:p>
            <a:r>
              <a:rPr lang="en-US" sz="3000" dirty="0" smtClean="0">
                <a:solidFill>
                  <a:schemeClr val="bg1"/>
                </a:solidFill>
                <a:latin typeface="Swis721 Hv BT" panose="020B0804020202020204" pitchFamily="34" charset="0"/>
              </a:rPr>
              <a:t>LAPAROSCOPIC MYOMECTOMY</a:t>
            </a:r>
            <a:endParaRPr lang="en-IN" sz="3000" dirty="0">
              <a:solidFill>
                <a:schemeClr val="bg1"/>
              </a:solidFill>
              <a:latin typeface="Swis721 Hv BT" panose="020B0804020202020204" pitchFamily="34" charset="0"/>
            </a:endParaRPr>
          </a:p>
        </p:txBody>
      </p:sp>
      <p:pic>
        <p:nvPicPr>
          <p:cNvPr id="4" name="Content Placeholder 3">
            <a:extLst>
              <a:ext uri="{FF2B5EF4-FFF2-40B4-BE49-F238E27FC236}">
                <a16:creationId xmlns:a16="http://schemas.microsoft.com/office/drawing/2014/main" id="{442744D4-A432-6EFB-4C01-95886951B29E}"/>
              </a:ext>
            </a:extLst>
          </p:cNvPr>
          <p:cNvPicPr>
            <a:picLocks noGrp="1" noChangeAspect="1"/>
          </p:cNvPicPr>
          <p:nvPr>
            <p:ph idx="4294967295"/>
          </p:nvPr>
        </p:nvPicPr>
        <p:blipFill>
          <a:blip r:embed="rId2"/>
          <a:stretch>
            <a:fillRect/>
          </a:stretch>
        </p:blipFill>
        <p:spPr>
          <a:xfrm>
            <a:off x="6831189" y="1878122"/>
            <a:ext cx="4848366" cy="3103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A07EFA0-0B71-3CEC-2169-D064FA9870AE}"/>
              </a:ext>
            </a:extLst>
          </p:cNvPr>
          <p:cNvSpPr txBox="1"/>
          <p:nvPr/>
        </p:nvSpPr>
        <p:spPr>
          <a:xfrm>
            <a:off x="447676" y="2388437"/>
            <a:ext cx="6086474" cy="1862048"/>
          </a:xfrm>
          <a:prstGeom prst="rect">
            <a:avLst/>
          </a:prstGeom>
          <a:noFill/>
        </p:spPr>
        <p:txBody>
          <a:bodyPr wrap="square" rtlCol="0">
            <a:spAutoFit/>
          </a:bodyPr>
          <a:lstStyle/>
          <a:p>
            <a:pPr marL="342900" indent="-342900">
              <a:spcBef>
                <a:spcPts val="1800"/>
              </a:spcBef>
              <a:buClr>
                <a:srgbClr val="FFC000"/>
              </a:buClr>
              <a:buFont typeface="Wingdings" panose="05000000000000000000" pitchFamily="2" charset="2"/>
              <a:buChar char="Ø"/>
            </a:pPr>
            <a:r>
              <a:rPr lang="en-IN" sz="2000" dirty="0">
                <a:solidFill>
                  <a:schemeClr val="bg1"/>
                </a:solidFill>
                <a:effectLst/>
                <a:latin typeface="TimesNewRomanPSMT"/>
              </a:rPr>
              <a:t>Suitable for subserous and intramural leiomyoma up to 10 cm size </a:t>
            </a:r>
            <a:endParaRPr lang="en-IN" sz="2000" dirty="0">
              <a:solidFill>
                <a:schemeClr val="bg1"/>
              </a:solidFill>
              <a:effectLst/>
            </a:endParaRPr>
          </a:p>
          <a:p>
            <a:pPr marL="342900" indent="-342900">
              <a:spcBef>
                <a:spcPts val="1800"/>
              </a:spcBef>
              <a:buClr>
                <a:srgbClr val="FFC000"/>
              </a:buClr>
              <a:buFont typeface="Wingdings" panose="05000000000000000000" pitchFamily="2" charset="2"/>
              <a:buChar char="Ø"/>
            </a:pPr>
            <a:r>
              <a:rPr lang="en-IN" sz="2000" dirty="0" smtClean="0">
                <a:solidFill>
                  <a:schemeClr val="bg1"/>
                </a:solidFill>
                <a:effectLst/>
                <a:latin typeface="TimesNewRomanPSMT"/>
              </a:rPr>
              <a:t>Fibroid </a:t>
            </a:r>
            <a:r>
              <a:rPr lang="en-IN" sz="2000" dirty="0">
                <a:solidFill>
                  <a:schemeClr val="bg1"/>
                </a:solidFill>
                <a:effectLst/>
                <a:latin typeface="TimesNewRomanPSMT"/>
              </a:rPr>
              <a:t>excised are removed by electronic morcellators or through posterior </a:t>
            </a:r>
            <a:r>
              <a:rPr lang="en-IN" sz="2000" dirty="0" err="1">
                <a:solidFill>
                  <a:schemeClr val="bg1"/>
                </a:solidFill>
                <a:effectLst/>
                <a:latin typeface="TimesNewRomanPSMT"/>
              </a:rPr>
              <a:t>colpotomy</a:t>
            </a:r>
            <a:r>
              <a:rPr lang="en-IN" sz="2000" dirty="0">
                <a:solidFill>
                  <a:schemeClr val="bg1"/>
                </a:solidFill>
                <a:effectLst/>
                <a:latin typeface="TimesNewRomanPSMT"/>
              </a:rPr>
              <a:t> </a:t>
            </a:r>
            <a:r>
              <a:rPr lang="en-IN" sz="2000" dirty="0" smtClean="0">
                <a:solidFill>
                  <a:schemeClr val="bg1"/>
                </a:solidFill>
                <a:effectLst/>
                <a:latin typeface="TimesNewRomanPSMT"/>
              </a:rPr>
              <a:t>incision </a:t>
            </a:r>
            <a:r>
              <a:rPr lang="en-IN" sz="2000" dirty="0">
                <a:solidFill>
                  <a:schemeClr val="bg1"/>
                </a:solidFill>
                <a:effectLst/>
                <a:latin typeface="TimesNewRomanPSMT"/>
              </a:rPr>
              <a:t>vaginally</a:t>
            </a:r>
            <a:r>
              <a:rPr lang="en-IN" sz="2000" dirty="0" smtClean="0">
                <a:solidFill>
                  <a:schemeClr val="bg1"/>
                </a:solidFill>
                <a:effectLst/>
                <a:latin typeface="TimesNewRomanPSMT"/>
              </a:rPr>
              <a:t>.</a:t>
            </a:r>
            <a:endParaRPr lang="en-US" sz="2000" dirty="0">
              <a:solidFill>
                <a:schemeClr val="bg1"/>
              </a:solidFill>
            </a:endParaRPr>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23</a:t>
            </a:r>
            <a:endParaRPr lang="en-IN" sz="1800" dirty="0"/>
          </a:p>
        </p:txBody>
      </p:sp>
    </p:spTree>
    <p:extLst>
      <p:ext uri="{BB962C8B-B14F-4D97-AF65-F5344CB8AC3E}">
        <p14:creationId xmlns:p14="http://schemas.microsoft.com/office/powerpoint/2010/main" val="3168616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4245A-904A-CEF8-E9D0-D987F7471010}"/>
              </a:ext>
            </a:extLst>
          </p:cNvPr>
          <p:cNvSpPr>
            <a:spLocks noGrp="1"/>
          </p:cNvSpPr>
          <p:nvPr>
            <p:ph type="title" idx="4294967295"/>
          </p:nvPr>
        </p:nvSpPr>
        <p:spPr>
          <a:xfrm>
            <a:off x="628650" y="1022350"/>
            <a:ext cx="6753225" cy="739775"/>
          </a:xfrm>
        </p:spPr>
        <p:txBody>
          <a:bodyPr vert="horz" lIns="91440" tIns="45720" rIns="91440" bIns="45720" rtlCol="0" anchor="ctr">
            <a:normAutofit/>
          </a:bodyPr>
          <a:lstStyle/>
          <a:p>
            <a:r>
              <a:rPr lang="en-US" sz="3000" dirty="0" smtClean="0">
                <a:solidFill>
                  <a:srgbClr val="AF3D61"/>
                </a:solidFill>
                <a:latin typeface="Swis721 Hv BT" panose="020B0804020202020204" pitchFamily="34" charset="0"/>
              </a:rPr>
              <a:t>HYSTEROSCOPIC MYOMECTOMY</a:t>
            </a:r>
            <a:endParaRPr lang="en-IN" sz="3000" dirty="0">
              <a:solidFill>
                <a:srgbClr val="AF3D61"/>
              </a:solidFill>
              <a:latin typeface="Swis721 Hv BT" panose="020B0804020202020204" pitchFamily="34" charset="0"/>
            </a:endParaRPr>
          </a:p>
        </p:txBody>
      </p:sp>
      <p:pic>
        <p:nvPicPr>
          <p:cNvPr id="4" name="Content Placeholder 3">
            <a:extLst>
              <a:ext uri="{FF2B5EF4-FFF2-40B4-BE49-F238E27FC236}">
                <a16:creationId xmlns:a16="http://schemas.microsoft.com/office/drawing/2014/main" id="{9FCEA81B-A120-0394-9B80-C1B5CBDDE234}"/>
              </a:ext>
            </a:extLst>
          </p:cNvPr>
          <p:cNvPicPr>
            <a:picLocks noGrp="1" noChangeAspect="1"/>
          </p:cNvPicPr>
          <p:nvPr>
            <p:ph idx="4294967295"/>
          </p:nvPr>
        </p:nvPicPr>
        <p:blipFill>
          <a:blip r:embed="rId2"/>
          <a:stretch>
            <a:fillRect/>
          </a:stretch>
        </p:blipFill>
        <p:spPr>
          <a:xfrm>
            <a:off x="7512050" y="1598238"/>
            <a:ext cx="4064055" cy="4059612"/>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250842E2-F2D9-F139-483D-5B5ADBF955FE}"/>
              </a:ext>
            </a:extLst>
          </p:cNvPr>
          <p:cNvSpPr txBox="1"/>
          <p:nvPr/>
        </p:nvSpPr>
        <p:spPr>
          <a:xfrm>
            <a:off x="628650" y="2693117"/>
            <a:ext cx="6465530" cy="2164054"/>
          </a:xfrm>
          <a:prstGeom prst="rect">
            <a:avLst/>
          </a:prstGeom>
          <a:noFill/>
        </p:spPr>
        <p:txBody>
          <a:bodyPr wrap="square" rtlCol="0">
            <a:spAutoFit/>
          </a:bodyPr>
          <a:lstStyle/>
          <a:p>
            <a:pPr marL="285750" indent="-285750">
              <a:lnSpc>
                <a:spcPct val="130000"/>
              </a:lnSpc>
              <a:spcBef>
                <a:spcPts val="1500"/>
              </a:spcBef>
              <a:buClr>
                <a:srgbClr val="FFC000"/>
              </a:buClr>
              <a:buFont typeface="Arial" panose="020B0604020202020204" pitchFamily="34" charset="0"/>
              <a:buChar char="•"/>
            </a:pPr>
            <a:r>
              <a:rPr lang="en-IN" sz="2400" dirty="0">
                <a:solidFill>
                  <a:schemeClr val="bg1"/>
                </a:solidFill>
                <a:effectLst/>
                <a:latin typeface="TimesNewRomanPSMT"/>
              </a:rPr>
              <a:t>Hysteroscopic myomectomy - &lt; 5 cm in size, </a:t>
            </a:r>
            <a:r>
              <a:rPr lang="en-IN" sz="2400" dirty="0" smtClean="0">
                <a:solidFill>
                  <a:schemeClr val="bg1"/>
                </a:solidFill>
                <a:effectLst/>
                <a:latin typeface="TimesNewRomanPSMT"/>
              </a:rPr>
              <a:t>&lt; 50% </a:t>
            </a:r>
            <a:r>
              <a:rPr lang="en-IN" sz="2400" dirty="0">
                <a:solidFill>
                  <a:schemeClr val="bg1"/>
                </a:solidFill>
                <a:effectLst/>
                <a:latin typeface="TimesNewRomanPSMT"/>
              </a:rPr>
              <a:t>intramural component, &lt; 12 cm uterine </a:t>
            </a:r>
            <a:endParaRPr lang="en-IN" sz="2400" dirty="0">
              <a:solidFill>
                <a:schemeClr val="bg1"/>
              </a:solidFill>
              <a:effectLst/>
            </a:endParaRPr>
          </a:p>
          <a:p>
            <a:pPr marL="285750" indent="-285750">
              <a:lnSpc>
                <a:spcPct val="130000"/>
              </a:lnSpc>
              <a:spcBef>
                <a:spcPts val="1500"/>
              </a:spcBef>
              <a:buClr>
                <a:srgbClr val="FFC000"/>
              </a:buClr>
              <a:buFont typeface="Arial" panose="020B0604020202020204" pitchFamily="34" charset="0"/>
              <a:buChar char="•"/>
            </a:pPr>
            <a:r>
              <a:rPr lang="en-IN" sz="2400" dirty="0">
                <a:solidFill>
                  <a:schemeClr val="bg1"/>
                </a:solidFill>
                <a:effectLst/>
                <a:latin typeface="TimesNewRomanPSMT"/>
              </a:rPr>
              <a:t>size </a:t>
            </a:r>
            <a:endParaRPr lang="en-US" sz="2400" dirty="0">
              <a:solidFill>
                <a:schemeClr val="bg1"/>
              </a:solidFill>
            </a:endParaRPr>
          </a:p>
        </p:txBody>
      </p:sp>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48596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24</a:t>
            </a:r>
            <a:endParaRPr lang="en-IN" sz="1800" dirty="0"/>
          </a:p>
        </p:txBody>
      </p:sp>
    </p:spTree>
    <p:extLst>
      <p:ext uri="{BB962C8B-B14F-4D97-AF65-F5344CB8AC3E}">
        <p14:creationId xmlns:p14="http://schemas.microsoft.com/office/powerpoint/2010/main" val="2046609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F2F22-9C9E-C93F-913A-EFEC123D3CFF}"/>
              </a:ext>
            </a:extLst>
          </p:cNvPr>
          <p:cNvSpPr>
            <a:spLocks noGrp="1"/>
          </p:cNvSpPr>
          <p:nvPr>
            <p:ph type="title" idx="4294967295"/>
          </p:nvPr>
        </p:nvSpPr>
        <p:spPr>
          <a:xfrm>
            <a:off x="685801" y="1053564"/>
            <a:ext cx="7077074" cy="583688"/>
          </a:xfrm>
        </p:spPr>
        <p:txBody>
          <a:bodyPr>
            <a:normAutofit/>
          </a:bodyPr>
          <a:lstStyle/>
          <a:p>
            <a:r>
              <a:rPr lang="en-US" sz="3000" dirty="0" smtClean="0">
                <a:solidFill>
                  <a:srgbClr val="AF3D61"/>
                </a:solidFill>
                <a:latin typeface="Swis721 Hv BT" panose="020B0804020202020204" pitchFamily="34" charset="0"/>
              </a:rPr>
              <a:t>UTERINE ARTERY EMBOLIZATION </a:t>
            </a:r>
            <a:endParaRPr lang="en-IN" sz="3000" dirty="0">
              <a:solidFill>
                <a:srgbClr val="AF3D61"/>
              </a:solidFill>
              <a:latin typeface="Swis721 Hv BT" panose="020B0804020202020204" pitchFamily="34" charset="0"/>
            </a:endParaRPr>
          </a:p>
        </p:txBody>
      </p:sp>
      <p:pic>
        <p:nvPicPr>
          <p:cNvPr id="2049" name="Picture 1" descr="page46image55536464">
            <a:extLst>
              <a:ext uri="{FF2B5EF4-FFF2-40B4-BE49-F238E27FC236}">
                <a16:creationId xmlns:a16="http://schemas.microsoft.com/office/drawing/2014/main" id="{C4B8277F-7C6C-AA18-99BF-18C374554CB1}"/>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0784" t="17180" r="10621" b="1377"/>
          <a:stretch/>
        </p:blipFill>
        <p:spPr bwMode="auto">
          <a:xfrm>
            <a:off x="7915275" y="1345408"/>
            <a:ext cx="3652793" cy="34325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24B69E-D572-FFB7-CA67-05CCA812E118}"/>
              </a:ext>
            </a:extLst>
          </p:cNvPr>
          <p:cNvSpPr txBox="1"/>
          <p:nvPr/>
        </p:nvSpPr>
        <p:spPr>
          <a:xfrm>
            <a:off x="685801" y="1795615"/>
            <a:ext cx="6534149" cy="2982355"/>
          </a:xfrm>
          <a:prstGeom prst="rect">
            <a:avLst/>
          </a:prstGeom>
          <a:noFill/>
        </p:spPr>
        <p:txBody>
          <a:bodyPr wrap="square" rtlCol="0">
            <a:spAutoFit/>
          </a:bodyPr>
          <a:lstStyle/>
          <a:p>
            <a:pPr algn="just">
              <a:lnSpc>
                <a:spcPct val="120000"/>
              </a:lnSpc>
              <a:spcBef>
                <a:spcPts val="1800"/>
              </a:spcBef>
            </a:pPr>
            <a:r>
              <a:rPr lang="en-IN" sz="1800" dirty="0">
                <a:effectLst/>
                <a:latin typeface="Swis721 BT" panose="020B0504020202020204" pitchFamily="34" charset="0"/>
              </a:rPr>
              <a:t>Performed by interventional radiologist under C-arm fluoroscopic guidance. The right femoral artery is accessed and a 5 or 6 French sheath is inserted. An arteriogram to demonstrate the arterial anatomy and find the uterine artery origins </a:t>
            </a:r>
            <a:endParaRPr lang="en-IN" dirty="0">
              <a:latin typeface="Swis721 BT" panose="020B0504020202020204" pitchFamily="34" charset="0"/>
            </a:endParaRPr>
          </a:p>
          <a:p>
            <a:pPr algn="just">
              <a:lnSpc>
                <a:spcPct val="120000"/>
              </a:lnSpc>
              <a:spcBef>
                <a:spcPts val="1800"/>
              </a:spcBef>
            </a:pPr>
            <a:r>
              <a:rPr lang="en-IN" sz="1800" dirty="0" err="1">
                <a:effectLst/>
                <a:latin typeface="Swis721 BT" panose="020B0504020202020204" pitchFamily="34" charset="0"/>
              </a:rPr>
              <a:t>Tumors</a:t>
            </a:r>
            <a:r>
              <a:rPr lang="en-IN" sz="1800" dirty="0">
                <a:effectLst/>
                <a:latin typeface="Swis721 BT" panose="020B0504020202020204" pitchFamily="34" charset="0"/>
              </a:rPr>
              <a:t> are embolized with particles 500 to 700 micron size, including tris-acryl </a:t>
            </a:r>
            <a:r>
              <a:rPr lang="en-IN" sz="1800" dirty="0" err="1">
                <a:effectLst/>
                <a:latin typeface="Swis721 BT" panose="020B0504020202020204" pitchFamily="34" charset="0"/>
              </a:rPr>
              <a:t>gelatin</a:t>
            </a:r>
            <a:r>
              <a:rPr lang="en-IN" sz="1800" dirty="0">
                <a:effectLst/>
                <a:latin typeface="Swis721 BT" panose="020B0504020202020204" pitchFamily="34" charset="0"/>
              </a:rPr>
              <a:t> (TAG) spheres, non-spherical polyvinyl alcohol (PVA), and spherical PVA</a:t>
            </a:r>
            <a:r>
              <a:rPr lang="en-IN" sz="1800" dirty="0" smtClean="0">
                <a:effectLst/>
                <a:latin typeface="Swis721 BT" panose="020B0504020202020204" pitchFamily="34" charset="0"/>
              </a:rPr>
              <a:t>.</a:t>
            </a:r>
            <a:endParaRPr lang="en-US" dirty="0">
              <a:latin typeface="Swis721 BT" panose="020B0504020202020204" pitchFamily="34" charset="0"/>
            </a:endParaRPr>
          </a:p>
        </p:txBody>
      </p:sp>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25</a:t>
            </a:r>
            <a:endParaRPr lang="en-IN" sz="1800" dirty="0"/>
          </a:p>
        </p:txBody>
      </p:sp>
    </p:spTree>
    <p:extLst>
      <p:ext uri="{BB962C8B-B14F-4D97-AF65-F5344CB8AC3E}">
        <p14:creationId xmlns:p14="http://schemas.microsoft.com/office/powerpoint/2010/main" val="2344208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75767" y="0"/>
            <a:ext cx="5277815" cy="6858000"/>
          </a:xfrm>
          <a:prstGeom prst="rect">
            <a:avLst/>
          </a:prstGeom>
          <a:solidFill>
            <a:srgbClr val="AF3D6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76687007-E24C-130A-4D64-9A13A4868474}"/>
              </a:ext>
            </a:extLst>
          </p:cNvPr>
          <p:cNvSpPr>
            <a:spLocks noGrp="1"/>
          </p:cNvSpPr>
          <p:nvPr>
            <p:ph type="title" idx="4294967295"/>
          </p:nvPr>
        </p:nvSpPr>
        <p:spPr>
          <a:xfrm>
            <a:off x="6788512" y="1015982"/>
            <a:ext cx="3524250" cy="1076325"/>
          </a:xfrm>
        </p:spPr>
        <p:txBody>
          <a:bodyPr>
            <a:normAutofit/>
          </a:bodyPr>
          <a:lstStyle/>
          <a:p>
            <a:pPr algn="ctr"/>
            <a:r>
              <a:rPr lang="en-US" sz="3000" dirty="0" smtClean="0">
                <a:solidFill>
                  <a:schemeClr val="accent4">
                    <a:lumMod val="60000"/>
                    <a:lumOff val="40000"/>
                  </a:schemeClr>
                </a:solidFill>
                <a:latin typeface="Swis721 Hv BT" panose="020B0804020202020204" pitchFamily="34" charset="0"/>
              </a:rPr>
              <a:t>MR HIGH FOCUS ULTRASOUND</a:t>
            </a:r>
            <a:endParaRPr lang="en-IN" sz="3000" dirty="0">
              <a:solidFill>
                <a:schemeClr val="accent4">
                  <a:lumMod val="60000"/>
                  <a:lumOff val="40000"/>
                </a:schemeClr>
              </a:solidFill>
              <a:latin typeface="Swis721 Hv BT" panose="020B0804020202020204" pitchFamily="34" charset="0"/>
            </a:endParaRPr>
          </a:p>
        </p:txBody>
      </p:sp>
      <p:sp>
        <p:nvSpPr>
          <p:cNvPr id="3" name="Content Placeholder 2">
            <a:extLst>
              <a:ext uri="{FF2B5EF4-FFF2-40B4-BE49-F238E27FC236}">
                <a16:creationId xmlns:a16="http://schemas.microsoft.com/office/drawing/2014/main" id="{96323DA7-F92E-2009-723E-675FC081BADC}"/>
              </a:ext>
            </a:extLst>
          </p:cNvPr>
          <p:cNvSpPr>
            <a:spLocks noGrp="1"/>
          </p:cNvSpPr>
          <p:nvPr>
            <p:ph idx="4294967295"/>
          </p:nvPr>
        </p:nvSpPr>
        <p:spPr>
          <a:xfrm>
            <a:off x="6799460" y="2332173"/>
            <a:ext cx="3502354" cy="2999608"/>
          </a:xfrm>
        </p:spPr>
        <p:txBody>
          <a:bodyPr/>
          <a:lstStyle/>
          <a:p>
            <a:pPr marL="0" indent="0" algn="ctr">
              <a:lnSpc>
                <a:spcPct val="125000"/>
              </a:lnSpc>
              <a:buNone/>
            </a:pPr>
            <a:r>
              <a:rPr lang="en-IN" sz="1800" dirty="0" err="1">
                <a:solidFill>
                  <a:schemeClr val="bg1"/>
                </a:solidFill>
                <a:effectLst/>
                <a:latin typeface="Swis721 BT" panose="020B0504020202020204" pitchFamily="34" charset="0"/>
              </a:rPr>
              <a:t>ocused</a:t>
            </a:r>
            <a:r>
              <a:rPr lang="en-IN" sz="1800" dirty="0">
                <a:solidFill>
                  <a:schemeClr val="bg1"/>
                </a:solidFill>
                <a:effectLst/>
                <a:latin typeface="Swis721 BT" panose="020B0504020202020204" pitchFamily="34" charset="0"/>
              </a:rPr>
              <a:t> ultrasound (FUS) destroys tissues by concentrating a high-energy beam on a specific point and raising its temperature to 60°-85°C. Multiple </a:t>
            </a:r>
            <a:r>
              <a:rPr lang="en-IN" sz="1800" dirty="0" err="1">
                <a:solidFill>
                  <a:schemeClr val="bg1"/>
                </a:solidFill>
                <a:effectLst/>
                <a:latin typeface="Swis721 BT" panose="020B0504020202020204" pitchFamily="34" charset="0"/>
              </a:rPr>
              <a:t>sonications</a:t>
            </a:r>
            <a:r>
              <a:rPr lang="en-IN" sz="1800" dirty="0">
                <a:solidFill>
                  <a:schemeClr val="bg1"/>
                </a:solidFill>
                <a:effectLst/>
                <a:latin typeface="Swis721 BT" panose="020B0504020202020204" pitchFamily="34" charset="0"/>
              </a:rPr>
              <a:t> (focal delivery of energy) are required to ablate a specific </a:t>
            </a:r>
            <a:r>
              <a:rPr lang="en-IN" sz="1800" dirty="0" smtClean="0">
                <a:solidFill>
                  <a:schemeClr val="bg1"/>
                </a:solidFill>
                <a:effectLst/>
                <a:latin typeface="Swis721 BT" panose="020B0504020202020204" pitchFamily="34" charset="0"/>
              </a:rPr>
              <a:t>tissue</a:t>
            </a:r>
            <a:endParaRPr lang="en-IN" dirty="0">
              <a:solidFill>
                <a:schemeClr val="bg1"/>
              </a:solidFill>
              <a:latin typeface="Swis721 BT" panose="020B0504020202020204" pitchFamily="34" charset="0"/>
            </a:endParaRPr>
          </a:p>
        </p:txBody>
      </p:sp>
      <p:pic>
        <p:nvPicPr>
          <p:cNvPr id="4098" name="Picture 2" descr="Focused ultrasound surgery for uterine fibroids - Mayo Clinic">
            <a:extLst>
              <a:ext uri="{FF2B5EF4-FFF2-40B4-BE49-F238E27FC236}">
                <a16:creationId xmlns:a16="http://schemas.microsoft.com/office/drawing/2014/main" id="{ECA70EC8-FA4A-F819-4BD7-7B4F338C3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117" y="1675619"/>
            <a:ext cx="5132241" cy="3090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023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26</a:t>
            </a:r>
            <a:endParaRPr lang="en-IN" sz="1800" dirty="0"/>
          </a:p>
        </p:txBody>
      </p:sp>
    </p:spTree>
    <p:extLst>
      <p:ext uri="{BB962C8B-B14F-4D97-AF65-F5344CB8AC3E}">
        <p14:creationId xmlns:p14="http://schemas.microsoft.com/office/powerpoint/2010/main" val="3872327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2BD0E-019B-AAB4-EB7A-4161426D71D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48CA7DF-B072-8552-6CBD-68AB30691006}"/>
              </a:ext>
            </a:extLst>
          </p:cNvPr>
          <p:cNvGraphicFramePr>
            <a:graphicFrameLocks noGrp="1"/>
          </p:cNvGraphicFramePr>
          <p:nvPr>
            <p:extLst>
              <p:ext uri="{D42A27DB-BD31-4B8C-83A1-F6EECF244321}">
                <p14:modId xmlns:p14="http://schemas.microsoft.com/office/powerpoint/2010/main" val="2036580168"/>
              </p:ext>
            </p:extLst>
          </p:nvPr>
        </p:nvGraphicFramePr>
        <p:xfrm>
          <a:off x="571984" y="1401322"/>
          <a:ext cx="9335945" cy="4017706"/>
        </p:xfrm>
        <a:graphic>
          <a:graphicData uri="http://schemas.openxmlformats.org/drawingml/2006/table">
            <a:tbl>
              <a:tblPr firstRow="1" firstCol="1" bandRow="1">
                <a:tableStyleId>{FABFCF23-3B69-468F-B69F-88F6DE6A72F2}</a:tableStyleId>
              </a:tblPr>
              <a:tblGrid>
                <a:gridCol w="1976297">
                  <a:extLst>
                    <a:ext uri="{9D8B030D-6E8A-4147-A177-3AD203B41FA5}">
                      <a16:colId xmlns:a16="http://schemas.microsoft.com/office/drawing/2014/main" val="3962463302"/>
                    </a:ext>
                  </a:extLst>
                </a:gridCol>
                <a:gridCol w="1667910">
                  <a:extLst>
                    <a:ext uri="{9D8B030D-6E8A-4147-A177-3AD203B41FA5}">
                      <a16:colId xmlns:a16="http://schemas.microsoft.com/office/drawing/2014/main" val="3582203118"/>
                    </a:ext>
                  </a:extLst>
                </a:gridCol>
                <a:gridCol w="2494116">
                  <a:extLst>
                    <a:ext uri="{9D8B030D-6E8A-4147-A177-3AD203B41FA5}">
                      <a16:colId xmlns:a16="http://schemas.microsoft.com/office/drawing/2014/main" val="2395204088"/>
                    </a:ext>
                  </a:extLst>
                </a:gridCol>
                <a:gridCol w="3197622">
                  <a:extLst>
                    <a:ext uri="{9D8B030D-6E8A-4147-A177-3AD203B41FA5}">
                      <a16:colId xmlns:a16="http://schemas.microsoft.com/office/drawing/2014/main" val="4172888951"/>
                    </a:ext>
                  </a:extLst>
                </a:gridCol>
              </a:tblGrid>
              <a:tr h="1168257">
                <a:tc>
                  <a:txBody>
                    <a:bodyPr/>
                    <a:lstStyle/>
                    <a:p>
                      <a:pPr algn="ctr">
                        <a:lnSpc>
                          <a:spcPct val="106000"/>
                        </a:lnSpc>
                        <a:spcAft>
                          <a:spcPts val="800"/>
                        </a:spcAft>
                      </a:pPr>
                      <a:r>
                        <a:rPr lang="en-US" sz="1600" kern="100" dirty="0">
                          <a:effectLst/>
                          <a:latin typeface="Swis721 BT" panose="020B0504020202020204" pitchFamily="34" charset="0"/>
                        </a:rPr>
                        <a:t>Symptoms/Uterine cavity distortion </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nchor="ctr">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solidFill>
                      <a:srgbClr val="AF3D61"/>
                    </a:solidFill>
                  </a:tcPr>
                </a:tc>
                <a:tc>
                  <a:txBody>
                    <a:bodyPr/>
                    <a:lstStyle/>
                    <a:p>
                      <a:pPr algn="ctr">
                        <a:lnSpc>
                          <a:spcPct val="106000"/>
                        </a:lnSpc>
                        <a:spcAft>
                          <a:spcPts val="800"/>
                        </a:spcAft>
                      </a:pPr>
                      <a:r>
                        <a:rPr lang="en-US" sz="1600" kern="100" dirty="0">
                          <a:effectLst/>
                          <a:latin typeface="Swis721 BT" panose="020B0504020202020204" pitchFamily="34" charset="0"/>
                        </a:rPr>
                        <a:t>AUB only</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nchor="ctr">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solidFill>
                      <a:srgbClr val="AF3D61"/>
                    </a:solidFill>
                  </a:tcPr>
                </a:tc>
                <a:tc>
                  <a:txBody>
                    <a:bodyPr/>
                    <a:lstStyle/>
                    <a:p>
                      <a:pPr algn="ctr">
                        <a:lnSpc>
                          <a:spcPct val="106000"/>
                        </a:lnSpc>
                        <a:spcAft>
                          <a:spcPts val="800"/>
                        </a:spcAft>
                      </a:pPr>
                      <a:r>
                        <a:rPr lang="en-US" sz="1600" kern="100" dirty="0">
                          <a:effectLst/>
                          <a:latin typeface="Swis721 BT" panose="020B0504020202020204" pitchFamily="34" charset="0"/>
                        </a:rPr>
                        <a:t>AUB with pressure symptoms, family complete and no desire to retain fertility</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nchor="ctr">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solidFill>
                      <a:srgbClr val="AF3D61"/>
                    </a:solidFill>
                  </a:tcPr>
                </a:tc>
                <a:tc>
                  <a:txBody>
                    <a:bodyPr/>
                    <a:lstStyle/>
                    <a:p>
                      <a:pPr algn="ctr">
                        <a:lnSpc>
                          <a:spcPct val="106000"/>
                        </a:lnSpc>
                        <a:spcAft>
                          <a:spcPts val="800"/>
                        </a:spcAft>
                      </a:pPr>
                      <a:r>
                        <a:rPr lang="en-US" sz="1600" kern="100" dirty="0">
                          <a:effectLst/>
                          <a:latin typeface="Swis721 BT" panose="020B0504020202020204" pitchFamily="34" charset="0"/>
                        </a:rPr>
                        <a:t>AUB symptoms and fertility desire/subfertility</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nchor="ctr">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solidFill>
                      <a:srgbClr val="AF3D61"/>
                    </a:solidFill>
                  </a:tcPr>
                </a:tc>
                <a:extLst>
                  <a:ext uri="{0D108BD9-81ED-4DB2-BD59-A6C34878D82A}">
                    <a16:rowId xmlns:a16="http://schemas.microsoft.com/office/drawing/2014/main" val="1302557361"/>
                  </a:ext>
                </a:extLst>
              </a:tr>
              <a:tr h="1492784">
                <a:tc>
                  <a:txBody>
                    <a:bodyPr/>
                    <a:lstStyle/>
                    <a:p>
                      <a:pPr>
                        <a:lnSpc>
                          <a:spcPct val="106000"/>
                        </a:lnSpc>
                        <a:spcAft>
                          <a:spcPts val="800"/>
                        </a:spcAft>
                      </a:pPr>
                      <a:r>
                        <a:rPr lang="en-US" sz="1600" kern="100">
                          <a:effectLst/>
                          <a:latin typeface="Swis721 BT" panose="020B0504020202020204" pitchFamily="34" charset="0"/>
                        </a:rPr>
                        <a:t>No cavity distortion</a:t>
                      </a:r>
                      <a:endParaRPr lang="en-IN" sz="1600" kern="10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6000"/>
                        </a:lnSpc>
                        <a:spcAft>
                          <a:spcPts val="800"/>
                        </a:spcAft>
                      </a:pPr>
                      <a:r>
                        <a:rPr lang="en-US" sz="1600" kern="100" dirty="0">
                          <a:effectLst/>
                          <a:latin typeface="Swis721 BT" panose="020B0504020202020204" pitchFamily="34" charset="0"/>
                        </a:rPr>
                        <a:t>UAE</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EA</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Hysterectomy</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6000"/>
                        </a:lnSpc>
                        <a:spcAft>
                          <a:spcPts val="800"/>
                        </a:spcAft>
                      </a:pPr>
                      <a:r>
                        <a:rPr lang="en-US" sz="1600" kern="100" dirty="0">
                          <a:effectLst/>
                          <a:latin typeface="Swis721 BT" panose="020B0504020202020204" pitchFamily="34" charset="0"/>
                        </a:rPr>
                        <a:t>UAE</a:t>
                      </a:r>
                      <a:endParaRPr lang="en-IN" sz="1600" kern="100" dirty="0">
                        <a:effectLst/>
                        <a:latin typeface="Swis721 BT" panose="020B0504020202020204" pitchFamily="34" charset="0"/>
                      </a:endParaRPr>
                    </a:p>
                    <a:p>
                      <a:pPr>
                        <a:lnSpc>
                          <a:spcPct val="106000"/>
                        </a:lnSpc>
                        <a:spcAft>
                          <a:spcPts val="800"/>
                        </a:spcAft>
                      </a:pPr>
                      <a:r>
                        <a:rPr lang="en-US" sz="1600" kern="100" dirty="0" err="1">
                          <a:effectLst/>
                          <a:latin typeface="Swis721 BT" panose="020B0504020202020204" pitchFamily="34" charset="0"/>
                        </a:rPr>
                        <a:t>MRgFUS</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Myomectomy</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Hysterectomy</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6000"/>
                        </a:lnSpc>
                        <a:spcAft>
                          <a:spcPts val="800"/>
                        </a:spcAft>
                      </a:pPr>
                      <a:r>
                        <a:rPr lang="en-US" sz="1600" kern="100" dirty="0">
                          <a:effectLst/>
                          <a:latin typeface="Swis721 BT" panose="020B0504020202020204" pitchFamily="34" charset="0"/>
                        </a:rPr>
                        <a:t>Myomectomy</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UAE (evidence needed)</a:t>
                      </a:r>
                      <a:endParaRPr lang="en-IN" sz="1600" kern="100" dirty="0">
                        <a:effectLst/>
                        <a:latin typeface="Swis721 BT" panose="020B0504020202020204" pitchFamily="34" charset="0"/>
                      </a:endParaRPr>
                    </a:p>
                    <a:p>
                      <a:pPr>
                        <a:lnSpc>
                          <a:spcPct val="106000"/>
                        </a:lnSpc>
                        <a:spcAft>
                          <a:spcPts val="800"/>
                        </a:spcAft>
                      </a:pPr>
                      <a:r>
                        <a:rPr lang="en-US" sz="1600" kern="100" dirty="0" err="1">
                          <a:effectLst/>
                          <a:latin typeface="Swis721 BT" panose="020B0504020202020204" pitchFamily="34" charset="0"/>
                        </a:rPr>
                        <a:t>MRgFUS</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 </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518545"/>
                  </a:ext>
                </a:extLst>
              </a:tr>
              <a:tr h="1356665">
                <a:tc>
                  <a:txBody>
                    <a:bodyPr/>
                    <a:lstStyle/>
                    <a:p>
                      <a:pPr>
                        <a:lnSpc>
                          <a:spcPct val="106000"/>
                        </a:lnSpc>
                        <a:spcAft>
                          <a:spcPts val="800"/>
                        </a:spcAft>
                      </a:pPr>
                      <a:r>
                        <a:rPr lang="en-US" sz="1600" kern="100" dirty="0">
                          <a:effectLst/>
                          <a:latin typeface="Swis721 BT" panose="020B0504020202020204" pitchFamily="34" charset="0"/>
                        </a:rPr>
                        <a:t>Cavity distortion</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6000"/>
                        </a:lnSpc>
                        <a:spcAft>
                          <a:spcPts val="800"/>
                        </a:spcAft>
                      </a:pPr>
                      <a:r>
                        <a:rPr lang="en-US" sz="1600" kern="100" dirty="0">
                          <a:effectLst/>
                          <a:latin typeface="Swis721 BT" panose="020B0504020202020204" pitchFamily="34" charset="0"/>
                        </a:rPr>
                        <a:t>TCRF</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UAE</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Hysterectomy</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6000"/>
                        </a:lnSpc>
                        <a:spcAft>
                          <a:spcPts val="800"/>
                        </a:spcAft>
                      </a:pPr>
                      <a:r>
                        <a:rPr lang="en-US" sz="1600" kern="100" dirty="0">
                          <a:effectLst/>
                          <a:latin typeface="Swis721 BT" panose="020B0504020202020204" pitchFamily="34" charset="0"/>
                        </a:rPr>
                        <a:t>UAE</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Myomectomy</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Hysterectomy</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6000"/>
                        </a:lnSpc>
                        <a:spcAft>
                          <a:spcPts val="800"/>
                        </a:spcAft>
                      </a:pPr>
                      <a:r>
                        <a:rPr lang="en-US" sz="1600" kern="100" dirty="0">
                          <a:effectLst/>
                          <a:latin typeface="Swis721 BT" panose="020B0504020202020204" pitchFamily="34" charset="0"/>
                        </a:rPr>
                        <a:t>TCRF</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Myomectomy</a:t>
                      </a:r>
                      <a:endParaRPr lang="en-IN" sz="1600" kern="100" dirty="0">
                        <a:effectLst/>
                        <a:latin typeface="Swis721 BT" panose="020B0504020202020204" pitchFamily="34" charset="0"/>
                      </a:endParaRPr>
                    </a:p>
                    <a:p>
                      <a:pPr>
                        <a:lnSpc>
                          <a:spcPct val="106000"/>
                        </a:lnSpc>
                        <a:spcAft>
                          <a:spcPts val="800"/>
                        </a:spcAft>
                      </a:pPr>
                      <a:r>
                        <a:rPr lang="en-US" sz="1600" kern="100" dirty="0">
                          <a:effectLst/>
                          <a:latin typeface="Swis721 BT" panose="020B0504020202020204" pitchFamily="34" charset="0"/>
                        </a:rPr>
                        <a:t>UAE (evidence needed)</a:t>
                      </a:r>
                      <a:endParaRPr lang="en-IN" sz="16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206670"/>
                      </a:solidFill>
                      <a:prstDash val="solid"/>
                      <a:round/>
                      <a:headEnd type="none" w="med" len="med"/>
                      <a:tailEnd type="none" w="med" len="med"/>
                    </a:lnL>
                    <a:lnR w="12700" cap="flat" cmpd="sng" algn="ctr">
                      <a:solidFill>
                        <a:srgbClr val="206670"/>
                      </a:solidFill>
                      <a:prstDash val="solid"/>
                      <a:round/>
                      <a:headEnd type="none" w="med" len="med"/>
                      <a:tailEnd type="none" w="med" len="med"/>
                    </a:lnR>
                    <a:lnT w="12700" cap="flat" cmpd="sng" algn="ctr">
                      <a:solidFill>
                        <a:srgbClr val="206670"/>
                      </a:solidFill>
                      <a:prstDash val="solid"/>
                      <a:round/>
                      <a:headEnd type="none" w="med" len="med"/>
                      <a:tailEnd type="none" w="med" len="med"/>
                    </a:lnT>
                    <a:lnB w="12700" cap="flat" cmpd="sng" algn="ctr">
                      <a:solidFill>
                        <a:srgbClr val="20667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20106"/>
                  </a:ext>
                </a:extLst>
              </a:tr>
            </a:tbl>
          </a:graphicData>
        </a:graphic>
      </p:graphicFrame>
      <p:sp>
        <p:nvSpPr>
          <p:cNvPr id="4" name="Title 3">
            <a:extLst>
              <a:ext uri="{FF2B5EF4-FFF2-40B4-BE49-F238E27FC236}">
                <a16:creationId xmlns:a16="http://schemas.microsoft.com/office/drawing/2014/main" id="{EF341F29-FEEE-2943-6467-E2FB38BB5580}"/>
              </a:ext>
            </a:extLst>
          </p:cNvPr>
          <p:cNvSpPr>
            <a:spLocks noGrp="1"/>
          </p:cNvSpPr>
          <p:nvPr>
            <p:ph type="title" idx="4294967295"/>
          </p:nvPr>
        </p:nvSpPr>
        <p:spPr>
          <a:xfrm>
            <a:off x="571982" y="295678"/>
            <a:ext cx="7495573" cy="908090"/>
          </a:xfrm>
        </p:spPr>
        <p:txBody>
          <a:bodyPr>
            <a:normAutofit/>
          </a:bodyPr>
          <a:lstStyle/>
          <a:p>
            <a:pPr>
              <a:lnSpc>
                <a:spcPct val="100000"/>
              </a:lnSpc>
            </a:pPr>
            <a:r>
              <a:rPr lang="en-IN" sz="2000" dirty="0">
                <a:solidFill>
                  <a:schemeClr val="accent2">
                    <a:lumMod val="40000"/>
                    <a:lumOff val="60000"/>
                  </a:schemeClr>
                </a:solidFill>
                <a:effectLst/>
                <a:latin typeface="Swis721 BT" panose="020B0504020202020204" pitchFamily="34" charset="0"/>
                <a:ea typeface="Calibri" panose="020F0502020204030204" pitchFamily="34" charset="0"/>
                <a:cs typeface="Times New Roman" panose="02020603050405020304" pitchFamily="18" charset="0"/>
              </a:rPr>
              <a:t>Treatment should be tailored depending on the impact of related symptoms, fertility requirements and cavity distortion</a:t>
            </a:r>
            <a:endParaRPr lang="en-IN" sz="2000" dirty="0">
              <a:solidFill>
                <a:schemeClr val="accent2">
                  <a:lumMod val="40000"/>
                  <a:lumOff val="60000"/>
                </a:schemeClr>
              </a:solidFill>
              <a:latin typeface="Swis721 BT" panose="020B0504020202020204" pitchFamily="34" charset="0"/>
              <a:cs typeface="Times New Roman" panose="02020603050405020304" pitchFamily="18" charset="0"/>
            </a:endParaRPr>
          </a:p>
        </p:txBody>
      </p:sp>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462704"/>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27</a:t>
            </a:r>
            <a:endParaRPr lang="en-IN" sz="1800" dirty="0"/>
          </a:p>
        </p:txBody>
      </p:sp>
    </p:spTree>
    <p:extLst>
      <p:ext uri="{BB962C8B-B14F-4D97-AF65-F5344CB8AC3E}">
        <p14:creationId xmlns:p14="http://schemas.microsoft.com/office/powerpoint/2010/main" val="2303916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39760" y="0"/>
            <a:ext cx="3017520" cy="6858000"/>
          </a:xfrm>
          <a:prstGeom prst="rect">
            <a:avLst/>
          </a:prstGeom>
          <a:solidFill>
            <a:srgbClr val="CEE5D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6E6F833-D3AA-2677-1039-4F9F50B5D3BA}"/>
              </a:ext>
            </a:extLst>
          </p:cNvPr>
          <p:cNvSpPr>
            <a:spLocks noGrp="1"/>
          </p:cNvSpPr>
          <p:nvPr>
            <p:ph type="title" idx="4294967295"/>
          </p:nvPr>
        </p:nvSpPr>
        <p:spPr>
          <a:xfrm>
            <a:off x="494822" y="592921"/>
            <a:ext cx="3634451" cy="578996"/>
          </a:xfrm>
        </p:spPr>
        <p:txBody>
          <a:bodyPr>
            <a:normAutofit/>
          </a:bodyPr>
          <a:lstStyle/>
          <a:p>
            <a:r>
              <a:rPr lang="en-IN" sz="3000" b="1" dirty="0">
                <a:solidFill>
                  <a:srgbClr val="AF3D61"/>
                </a:solidFill>
                <a:latin typeface="Swis721 Hv BT" panose="020B0804020202020204" pitchFamily="34" charset="0"/>
                <a:cs typeface="Times New Roman" panose="02020603050405020304" pitchFamily="18" charset="0"/>
              </a:rPr>
              <a:t>ADENOMYOSIS</a:t>
            </a:r>
          </a:p>
        </p:txBody>
      </p:sp>
      <p:sp>
        <p:nvSpPr>
          <p:cNvPr id="3" name="Content Placeholder 2">
            <a:extLst>
              <a:ext uri="{FF2B5EF4-FFF2-40B4-BE49-F238E27FC236}">
                <a16:creationId xmlns:a16="http://schemas.microsoft.com/office/drawing/2014/main" id="{2916AF95-5C3E-D54C-9FE2-A14A904C2CD2}"/>
              </a:ext>
            </a:extLst>
          </p:cNvPr>
          <p:cNvSpPr>
            <a:spLocks noGrp="1"/>
          </p:cNvSpPr>
          <p:nvPr>
            <p:ph idx="4294967295"/>
          </p:nvPr>
        </p:nvSpPr>
        <p:spPr>
          <a:xfrm>
            <a:off x="494823" y="1247127"/>
            <a:ext cx="7109744" cy="4690922"/>
          </a:xfrm>
        </p:spPr>
        <p:txBody>
          <a:bodyPr>
            <a:normAutofit/>
          </a:bodyPr>
          <a:lstStyle/>
          <a:p>
            <a:pPr marL="266700" indent="-266700">
              <a:lnSpc>
                <a:spcPct val="114000"/>
              </a:lnSpc>
              <a:spcBef>
                <a:spcPts val="1800"/>
              </a:spcBef>
              <a:buClr>
                <a:srgbClr val="AF3D61"/>
              </a:buClr>
              <a:buFont typeface="Wingdings" panose="05000000000000000000" pitchFamily="2" charset="2"/>
              <a:buChar char="v"/>
            </a:pPr>
            <a:r>
              <a:rPr lang="en-IN" sz="1800" dirty="0">
                <a:latin typeface="Swis721 BT" panose="020B0504020202020204" pitchFamily="34" charset="0"/>
                <a:cs typeface="Times New Roman" panose="02020603050405020304" pitchFamily="18" charset="0"/>
              </a:rPr>
              <a:t>Presence of ectopic endometrium in uterine myometrium</a:t>
            </a:r>
          </a:p>
          <a:p>
            <a:pPr marL="266700" indent="-266700">
              <a:lnSpc>
                <a:spcPct val="114000"/>
              </a:lnSpc>
              <a:spcBef>
                <a:spcPts val="1800"/>
              </a:spcBef>
              <a:buClr>
                <a:srgbClr val="AF3D61"/>
              </a:buClr>
              <a:buFont typeface="Wingdings" panose="05000000000000000000" pitchFamily="2" charset="2"/>
              <a:buChar char="v"/>
            </a:pPr>
            <a:r>
              <a:rPr lang="en-US" sz="1800" dirty="0">
                <a:latin typeface="Swis721 BT" panose="020B0504020202020204" pitchFamily="34" charset="0"/>
                <a:cs typeface="Times New Roman" panose="02020603050405020304" pitchFamily="18" charset="0"/>
              </a:rPr>
              <a:t>RISK FACTORS</a:t>
            </a:r>
            <a:br>
              <a:rPr lang="en-US"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Increased parity </a:t>
            </a:r>
            <a:br>
              <a:rPr lang="en-US"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Early menarche</a:t>
            </a:r>
            <a:br>
              <a:rPr lang="en-US"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Short menstrual cycle</a:t>
            </a:r>
            <a:br>
              <a:rPr lang="en-US"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Increased BMI</a:t>
            </a:r>
            <a:br>
              <a:rPr lang="en-US"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Cesarean section</a:t>
            </a:r>
            <a:br>
              <a:rPr lang="en-US"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Dilatation and curettage. </a:t>
            </a:r>
            <a:endParaRPr lang="en-IN" sz="1800" dirty="0">
              <a:latin typeface="Swis721 BT" panose="020B0504020202020204" pitchFamily="34" charset="0"/>
              <a:cs typeface="Times New Roman" panose="02020603050405020304" pitchFamily="18" charset="0"/>
            </a:endParaRPr>
          </a:p>
          <a:p>
            <a:pPr marL="266700" indent="-266700">
              <a:lnSpc>
                <a:spcPct val="114000"/>
              </a:lnSpc>
              <a:spcBef>
                <a:spcPts val="1800"/>
              </a:spcBef>
              <a:buClr>
                <a:srgbClr val="AF3D61"/>
              </a:buClr>
              <a:buFont typeface="Wingdings" panose="05000000000000000000" pitchFamily="2" charset="2"/>
              <a:buChar char="v"/>
            </a:pPr>
            <a:r>
              <a:rPr lang="en-IN" sz="1800" dirty="0">
                <a:latin typeface="Swis721 BT" panose="020B0504020202020204" pitchFamily="34" charset="0"/>
                <a:cs typeface="Times New Roman" panose="02020603050405020304" pitchFamily="18" charset="0"/>
              </a:rPr>
              <a:t>DIAGNOSIS</a:t>
            </a:r>
            <a:br>
              <a:rPr lang="en-IN"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The clinical diagnosis of adenomyosis is difficult</a:t>
            </a:r>
            <a:r>
              <a:rPr lang="en-IN" sz="1800" dirty="0">
                <a:latin typeface="Swis721 BT" panose="020B0504020202020204" pitchFamily="34" charset="0"/>
                <a:cs typeface="Times New Roman" panose="02020603050405020304" pitchFamily="18" charset="0"/>
              </a:rPr>
              <a:t/>
            </a:r>
            <a:br>
              <a:rPr lang="en-IN"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The commonest symptoms are heavy menstrual bleeding and  dysmenorrhea.</a:t>
            </a:r>
            <a:br>
              <a:rPr lang="en-US" sz="1800" dirty="0">
                <a:latin typeface="Swis721 BT" panose="020B0504020202020204" pitchFamily="34" charset="0"/>
                <a:cs typeface="Times New Roman" panose="02020603050405020304" pitchFamily="18" charset="0"/>
              </a:rPr>
            </a:br>
            <a:r>
              <a:rPr lang="en-US" sz="1800" dirty="0">
                <a:latin typeface="Swis721 BT" panose="020B0504020202020204" pitchFamily="34" charset="0"/>
                <a:cs typeface="Times New Roman" panose="02020603050405020304" pitchFamily="18" charset="0"/>
              </a:rPr>
              <a:t>Other symptoms - chronic pelvic pain, dyspareunia, and infertility</a:t>
            </a:r>
            <a:endParaRPr lang="en-IN" sz="1800" dirty="0">
              <a:latin typeface="Swis721 BT" panose="020B05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8DAA65F-7DDF-C972-3EB0-72FB9F18C354}"/>
              </a:ext>
            </a:extLst>
          </p:cNvPr>
          <p:cNvPicPr>
            <a:picLocks noChangeAspect="1"/>
          </p:cNvPicPr>
          <p:nvPr/>
        </p:nvPicPr>
        <p:blipFill rotWithShape="1">
          <a:blip r:embed="rId2"/>
          <a:srcRect l="11024" t="6573" r="11673"/>
          <a:stretch/>
        </p:blipFill>
        <p:spPr>
          <a:xfrm>
            <a:off x="8031287" y="2125497"/>
            <a:ext cx="3429746" cy="2934183"/>
          </a:xfrm>
          <a:prstGeom prst="rect">
            <a:avLst/>
          </a:prstGeom>
          <a:ln w="88900" cap="sq" cmpd="thickThin">
            <a:solidFill>
              <a:srgbClr val="206670"/>
            </a:solidFill>
            <a:prstDash val="solid"/>
            <a:miter lim="800000"/>
          </a:ln>
          <a:effectLst>
            <a:innerShdw blurRad="76200">
              <a:srgbClr val="000000"/>
            </a:innerShdw>
          </a:effectLst>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48207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28</a:t>
            </a:r>
            <a:endParaRPr lang="en-IN" sz="1800" dirty="0"/>
          </a:p>
        </p:txBody>
      </p:sp>
    </p:spTree>
    <p:extLst>
      <p:ext uri="{BB962C8B-B14F-4D97-AF65-F5344CB8AC3E}">
        <p14:creationId xmlns:p14="http://schemas.microsoft.com/office/powerpoint/2010/main" val="2591410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7513320" y="259080"/>
            <a:ext cx="2499360" cy="6858000"/>
          </a:xfrm>
          <a:prstGeom prst="rect">
            <a:avLst/>
          </a:prstGeom>
          <a:solidFill>
            <a:srgbClr val="CEE5D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32560" y="0"/>
            <a:ext cx="3017520" cy="6858000"/>
          </a:xfrm>
          <a:prstGeom prst="rect">
            <a:avLst/>
          </a:prstGeom>
          <a:solidFill>
            <a:srgbClr val="A5A5A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BA2693F5-A356-B2B4-A1A3-8731E2A883BD}"/>
              </a:ext>
            </a:extLst>
          </p:cNvPr>
          <p:cNvSpPr>
            <a:spLocks noGrp="1"/>
          </p:cNvSpPr>
          <p:nvPr>
            <p:ph type="title" idx="4294967295"/>
          </p:nvPr>
        </p:nvSpPr>
        <p:spPr>
          <a:xfrm>
            <a:off x="5715000" y="1660206"/>
            <a:ext cx="5852160" cy="655638"/>
          </a:xfrm>
        </p:spPr>
        <p:txBody>
          <a:bodyPr>
            <a:normAutofit/>
          </a:bodyPr>
          <a:lstStyle/>
          <a:p>
            <a:r>
              <a:rPr lang="en-IN" sz="3000" dirty="0">
                <a:solidFill>
                  <a:srgbClr val="AF3D61"/>
                </a:solidFill>
                <a:latin typeface="Swis721 Hv BT" panose="020B0804020202020204" pitchFamily="34" charset="0"/>
                <a:cs typeface="Times New Roman" panose="02020603050405020304" pitchFamily="18" charset="0"/>
              </a:rPr>
              <a:t>RADIOLOGICAL EVALUATION</a:t>
            </a:r>
          </a:p>
        </p:txBody>
      </p:sp>
      <p:sp>
        <p:nvSpPr>
          <p:cNvPr id="3" name="Content Placeholder 2">
            <a:extLst>
              <a:ext uri="{FF2B5EF4-FFF2-40B4-BE49-F238E27FC236}">
                <a16:creationId xmlns:a16="http://schemas.microsoft.com/office/drawing/2014/main" id="{DB9C1505-EAA0-8314-92A3-AB43937CCAE8}"/>
              </a:ext>
            </a:extLst>
          </p:cNvPr>
          <p:cNvSpPr>
            <a:spLocks noGrp="1"/>
          </p:cNvSpPr>
          <p:nvPr>
            <p:ph idx="4294967295"/>
          </p:nvPr>
        </p:nvSpPr>
        <p:spPr>
          <a:xfrm>
            <a:off x="5819140" y="2848926"/>
            <a:ext cx="4076700" cy="1794194"/>
          </a:xfrm>
        </p:spPr>
        <p:txBody>
          <a:bodyPr/>
          <a:lstStyle/>
          <a:p>
            <a:pPr>
              <a:lnSpc>
                <a:spcPct val="120000"/>
              </a:lnSpc>
              <a:spcBef>
                <a:spcPts val="1200"/>
              </a:spcBef>
              <a:buClr>
                <a:srgbClr val="AF3D61"/>
              </a:buClr>
            </a:pPr>
            <a:r>
              <a:rPr lang="en-US" sz="2000" dirty="0">
                <a:latin typeface="Swis721 BT" panose="020B0504020202020204" pitchFamily="34" charset="0"/>
                <a:cs typeface="Times New Roman" panose="02020603050405020304" pitchFamily="18" charset="0"/>
              </a:rPr>
              <a:t>Primary modality for confirming the diagnosis</a:t>
            </a:r>
          </a:p>
          <a:p>
            <a:pPr>
              <a:lnSpc>
                <a:spcPct val="120000"/>
              </a:lnSpc>
              <a:spcBef>
                <a:spcPts val="1200"/>
              </a:spcBef>
              <a:buClr>
                <a:srgbClr val="AF3D61"/>
              </a:buClr>
            </a:pPr>
            <a:r>
              <a:rPr lang="en-US" sz="2000" dirty="0">
                <a:latin typeface="Swis721 BT" panose="020B0504020202020204" pitchFamily="34" charset="0"/>
                <a:cs typeface="Times New Roman" panose="02020603050405020304" pitchFamily="18" charset="0"/>
              </a:rPr>
              <a:t>Ultrasound is the preferred modality of </a:t>
            </a:r>
            <a:r>
              <a:rPr lang="en-US" sz="2000" dirty="0" smtClean="0">
                <a:latin typeface="Swis721 BT" panose="020B0504020202020204" pitchFamily="34" charset="0"/>
                <a:cs typeface="Times New Roman" panose="02020603050405020304" pitchFamily="18" charset="0"/>
              </a:rPr>
              <a:t>choice</a:t>
            </a:r>
            <a:endParaRPr lang="en-IN" dirty="0">
              <a:latin typeface="Swis721 BT" panose="020B0504020202020204" pitchFamily="34" charset="0"/>
            </a:endParaRPr>
          </a:p>
        </p:txBody>
      </p:sp>
      <p:pic>
        <p:nvPicPr>
          <p:cNvPr id="4" name="Picture 3">
            <a:extLst>
              <a:ext uri="{FF2B5EF4-FFF2-40B4-BE49-F238E27FC236}">
                <a16:creationId xmlns:a16="http://schemas.microsoft.com/office/drawing/2014/main" id="{70E017A4-D65D-5EC1-69D0-9021EA78F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50" y="1599246"/>
            <a:ext cx="4684850" cy="4033520"/>
          </a:xfrm>
          <a:prstGeom prst="rect">
            <a:avLst/>
          </a:prstGeom>
          <a:ln w="88900" cap="sq" cmpd="thickThin">
            <a:solidFill>
              <a:srgbClr val="000000"/>
            </a:solidFill>
            <a:prstDash val="solid"/>
            <a:miter lim="800000"/>
          </a:ln>
          <a:effectLst>
            <a:innerShdw blurRad="76200">
              <a:srgbClr val="000000"/>
            </a:innerShdw>
          </a:effec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29</a:t>
            </a:r>
            <a:endParaRPr lang="en-IN" sz="1800" dirty="0"/>
          </a:p>
        </p:txBody>
      </p:sp>
    </p:spTree>
    <p:extLst>
      <p:ext uri="{BB962C8B-B14F-4D97-AF65-F5344CB8AC3E}">
        <p14:creationId xmlns:p14="http://schemas.microsoft.com/office/powerpoint/2010/main" val="528528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6D48-29C6-A4CA-14A4-E7E0BE880A81}"/>
              </a:ext>
            </a:extLst>
          </p:cNvPr>
          <p:cNvSpPr>
            <a:spLocks noGrp="1"/>
          </p:cNvSpPr>
          <p:nvPr>
            <p:ph type="title" idx="4294967295"/>
          </p:nvPr>
        </p:nvSpPr>
        <p:spPr>
          <a:xfrm>
            <a:off x="742950" y="480872"/>
            <a:ext cx="9491241" cy="688171"/>
          </a:xfrm>
        </p:spPr>
        <p:txBody>
          <a:bodyPr>
            <a:normAutofit/>
          </a:bodyPr>
          <a:lstStyle/>
          <a:p>
            <a:r>
              <a:rPr lang="en-GB" sz="3000" b="1" dirty="0">
                <a:solidFill>
                  <a:srgbClr val="AF3D61"/>
                </a:solidFill>
                <a:latin typeface="Swis721 Hv BT" panose="020B0804020202020204" pitchFamily="34" charset="0"/>
                <a:ea typeface="Calibri" panose="020F0502020204030204" pitchFamily="34" charset="0"/>
                <a:cs typeface="Times New Roman" panose="02020603050405020304" pitchFamily="18" charset="0"/>
              </a:rPr>
              <a:t>PHYSIOLOGY OF NORMAL MENSTRUATION</a:t>
            </a:r>
            <a:r>
              <a:rPr lang="en-GB"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IN" sz="5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27F102D-19A1-F0E8-86DA-24F6F2C8930D}"/>
              </a:ext>
            </a:extLst>
          </p:cNvPr>
          <p:cNvSpPr>
            <a:spLocks noGrp="1"/>
          </p:cNvSpPr>
          <p:nvPr>
            <p:ph idx="4294967295"/>
          </p:nvPr>
        </p:nvSpPr>
        <p:spPr>
          <a:xfrm>
            <a:off x="742950" y="1372243"/>
            <a:ext cx="9234170" cy="3394710"/>
          </a:xfrm>
        </p:spPr>
        <p:txBody>
          <a:bodyPr/>
          <a:lstStyle/>
          <a:p>
            <a:pPr algn="just">
              <a:lnSpc>
                <a:spcPct val="100000"/>
              </a:lnSpc>
              <a:buClr>
                <a:srgbClr val="AF3D61"/>
              </a:buClr>
            </a:pPr>
            <a:r>
              <a:rPr lang="en-GB" sz="1800" dirty="0">
                <a:latin typeface="Swis721 BT" panose="020B0504020202020204" pitchFamily="34" charset="0"/>
                <a:ea typeface="Calibri" panose="020F0502020204030204" pitchFamily="34" charset="0"/>
                <a:cs typeface="Mangal" panose="02040503050203030202" pitchFamily="18" charset="0"/>
              </a:rPr>
              <a:t>The Menstrual cycle is the monthly process of changes that occur to prepare the body for possible pregnancy. A menstrual cycle is defined as the first day of menstrual bleeding of one cycle to the first day of menstrual bleeding of the next cycle (ACOG).</a:t>
            </a:r>
            <a:endParaRPr lang="en-IN" sz="1800" dirty="0">
              <a:latin typeface="Swis721 BT" panose="020B0504020202020204" pitchFamily="34" charset="0"/>
              <a:ea typeface="Calibri" panose="020F0502020204030204" pitchFamily="34" charset="0"/>
              <a:cs typeface="Mangal" panose="02040503050203030202" pitchFamily="18" charset="0"/>
            </a:endParaRPr>
          </a:p>
          <a:p>
            <a:pPr algn="just">
              <a:lnSpc>
                <a:spcPct val="100000"/>
              </a:lnSpc>
              <a:spcAft>
                <a:spcPts val="1000"/>
              </a:spcAft>
              <a:buClr>
                <a:srgbClr val="AF3D61"/>
              </a:buClr>
            </a:pPr>
            <a:r>
              <a:rPr lang="en-GB" sz="1800" dirty="0">
                <a:latin typeface="Swis721 BT" panose="020B0504020202020204" pitchFamily="34" charset="0"/>
                <a:ea typeface="Calibri" panose="020F0502020204030204" pitchFamily="34" charset="0"/>
                <a:cs typeface="Mangal" panose="02040503050203030202" pitchFamily="18" charset="0"/>
              </a:rPr>
              <a:t>The normal menstrual cycle can be described from 2 aspects based on the organ under examination</a:t>
            </a:r>
            <a:endParaRPr lang="en-IN" sz="1800" dirty="0">
              <a:latin typeface="Swis721 BT" panose="020B0504020202020204" pitchFamily="34" charset="0"/>
              <a:ea typeface="Calibri" panose="020F0502020204030204" pitchFamily="34" charset="0"/>
              <a:cs typeface="Mangal" panose="02040503050203030202" pitchFamily="18" charset="0"/>
            </a:endParaRPr>
          </a:p>
          <a:p>
            <a:pPr marL="342900" lvl="0" indent="-342900">
              <a:lnSpc>
                <a:spcPct val="100000"/>
              </a:lnSpc>
              <a:spcAft>
                <a:spcPts val="800"/>
              </a:spcAft>
              <a:buFont typeface="+mj-lt"/>
              <a:buAutoNum type="alphaUcPeriod"/>
            </a:pPr>
            <a:r>
              <a:rPr lang="en-GB" sz="1800" b="1" dirty="0">
                <a:latin typeface="Swis721 BT" panose="020B0504020202020204" pitchFamily="34" charset="0"/>
                <a:ea typeface="Calibri" panose="020F0502020204030204" pitchFamily="34" charset="0"/>
                <a:cs typeface="Mangal" panose="02040503050203030202" pitchFamily="18" charset="0"/>
              </a:rPr>
              <a:t>Ovarian cycle-  </a:t>
            </a:r>
            <a:r>
              <a:rPr lang="en-GB" sz="1800" dirty="0">
                <a:latin typeface="Swis721 BT" panose="020B0504020202020204" pitchFamily="34" charset="0"/>
                <a:ea typeface="Calibri" panose="020F0502020204030204" pitchFamily="34" charset="0"/>
                <a:cs typeface="Mangal" panose="02040503050203030202" pitchFamily="18" charset="0"/>
              </a:rPr>
              <a:t>1.  Follicular phase</a:t>
            </a:r>
            <a:br>
              <a:rPr lang="en-GB" sz="1800" dirty="0">
                <a:latin typeface="Swis721 BT" panose="020B0504020202020204" pitchFamily="34" charset="0"/>
                <a:ea typeface="Calibri" panose="020F0502020204030204" pitchFamily="34" charset="0"/>
                <a:cs typeface="Mangal" panose="02040503050203030202" pitchFamily="18" charset="0"/>
              </a:rPr>
            </a:br>
            <a:r>
              <a:rPr lang="en-GB" sz="1800" dirty="0">
                <a:latin typeface="Swis721 BT" panose="020B0504020202020204" pitchFamily="34" charset="0"/>
                <a:ea typeface="Calibri" panose="020F0502020204030204" pitchFamily="34" charset="0"/>
                <a:cs typeface="Mangal" panose="02040503050203030202" pitchFamily="18" charset="0"/>
              </a:rPr>
              <a:t>                           2.  Luteal phase</a:t>
            </a:r>
            <a:endParaRPr lang="en-IN" sz="1800" dirty="0">
              <a:latin typeface="Swis721 BT" panose="020B0504020202020204" pitchFamily="34" charset="0"/>
              <a:ea typeface="Calibri" panose="020F0502020204030204" pitchFamily="34" charset="0"/>
              <a:cs typeface="Mangal" panose="02040503050203030202" pitchFamily="18" charset="0"/>
            </a:endParaRPr>
          </a:p>
          <a:p>
            <a:pPr marL="342900" lvl="0" indent="-342900">
              <a:lnSpc>
                <a:spcPct val="100000"/>
              </a:lnSpc>
              <a:spcAft>
                <a:spcPts val="800"/>
              </a:spcAft>
              <a:buFont typeface="+mj-lt"/>
              <a:buAutoNum type="alphaUcPeriod"/>
            </a:pPr>
            <a:r>
              <a:rPr lang="en-GB" sz="1800" b="1" dirty="0">
                <a:latin typeface="Swis721 BT" panose="020B0504020202020204" pitchFamily="34" charset="0"/>
                <a:ea typeface="Calibri" panose="020F0502020204030204" pitchFamily="34" charset="0"/>
                <a:cs typeface="Mangal" panose="02040503050203030202" pitchFamily="18" charset="0"/>
              </a:rPr>
              <a:t>Uterine cycle-   </a:t>
            </a:r>
            <a:r>
              <a:rPr lang="en-GB" sz="1800" dirty="0">
                <a:latin typeface="Swis721 BT" panose="020B0504020202020204" pitchFamily="34" charset="0"/>
                <a:ea typeface="Calibri" panose="020F0502020204030204" pitchFamily="34" charset="0"/>
                <a:cs typeface="Mangal" panose="02040503050203030202" pitchFamily="18" charset="0"/>
              </a:rPr>
              <a:t>1.  Proliferative </a:t>
            </a:r>
            <a:br>
              <a:rPr lang="en-GB" sz="1800" dirty="0">
                <a:latin typeface="Swis721 BT" panose="020B0504020202020204" pitchFamily="34" charset="0"/>
                <a:ea typeface="Calibri" panose="020F0502020204030204" pitchFamily="34" charset="0"/>
                <a:cs typeface="Mangal" panose="02040503050203030202" pitchFamily="18" charset="0"/>
              </a:rPr>
            </a:br>
            <a:r>
              <a:rPr lang="en-GB" sz="1800" dirty="0">
                <a:latin typeface="Swis721 BT" panose="020B0504020202020204" pitchFamily="34" charset="0"/>
                <a:ea typeface="Calibri" panose="020F0502020204030204" pitchFamily="34" charset="0"/>
                <a:cs typeface="Mangal" panose="02040503050203030202" pitchFamily="18" charset="0"/>
              </a:rPr>
              <a:t>                           2.  Secretory </a:t>
            </a:r>
            <a:r>
              <a:rPr lang="en-GB" sz="1800" dirty="0" smtClean="0">
                <a:latin typeface="Swis721 BT" panose="020B0504020202020204" pitchFamily="34" charset="0"/>
                <a:ea typeface="Calibri" panose="020F0502020204030204" pitchFamily="34" charset="0"/>
                <a:cs typeface="Mangal" panose="02040503050203030202" pitchFamily="18" charset="0"/>
              </a:rPr>
              <a:t>phase</a:t>
            </a:r>
            <a:endParaRPr lang="en-IN" dirty="0"/>
          </a:p>
        </p:txBody>
      </p:sp>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3</a:t>
            </a:r>
            <a:endParaRPr lang="en-IN" sz="1800" dirty="0"/>
          </a:p>
        </p:txBody>
      </p:sp>
    </p:spTree>
    <p:extLst>
      <p:ext uri="{BB962C8B-B14F-4D97-AF65-F5344CB8AC3E}">
        <p14:creationId xmlns:p14="http://schemas.microsoft.com/office/powerpoint/2010/main" val="11905974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E7F2-6444-172A-A73F-86D9450932C4}"/>
              </a:ext>
            </a:extLst>
          </p:cNvPr>
          <p:cNvSpPr>
            <a:spLocks noGrp="1"/>
          </p:cNvSpPr>
          <p:nvPr>
            <p:ph type="title" idx="4294967295"/>
          </p:nvPr>
        </p:nvSpPr>
        <p:spPr>
          <a:xfrm>
            <a:off x="467360" y="375285"/>
            <a:ext cx="7538720" cy="671195"/>
          </a:xfrm>
        </p:spPr>
        <p:txBody>
          <a:bodyPr>
            <a:normAutofit/>
          </a:bodyPr>
          <a:lstStyle/>
          <a:p>
            <a:r>
              <a:rPr lang="en-US" sz="3000" b="1" dirty="0">
                <a:solidFill>
                  <a:srgbClr val="AF3D61"/>
                </a:solidFill>
                <a:latin typeface="Swis721 Hv BT" panose="020B0804020202020204" pitchFamily="34" charset="0"/>
                <a:cs typeface="Times New Roman" panose="02020603050405020304" pitchFamily="18" charset="0"/>
              </a:rPr>
              <a:t>MALIGNANCY AND HYPERPLASIA</a:t>
            </a:r>
            <a:endParaRPr lang="en-IN" sz="3000" b="1" dirty="0">
              <a:solidFill>
                <a:srgbClr val="AF3D61"/>
              </a:solidFill>
              <a:latin typeface="Swis721 Hv BT" panose="020B08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5A4F70F-91B2-37A0-54A3-E6201DC55E83}"/>
              </a:ext>
            </a:extLst>
          </p:cNvPr>
          <p:cNvSpPr>
            <a:spLocks noGrp="1"/>
          </p:cNvSpPr>
          <p:nvPr>
            <p:ph idx="4294967295"/>
          </p:nvPr>
        </p:nvSpPr>
        <p:spPr>
          <a:xfrm>
            <a:off x="467360" y="1124585"/>
            <a:ext cx="10515600" cy="3518535"/>
          </a:xfrm>
        </p:spPr>
        <p:txBody>
          <a:bodyPr>
            <a:normAutofit/>
          </a:bodyPr>
          <a:lstStyle/>
          <a:p>
            <a:pPr marL="355600" indent="-355600">
              <a:lnSpc>
                <a:spcPct val="114000"/>
              </a:lnSpc>
              <a:buClr>
                <a:srgbClr val="AF3D61"/>
              </a:buClr>
              <a:buFont typeface="Wingdings" panose="05000000000000000000" pitchFamily="2" charset="2"/>
              <a:buChar char="v"/>
            </a:pPr>
            <a:r>
              <a:rPr lang="en-IN" sz="1800" dirty="0">
                <a:latin typeface="Swis721 BT" panose="020B0504020202020204" pitchFamily="34" charset="0"/>
                <a:cs typeface="Times New Roman" panose="02020603050405020304" pitchFamily="18" charset="0"/>
              </a:rPr>
              <a:t>AUB-M</a:t>
            </a:r>
            <a:br>
              <a:rPr lang="en-IN" sz="1800" dirty="0">
                <a:latin typeface="Swis721 BT" panose="020B0504020202020204" pitchFamily="34" charset="0"/>
                <a:cs typeface="Times New Roman" panose="02020603050405020304" pitchFamily="18" charset="0"/>
              </a:rPr>
            </a:br>
            <a:r>
              <a:rPr lang="en-IN" sz="1800" dirty="0">
                <a:latin typeface="Swis721 BT" panose="020B0504020202020204" pitchFamily="34" charset="0"/>
                <a:cs typeface="Times New Roman" panose="02020603050405020304" pitchFamily="18" charset="0"/>
              </a:rPr>
              <a:t>Women with AUB and associated malignant or premalignant lesions (e.g. Endometrial cancer, leiomyosarcoma and atypical endometrial hyperplasia) are categorised here.</a:t>
            </a:r>
          </a:p>
          <a:p>
            <a:pPr marL="355600" indent="-355600">
              <a:lnSpc>
                <a:spcPct val="114000"/>
              </a:lnSpc>
              <a:buClr>
                <a:srgbClr val="AF3D61"/>
              </a:buClr>
              <a:buFont typeface="Wingdings" panose="05000000000000000000" pitchFamily="2" charset="2"/>
              <a:buChar char="v"/>
            </a:pPr>
            <a:r>
              <a:rPr lang="en-US" sz="1800" dirty="0">
                <a:latin typeface="Swis721 BT" panose="020B0504020202020204" pitchFamily="34" charset="0"/>
                <a:cs typeface="Times New Roman" panose="02020603050405020304" pitchFamily="18" charset="0"/>
              </a:rPr>
              <a:t>Endometrial hyperplasia Endometrial hyperplasia (EH) is defined as irregular proliferation of endometrial glands with an increase in the gland to stroma ratio </a:t>
            </a:r>
          </a:p>
          <a:p>
            <a:pPr marL="355600" indent="-355600">
              <a:lnSpc>
                <a:spcPct val="114000"/>
              </a:lnSpc>
              <a:buClr>
                <a:srgbClr val="AF3D61"/>
              </a:buClr>
              <a:buFont typeface="Wingdings" panose="05000000000000000000" pitchFamily="2" charset="2"/>
              <a:buChar char="v"/>
            </a:pPr>
            <a:r>
              <a:rPr lang="en-IN" sz="1800" dirty="0">
                <a:latin typeface="Swis721 BT" panose="020B0504020202020204" pitchFamily="34" charset="0"/>
                <a:cs typeface="Times New Roman" panose="02020603050405020304" pitchFamily="18" charset="0"/>
              </a:rPr>
              <a:t>RISK FACTORS </a:t>
            </a:r>
            <a:br>
              <a:rPr lang="en-IN" sz="1800" dirty="0">
                <a:latin typeface="Swis721 BT" panose="020B0504020202020204" pitchFamily="34" charset="0"/>
                <a:cs typeface="Times New Roman" panose="02020603050405020304" pitchFamily="18" charset="0"/>
              </a:rPr>
            </a:br>
            <a:r>
              <a:rPr lang="en-IN" sz="1800" dirty="0">
                <a:latin typeface="Swis721 BT" panose="020B0504020202020204" pitchFamily="34" charset="0"/>
                <a:cs typeface="Times New Roman" panose="02020603050405020304" pitchFamily="18" charset="0"/>
              </a:rPr>
              <a:t>Unopposed </a:t>
            </a:r>
            <a:r>
              <a:rPr lang="en-IN" sz="1800" dirty="0" err="1">
                <a:latin typeface="Swis721 BT" panose="020B0504020202020204" pitchFamily="34" charset="0"/>
                <a:cs typeface="Times New Roman" panose="02020603050405020304" pitchFamily="18" charset="0"/>
              </a:rPr>
              <a:t>estrogen</a:t>
            </a:r>
            <a:r>
              <a:rPr lang="en-IN" sz="1800" dirty="0">
                <a:latin typeface="Swis721 BT" panose="020B0504020202020204" pitchFamily="34" charset="0"/>
                <a:cs typeface="Times New Roman" panose="02020603050405020304" pitchFamily="18" charset="0"/>
              </a:rPr>
              <a:t> therapy, Tamoxifen therapy, Early menarche and late menopause (after age 55 years), Nulliparity, COS (Chronic anovulation),Diabetes mellitus, Hypertension, Granulosa cell </a:t>
            </a:r>
            <a:r>
              <a:rPr lang="en-IN" sz="1800" dirty="0" err="1">
                <a:latin typeface="Swis721 BT" panose="020B0504020202020204" pitchFamily="34" charset="0"/>
                <a:cs typeface="Times New Roman" panose="02020603050405020304" pitchFamily="18" charset="0"/>
              </a:rPr>
              <a:t>tumors</a:t>
            </a:r>
            <a:r>
              <a:rPr lang="en-IN" sz="1800" dirty="0">
                <a:latin typeface="Swis721 BT" panose="020B0504020202020204" pitchFamily="34" charset="0"/>
                <a:cs typeface="Times New Roman" panose="02020603050405020304" pitchFamily="18" charset="0"/>
              </a:rPr>
              <a:t> ,Lynch syndrome (HNPCC),Cowden syndrome, Family history of endometrial, ovarian, breast or colon cancer, Increasing age (older than 35 years</a:t>
            </a:r>
            <a:r>
              <a:rPr lang="en-IN" sz="1800" dirty="0" smtClean="0">
                <a:latin typeface="Swis721 BT" panose="020B0504020202020204" pitchFamily="34" charset="0"/>
                <a:cs typeface="Times New Roman" panose="02020603050405020304" pitchFamily="18" charset="0"/>
              </a:rPr>
              <a:t>), Obesity….</a:t>
            </a:r>
            <a:endParaRPr lang="en-IN" sz="1800" dirty="0">
              <a:latin typeface="Swis721 BT" panose="020B0504020202020204" pitchFamily="34" charset="0"/>
            </a:endParaRPr>
          </a:p>
        </p:txBody>
      </p:sp>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48799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30</a:t>
            </a:r>
            <a:endParaRPr lang="en-IN" sz="1800" dirty="0"/>
          </a:p>
        </p:txBody>
      </p:sp>
    </p:spTree>
    <p:extLst>
      <p:ext uri="{BB962C8B-B14F-4D97-AF65-F5344CB8AC3E}">
        <p14:creationId xmlns:p14="http://schemas.microsoft.com/office/powerpoint/2010/main" val="29057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B6F400-B45A-C01A-B899-77570B8AF9A2}"/>
              </a:ext>
            </a:extLst>
          </p:cNvPr>
          <p:cNvSpPr>
            <a:spLocks noGrp="1"/>
          </p:cNvSpPr>
          <p:nvPr>
            <p:ph idx="4294967295"/>
          </p:nvPr>
        </p:nvSpPr>
        <p:spPr>
          <a:xfrm>
            <a:off x="409575" y="458788"/>
            <a:ext cx="11249025" cy="2274887"/>
          </a:xfrm>
        </p:spPr>
        <p:txBody>
          <a:bodyPr>
            <a:normAutofit/>
          </a:bodyPr>
          <a:lstStyle/>
          <a:p>
            <a:pPr marL="447675" indent="-447675">
              <a:lnSpc>
                <a:spcPct val="114000"/>
              </a:lnSpc>
              <a:buClr>
                <a:srgbClr val="AF3D61"/>
              </a:buClr>
              <a:buFont typeface="Wingdings" panose="05000000000000000000" pitchFamily="2" charset="2"/>
              <a:buChar char="v"/>
            </a:pPr>
            <a:r>
              <a:rPr lang="en-IN" sz="2000" dirty="0">
                <a:latin typeface="Swis721 BT" panose="020B0504020202020204" pitchFamily="34" charset="0"/>
                <a:cs typeface="Times New Roman" panose="02020603050405020304" pitchFamily="18" charset="0"/>
              </a:rPr>
              <a:t>Clinical presentation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AUB (Most common)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Postmenopausal bleeding (5% -10% )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Abnormal cytologic findings on cervical cancer screening (e.g., Atypical glandular cells)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Postmenopausal patient with a thickened endometrial stripe on imaging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Incidental finding after hysterectomy </a:t>
            </a:r>
          </a:p>
        </p:txBody>
      </p:sp>
      <p:pic>
        <p:nvPicPr>
          <p:cNvPr id="2" name="Picture 1">
            <a:extLst>
              <a:ext uri="{FF2B5EF4-FFF2-40B4-BE49-F238E27FC236}">
                <a16:creationId xmlns:a16="http://schemas.microsoft.com/office/drawing/2014/main" id="{46F42C36-B046-0E77-D20D-C066E8451693}"/>
              </a:ext>
            </a:extLst>
          </p:cNvPr>
          <p:cNvPicPr>
            <a:picLocks noChangeAspect="1"/>
          </p:cNvPicPr>
          <p:nvPr/>
        </p:nvPicPr>
        <p:blipFill>
          <a:blip r:embed="rId2"/>
          <a:stretch>
            <a:fillRect/>
          </a:stretch>
        </p:blipFill>
        <p:spPr>
          <a:xfrm>
            <a:off x="7323772" y="2733675"/>
            <a:ext cx="3891453" cy="3116263"/>
          </a:xfrm>
          <a:prstGeom prst="rect">
            <a:avLst/>
          </a:prstGeom>
          <a:ln w="88900" cap="sq" cmpd="thickThin">
            <a:solidFill>
              <a:srgbClr val="000000"/>
            </a:solidFill>
            <a:prstDash val="solid"/>
            <a:miter lim="800000"/>
          </a:ln>
          <a:effectLst>
            <a:innerShdw blurRad="76200">
              <a:srgbClr val="000000"/>
            </a:innerShdw>
          </a:effectLst>
        </p:spPr>
      </p:pic>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31</a:t>
            </a:r>
            <a:endParaRPr lang="en-IN" sz="1800" dirty="0"/>
          </a:p>
        </p:txBody>
      </p:sp>
    </p:spTree>
    <p:extLst>
      <p:ext uri="{BB962C8B-B14F-4D97-AF65-F5344CB8AC3E}">
        <p14:creationId xmlns:p14="http://schemas.microsoft.com/office/powerpoint/2010/main" val="934365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0899F-6D91-6117-E360-9E12115C074C}"/>
              </a:ext>
            </a:extLst>
          </p:cNvPr>
          <p:cNvSpPr>
            <a:spLocks noGrp="1"/>
          </p:cNvSpPr>
          <p:nvPr>
            <p:ph type="title" idx="4294967295"/>
          </p:nvPr>
        </p:nvSpPr>
        <p:spPr>
          <a:xfrm>
            <a:off x="631470" y="909665"/>
            <a:ext cx="3085766" cy="529397"/>
          </a:xfrm>
        </p:spPr>
        <p:txBody>
          <a:bodyPr>
            <a:normAutofit/>
          </a:bodyPr>
          <a:lstStyle/>
          <a:p>
            <a:r>
              <a:rPr lang="en-IN" sz="2000" b="1" dirty="0">
                <a:solidFill>
                  <a:srgbClr val="206670"/>
                </a:solidFill>
                <a:latin typeface="Swis721 Hv BT" panose="020B0804020202020204" pitchFamily="34" charset="0"/>
                <a:cs typeface="Times New Roman" panose="02020603050405020304" pitchFamily="18" charset="0"/>
              </a:rPr>
              <a:t>Endometrial sampling</a:t>
            </a:r>
          </a:p>
        </p:txBody>
      </p:sp>
      <p:sp>
        <p:nvSpPr>
          <p:cNvPr id="3" name="Content Placeholder 2">
            <a:extLst>
              <a:ext uri="{FF2B5EF4-FFF2-40B4-BE49-F238E27FC236}">
                <a16:creationId xmlns:a16="http://schemas.microsoft.com/office/drawing/2014/main" id="{8D7691EF-C71C-3CF2-8738-3D516D0351A7}"/>
              </a:ext>
            </a:extLst>
          </p:cNvPr>
          <p:cNvSpPr>
            <a:spLocks noGrp="1"/>
          </p:cNvSpPr>
          <p:nvPr>
            <p:ph idx="4294967295"/>
          </p:nvPr>
        </p:nvSpPr>
        <p:spPr>
          <a:xfrm>
            <a:off x="631469" y="1767025"/>
            <a:ext cx="5978053" cy="4743105"/>
          </a:xfrm>
        </p:spPr>
        <p:txBody>
          <a:bodyPr>
            <a:normAutofit/>
          </a:bodyPr>
          <a:lstStyle/>
          <a:p>
            <a:pPr>
              <a:lnSpc>
                <a:spcPct val="110000"/>
              </a:lnSpc>
              <a:spcBef>
                <a:spcPts val="1200"/>
              </a:spcBef>
            </a:pPr>
            <a:r>
              <a:rPr lang="en-IN" sz="1800" b="1" dirty="0">
                <a:latin typeface="Swis721 BT" panose="020B0504020202020204" pitchFamily="34" charset="0"/>
                <a:cs typeface="Times New Roman" panose="02020603050405020304" pitchFamily="18" charset="0"/>
              </a:rPr>
              <a:t>Indications</a:t>
            </a:r>
          </a:p>
          <a:p>
            <a:pPr marL="357188" indent="-357188">
              <a:lnSpc>
                <a:spcPct val="110000"/>
              </a:lnSpc>
              <a:spcBef>
                <a:spcPts val="1200"/>
              </a:spcBef>
              <a:buNone/>
              <a:tabLst>
                <a:tab pos="357188" algn="l"/>
              </a:tabLst>
            </a:pPr>
            <a:r>
              <a:rPr lang="en-US" sz="1800" dirty="0" smtClean="0">
                <a:latin typeface="Swis721 BT" panose="020B0504020202020204" pitchFamily="34" charset="0"/>
                <a:cs typeface="Times New Roman" panose="02020603050405020304" pitchFamily="18" charset="0"/>
              </a:rPr>
              <a:t>a)	women </a:t>
            </a:r>
            <a:r>
              <a:rPr lang="en-US" sz="1800" dirty="0">
                <a:latin typeface="Swis721 BT" panose="020B0504020202020204" pitchFamily="34" charset="0"/>
                <a:cs typeface="Times New Roman" panose="02020603050405020304" pitchFamily="18" charset="0"/>
              </a:rPr>
              <a:t>with age &gt;45 years with AUB- whether prolonged, heavy, irregular or intermenstrual bleeding pattern.</a:t>
            </a:r>
          </a:p>
          <a:p>
            <a:pPr marL="357188" indent="-357188">
              <a:lnSpc>
                <a:spcPct val="110000"/>
              </a:lnSpc>
              <a:spcBef>
                <a:spcPts val="1200"/>
              </a:spcBef>
              <a:buNone/>
              <a:tabLst>
                <a:tab pos="357188" algn="l"/>
              </a:tabLst>
            </a:pPr>
            <a:r>
              <a:rPr lang="en-US" sz="1800" dirty="0">
                <a:latin typeface="Swis721 BT" panose="020B0504020202020204" pitchFamily="34" charset="0"/>
                <a:cs typeface="Times New Roman" panose="02020603050405020304" pitchFamily="18" charset="0"/>
              </a:rPr>
              <a:t> </a:t>
            </a:r>
            <a:r>
              <a:rPr lang="en-US" sz="1800" dirty="0" smtClean="0">
                <a:latin typeface="Swis721 BT" panose="020B0504020202020204" pitchFamily="34" charset="0"/>
                <a:cs typeface="Times New Roman" panose="02020603050405020304" pitchFamily="18" charset="0"/>
              </a:rPr>
              <a:t>b)	women </a:t>
            </a:r>
            <a:r>
              <a:rPr lang="en-US" sz="1800" dirty="0">
                <a:latin typeface="Swis721 BT" panose="020B0504020202020204" pitchFamily="34" charset="0"/>
                <a:cs typeface="Times New Roman" panose="02020603050405020304" pitchFamily="18" charset="0"/>
              </a:rPr>
              <a:t>with age &lt;45 years but who are obese, have prolonged     intervals between cycles, intermenstrual bleeding or at high risk for endometrial cancer , Women who are obese have</a:t>
            </a:r>
          </a:p>
          <a:p>
            <a:pPr>
              <a:lnSpc>
                <a:spcPct val="110000"/>
              </a:lnSpc>
              <a:spcBef>
                <a:spcPts val="1200"/>
              </a:spcBef>
            </a:pPr>
            <a:r>
              <a:rPr lang="en-IN" sz="1800" b="1" dirty="0" smtClean="0">
                <a:latin typeface="Swis721 BT" panose="020B0504020202020204" pitchFamily="34" charset="0"/>
                <a:cs typeface="Times New Roman" panose="02020603050405020304" pitchFamily="18" charset="0"/>
              </a:rPr>
              <a:t>Methods</a:t>
            </a:r>
            <a:endParaRPr lang="en-IN" sz="1800" b="1" dirty="0">
              <a:latin typeface="Swis721 BT" panose="020B0504020202020204" pitchFamily="34" charset="0"/>
              <a:cs typeface="Times New Roman" panose="02020603050405020304" pitchFamily="18" charset="0"/>
            </a:endParaRPr>
          </a:p>
          <a:p>
            <a:pPr marL="457200" indent="-457200">
              <a:lnSpc>
                <a:spcPct val="110000"/>
              </a:lnSpc>
              <a:spcBef>
                <a:spcPts val="1200"/>
              </a:spcBef>
              <a:buFont typeface="+mj-lt"/>
              <a:buAutoNum type="arabicPeriod"/>
            </a:pPr>
            <a:r>
              <a:rPr lang="en-US" sz="1800" dirty="0">
                <a:latin typeface="Swis721 BT" panose="020B0504020202020204" pitchFamily="34" charset="0"/>
                <a:cs typeface="Times New Roman" panose="02020603050405020304" pitchFamily="18" charset="0"/>
              </a:rPr>
              <a:t>Office biopsy</a:t>
            </a:r>
          </a:p>
          <a:p>
            <a:pPr marL="457200" indent="-457200">
              <a:lnSpc>
                <a:spcPct val="110000"/>
              </a:lnSpc>
              <a:spcBef>
                <a:spcPts val="1200"/>
              </a:spcBef>
              <a:buFont typeface="+mj-lt"/>
              <a:buAutoNum type="arabicPeriod"/>
            </a:pPr>
            <a:r>
              <a:rPr lang="en-US" sz="1800" dirty="0">
                <a:latin typeface="Swis721 BT" panose="020B0504020202020204" pitchFamily="34" charset="0"/>
                <a:cs typeface="Times New Roman" panose="02020603050405020304" pitchFamily="18" charset="0"/>
              </a:rPr>
              <a:t>Dilatation and curettage</a:t>
            </a:r>
          </a:p>
          <a:p>
            <a:pPr marL="457200" indent="-457200">
              <a:lnSpc>
                <a:spcPct val="110000"/>
              </a:lnSpc>
              <a:spcBef>
                <a:spcPts val="1200"/>
              </a:spcBef>
              <a:buFont typeface="+mj-lt"/>
              <a:buAutoNum type="arabicPeriod"/>
            </a:pPr>
            <a:r>
              <a:rPr lang="en-US" sz="1800" dirty="0">
                <a:latin typeface="Swis721 BT" panose="020B0504020202020204" pitchFamily="34" charset="0"/>
                <a:cs typeface="Times New Roman" panose="02020603050405020304" pitchFamily="18" charset="0"/>
              </a:rPr>
              <a:t>Hysteroscopy directed biopsy</a:t>
            </a:r>
            <a:endParaRPr lang="en-IN" sz="1800" dirty="0">
              <a:latin typeface="Swis721 BT" panose="020B0504020202020204" pitchFamily="34"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B2A18019-079F-4CCD-2514-D8B55FF61E47}"/>
              </a:ext>
            </a:extLst>
          </p:cNvPr>
          <p:cNvPicPr>
            <a:picLocks noChangeAspect="1"/>
          </p:cNvPicPr>
          <p:nvPr/>
        </p:nvPicPr>
        <p:blipFill>
          <a:blip r:embed="rId2"/>
          <a:stretch>
            <a:fillRect/>
          </a:stretch>
        </p:blipFill>
        <p:spPr>
          <a:xfrm>
            <a:off x="7392729" y="2163556"/>
            <a:ext cx="4106845" cy="3772898"/>
          </a:xfrm>
          <a:prstGeom prst="rect">
            <a:avLst/>
          </a:prstGeom>
          <a:ln w="88900" cap="sq" cmpd="thickThin">
            <a:solidFill>
              <a:srgbClr val="000000"/>
            </a:solidFill>
            <a:prstDash val="solid"/>
            <a:miter lim="800000"/>
          </a:ln>
          <a:effectLst>
            <a:innerShdw blurRad="76200">
              <a:srgbClr val="000000"/>
            </a:innerShdw>
          </a:effec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32</a:t>
            </a:r>
            <a:endParaRPr lang="en-IN" sz="1800" dirty="0"/>
          </a:p>
        </p:txBody>
      </p:sp>
    </p:spTree>
    <p:extLst>
      <p:ext uri="{BB962C8B-B14F-4D97-AF65-F5344CB8AC3E}">
        <p14:creationId xmlns:p14="http://schemas.microsoft.com/office/powerpoint/2010/main" val="22495771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A36A6-8488-8FD1-6E62-B9A7614B5A19}"/>
              </a:ext>
            </a:extLst>
          </p:cNvPr>
          <p:cNvSpPr>
            <a:spLocks noGrp="1"/>
          </p:cNvSpPr>
          <p:nvPr>
            <p:ph idx="4294967295"/>
          </p:nvPr>
        </p:nvSpPr>
        <p:spPr>
          <a:xfrm>
            <a:off x="768751" y="1630098"/>
            <a:ext cx="6071887" cy="4305675"/>
          </a:xfrm>
        </p:spPr>
        <p:txBody>
          <a:bodyPr>
            <a:normAutofit/>
          </a:bodyPr>
          <a:lstStyle/>
          <a:p>
            <a:pPr algn="just">
              <a:lnSpc>
                <a:spcPct val="130000"/>
              </a:lnSpc>
              <a:spcBef>
                <a:spcPts val="1600"/>
              </a:spcBef>
            </a:pPr>
            <a:r>
              <a:rPr lang="en-IN" sz="1800" b="1" dirty="0">
                <a:solidFill>
                  <a:srgbClr val="AF3D61"/>
                </a:solidFill>
                <a:latin typeface="Swis721 BT" panose="020B0504020202020204" pitchFamily="34" charset="0"/>
                <a:cs typeface="Times New Roman" panose="02020603050405020304" pitchFamily="18" charset="0"/>
              </a:rPr>
              <a:t>Pelvic ultrasound- </a:t>
            </a:r>
            <a:r>
              <a:rPr lang="en-IN" sz="1800" dirty="0">
                <a:latin typeface="Swis721 BT" panose="020B0504020202020204" pitchFamily="34" charset="0"/>
                <a:cs typeface="Times New Roman" panose="02020603050405020304" pitchFamily="18" charset="0"/>
              </a:rPr>
              <a:t>it is the fist imaging modality of choice in women with AUB. Transvaginal ultrasound should be preferred as it helps in ruling out any structural causes in myometrium or endometrium. </a:t>
            </a:r>
          </a:p>
          <a:p>
            <a:pPr algn="just">
              <a:lnSpc>
                <a:spcPct val="130000"/>
              </a:lnSpc>
              <a:spcBef>
                <a:spcPts val="1600"/>
              </a:spcBef>
            </a:pPr>
            <a:r>
              <a:rPr lang="en-IN" sz="1800" b="1" dirty="0" smtClean="0">
                <a:solidFill>
                  <a:srgbClr val="AF3D61"/>
                </a:solidFill>
                <a:latin typeface="Swis721 BT" panose="020B0504020202020204" pitchFamily="34" charset="0"/>
                <a:cs typeface="Times New Roman" panose="02020603050405020304" pitchFamily="18" charset="0"/>
              </a:rPr>
              <a:t>Saline </a:t>
            </a:r>
            <a:r>
              <a:rPr lang="en-IN" sz="1800" b="1" dirty="0">
                <a:solidFill>
                  <a:srgbClr val="AF3D61"/>
                </a:solidFill>
                <a:latin typeface="Swis721 BT" panose="020B0504020202020204" pitchFamily="34" charset="0"/>
                <a:cs typeface="Times New Roman" panose="02020603050405020304" pitchFamily="18" charset="0"/>
              </a:rPr>
              <a:t>infusion sonography- </a:t>
            </a:r>
            <a:r>
              <a:rPr lang="en-IN" sz="1800" dirty="0">
                <a:latin typeface="Swis721 BT" panose="020B0504020202020204" pitchFamily="34" charset="0"/>
                <a:cs typeface="Times New Roman" panose="02020603050405020304" pitchFamily="18" charset="0"/>
              </a:rPr>
              <a:t>it is a technique in </a:t>
            </a:r>
            <a:r>
              <a:rPr lang="en-IN" sz="1800" dirty="0" err="1">
                <a:latin typeface="Swis721 BT" panose="020B0504020202020204" pitchFamily="34" charset="0"/>
                <a:cs typeface="Times New Roman" panose="02020603050405020304" pitchFamily="18" charset="0"/>
              </a:rPr>
              <a:t>whivh</a:t>
            </a:r>
            <a:r>
              <a:rPr lang="en-IN" sz="1800" dirty="0">
                <a:latin typeface="Swis721 BT" panose="020B0504020202020204" pitchFamily="34" charset="0"/>
                <a:cs typeface="Times New Roman" panose="02020603050405020304" pitchFamily="18" charset="0"/>
              </a:rPr>
              <a:t> </a:t>
            </a:r>
            <a:r>
              <a:rPr lang="en-IN" sz="1800" dirty="0" err="1">
                <a:latin typeface="Swis721 BT" panose="020B0504020202020204" pitchFamily="34" charset="0"/>
                <a:cs typeface="Times New Roman" panose="02020603050405020304" pitchFamily="18" charset="0"/>
              </a:rPr>
              <a:t>steril</a:t>
            </a:r>
            <a:r>
              <a:rPr lang="en-IN" sz="1800" dirty="0">
                <a:latin typeface="Swis721 BT" panose="020B0504020202020204" pitchFamily="34" charset="0"/>
                <a:cs typeface="Times New Roman" panose="02020603050405020304" pitchFamily="18" charset="0"/>
              </a:rPr>
              <a:t> saline is instilled into endometrial cavity and a transvaginal sonography performed. This technique helps to evaluate endometrial cavity to detect lesions </a:t>
            </a:r>
            <a:r>
              <a:rPr lang="en-IN" sz="1800" dirty="0" err="1">
                <a:latin typeface="Swis721 BT" panose="020B0504020202020204" pitchFamily="34" charset="0"/>
                <a:cs typeface="Times New Roman" panose="02020603050405020304" pitchFamily="18" charset="0"/>
              </a:rPr>
              <a:t>tlike</a:t>
            </a:r>
            <a:r>
              <a:rPr lang="en-IN" sz="1800" dirty="0">
                <a:latin typeface="Swis721 BT" panose="020B0504020202020204" pitchFamily="34" charset="0"/>
                <a:cs typeface="Times New Roman" panose="02020603050405020304" pitchFamily="18" charset="0"/>
              </a:rPr>
              <a:t> small polyps or submucosal fibroids that may appear as thickened endometrium on transvaginal </a:t>
            </a:r>
            <a:r>
              <a:rPr lang="en-IN" sz="1800" dirty="0" smtClean="0">
                <a:latin typeface="Swis721 BT" panose="020B0504020202020204" pitchFamily="34" charset="0"/>
                <a:cs typeface="Times New Roman" panose="02020603050405020304" pitchFamily="18" charset="0"/>
              </a:rPr>
              <a:t>sonography.</a:t>
            </a:r>
            <a:endParaRPr lang="en-US" sz="1800" dirty="0">
              <a:latin typeface="Swis721 BT" panose="020B0504020202020204" pitchFamily="34" charset="0"/>
              <a:cs typeface="Times New Roman" panose="02020603050405020304" pitchFamily="18" charset="0"/>
            </a:endParaRPr>
          </a:p>
        </p:txBody>
      </p:sp>
      <p:pic>
        <p:nvPicPr>
          <p:cNvPr id="3074" name="Picture 2" descr="posterior wall uterine polyp ...">
            <a:extLst>
              <a:ext uri="{FF2B5EF4-FFF2-40B4-BE49-F238E27FC236}">
                <a16:creationId xmlns:a16="http://schemas.microsoft.com/office/drawing/2014/main" id="{8CFF3651-C7CE-CB85-B519-6D5EE7269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421" y="643153"/>
            <a:ext cx="3048000"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damsdelhi - Saline infusion sonography ...">
            <a:extLst>
              <a:ext uri="{FF2B5EF4-FFF2-40B4-BE49-F238E27FC236}">
                <a16:creationId xmlns:a16="http://schemas.microsoft.com/office/drawing/2014/main" id="{D8C78D26-248A-20C3-7B26-54318B367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 r="2680"/>
          <a:stretch/>
        </p:blipFill>
        <p:spPr bwMode="auto">
          <a:xfrm>
            <a:off x="8098421" y="3528346"/>
            <a:ext cx="3067291"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768751" y="1"/>
            <a:ext cx="2217517" cy="1174750"/>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4A1D2B5F-B45D-DBFE-D0F2-41C155226CC3}"/>
              </a:ext>
            </a:extLst>
          </p:cNvPr>
          <p:cNvSpPr>
            <a:spLocks noGrp="1"/>
          </p:cNvSpPr>
          <p:nvPr>
            <p:ph type="title" idx="4294967295"/>
          </p:nvPr>
        </p:nvSpPr>
        <p:spPr>
          <a:xfrm>
            <a:off x="485170" y="505688"/>
            <a:ext cx="2784677" cy="618723"/>
          </a:xfrm>
        </p:spPr>
        <p:txBody>
          <a:bodyPr>
            <a:normAutofit/>
          </a:bodyPr>
          <a:lstStyle/>
          <a:p>
            <a:pPr algn="ctr"/>
            <a:r>
              <a:rPr lang="en-US" sz="3000" dirty="0" smtClean="0">
                <a:solidFill>
                  <a:schemeClr val="bg1"/>
                </a:solidFill>
                <a:latin typeface="Swis721 Hv BT" panose="020B0804020202020204" pitchFamily="34" charset="0"/>
                <a:cs typeface="Times New Roman" panose="02020603050405020304" pitchFamily="18" charset="0"/>
              </a:rPr>
              <a:t>IMAGING </a:t>
            </a:r>
            <a:endParaRPr lang="en-US" sz="3000" dirty="0">
              <a:solidFill>
                <a:schemeClr val="bg1"/>
              </a:solidFill>
              <a:latin typeface="Swis721 Hv BT" panose="020B0804020202020204" pitchFamily="34" charset="0"/>
              <a:cs typeface="Times New Roman" panose="02020603050405020304" pitchFamily="18" charset="0"/>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33</a:t>
            </a:r>
            <a:endParaRPr lang="en-IN" sz="1800" dirty="0"/>
          </a:p>
        </p:txBody>
      </p:sp>
    </p:spTree>
    <p:extLst>
      <p:ext uri="{BB962C8B-B14F-4D97-AF65-F5344CB8AC3E}">
        <p14:creationId xmlns:p14="http://schemas.microsoft.com/office/powerpoint/2010/main" val="3104945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62662" y="1"/>
            <a:ext cx="3403242" cy="1554479"/>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ounded Rectangle 7"/>
          <p:cNvSpPr/>
          <p:nvPr/>
        </p:nvSpPr>
        <p:spPr>
          <a:xfrm>
            <a:off x="2525210" y="5260934"/>
            <a:ext cx="7141580" cy="885221"/>
          </a:xfrm>
          <a:prstGeom prst="roundRect">
            <a:avLst>
              <a:gd name="adj" fmla="val 34973"/>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E2EE00A2-2142-DA56-B2BA-635512B490D0}"/>
              </a:ext>
            </a:extLst>
          </p:cNvPr>
          <p:cNvSpPr>
            <a:spLocks noGrp="1"/>
          </p:cNvSpPr>
          <p:nvPr>
            <p:ph type="title" idx="4294967295"/>
          </p:nvPr>
        </p:nvSpPr>
        <p:spPr>
          <a:xfrm>
            <a:off x="1091189" y="555161"/>
            <a:ext cx="3518704" cy="845736"/>
          </a:xfrm>
        </p:spPr>
        <p:txBody>
          <a:bodyPr vert="horz" lIns="91440" tIns="45720" rIns="91440" bIns="45720" rtlCol="0" anchor="ctr">
            <a:normAutofit/>
          </a:bodyPr>
          <a:lstStyle/>
          <a:p>
            <a:pPr algn="ctr"/>
            <a:r>
              <a:rPr lang="en-IN" sz="3000" dirty="0" smtClean="0">
                <a:solidFill>
                  <a:schemeClr val="bg1"/>
                </a:solidFill>
                <a:latin typeface="Swis721 Hv BT" panose="020B0804020202020204" pitchFamily="34" charset="0"/>
                <a:cs typeface="Times New Roman" panose="02020603050405020304" pitchFamily="18" charset="0"/>
              </a:rPr>
              <a:t>HYSTEROSCOPY</a:t>
            </a:r>
            <a:endParaRPr lang="en-IN" sz="3000" dirty="0">
              <a:solidFill>
                <a:schemeClr val="bg1"/>
              </a:solidFill>
              <a:latin typeface="Swis721 Hv BT" panose="020B0804020202020204" pitchFamily="34"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F3F9A986-1D52-6E8C-544D-A393DA887E2B}"/>
              </a:ext>
            </a:extLst>
          </p:cNvPr>
          <p:cNvPicPr>
            <a:picLocks noGrp="1" noChangeAspect="1"/>
          </p:cNvPicPr>
          <p:nvPr>
            <p:ph idx="4294967295"/>
          </p:nvPr>
        </p:nvPicPr>
        <p:blipFill>
          <a:blip r:embed="rId2"/>
          <a:stretch>
            <a:fillRect/>
          </a:stretch>
        </p:blipFill>
        <p:spPr>
          <a:xfrm>
            <a:off x="6637605" y="2130698"/>
            <a:ext cx="3928254" cy="2631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1578E41A-5AF5-C371-81F9-26518E8AE23E}"/>
              </a:ext>
            </a:extLst>
          </p:cNvPr>
          <p:cNvPicPr>
            <a:picLocks noChangeAspect="1"/>
          </p:cNvPicPr>
          <p:nvPr/>
        </p:nvPicPr>
        <p:blipFill>
          <a:blip r:embed="rId3"/>
          <a:stretch>
            <a:fillRect/>
          </a:stretch>
        </p:blipFill>
        <p:spPr>
          <a:xfrm>
            <a:off x="1567776" y="2130698"/>
            <a:ext cx="4734925" cy="2631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A865212C-882F-ED0D-1F25-C36F3708DD42}"/>
              </a:ext>
            </a:extLst>
          </p:cNvPr>
          <p:cNvSpPr txBox="1"/>
          <p:nvPr/>
        </p:nvSpPr>
        <p:spPr>
          <a:xfrm>
            <a:off x="2565722" y="5353533"/>
            <a:ext cx="7060557" cy="707886"/>
          </a:xfrm>
          <a:prstGeom prst="rect">
            <a:avLst/>
          </a:prstGeom>
          <a:noFill/>
        </p:spPr>
        <p:txBody>
          <a:bodyPr wrap="square" rtlCol="0">
            <a:spAutoFit/>
          </a:bodyPr>
          <a:lstStyle/>
          <a:p>
            <a:r>
              <a:rPr lang="en-IN" sz="2000" b="1" dirty="0" smtClean="0">
                <a:solidFill>
                  <a:schemeClr val="bg1"/>
                </a:solidFill>
                <a:effectLst/>
                <a:latin typeface="Swis721 BT" panose="020B0504020202020204" pitchFamily="34" charset="0"/>
              </a:rPr>
              <a:t>Hysteroscopy- </a:t>
            </a:r>
            <a:r>
              <a:rPr lang="en-IN" sz="2000" dirty="0">
                <a:solidFill>
                  <a:schemeClr val="bg1"/>
                </a:solidFill>
                <a:effectLst/>
                <a:latin typeface="Swis721 BT" panose="020B0504020202020204" pitchFamily="34" charset="0"/>
              </a:rPr>
              <a:t>this allows direct visualisation of endometrial cavity. It allows diagnosing lesions and also </a:t>
            </a:r>
            <a:r>
              <a:rPr lang="en-IN" sz="2000" dirty="0" err="1">
                <a:solidFill>
                  <a:schemeClr val="bg1"/>
                </a:solidFill>
                <a:effectLst/>
                <a:latin typeface="Swis721 BT" panose="020B0504020202020204" pitchFamily="34" charset="0"/>
              </a:rPr>
              <a:t>rargeted</a:t>
            </a:r>
            <a:r>
              <a:rPr lang="en-IN" sz="2000" dirty="0">
                <a:solidFill>
                  <a:schemeClr val="bg1"/>
                </a:solidFill>
                <a:effectLst/>
                <a:latin typeface="Swis721 BT" panose="020B0504020202020204" pitchFamily="34" charset="0"/>
              </a:rPr>
              <a:t> </a:t>
            </a:r>
            <a:r>
              <a:rPr lang="en-IN" sz="2000" dirty="0" smtClean="0">
                <a:solidFill>
                  <a:schemeClr val="bg1"/>
                </a:solidFill>
                <a:effectLst/>
                <a:latin typeface="Swis721 BT" panose="020B0504020202020204" pitchFamily="34" charset="0"/>
              </a:rPr>
              <a:t>biopsy</a:t>
            </a:r>
            <a:endParaRPr lang="en-US" sz="2000" dirty="0">
              <a:solidFill>
                <a:schemeClr val="bg1"/>
              </a:solidFill>
              <a:latin typeface="Swis721 BT" panose="020B0504020202020204" pitchFamily="34" charset="0"/>
            </a:endParaRPr>
          </a:p>
        </p:txBody>
      </p:sp>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34</a:t>
            </a:r>
            <a:endParaRPr lang="en-IN" sz="1800" dirty="0"/>
          </a:p>
        </p:txBody>
      </p:sp>
    </p:spTree>
    <p:extLst>
      <p:ext uri="{BB962C8B-B14F-4D97-AF65-F5344CB8AC3E}">
        <p14:creationId xmlns:p14="http://schemas.microsoft.com/office/powerpoint/2010/main" val="3497763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62662" y="1"/>
            <a:ext cx="3403242" cy="1554479"/>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8"/>
          <p:cNvSpPr/>
          <p:nvPr/>
        </p:nvSpPr>
        <p:spPr>
          <a:xfrm>
            <a:off x="4352081" y="2925711"/>
            <a:ext cx="7839920" cy="2563139"/>
          </a:xfrm>
          <a:custGeom>
            <a:avLst/>
            <a:gdLst>
              <a:gd name="connsiteX0" fmla="*/ 560738 w 6132653"/>
              <a:gd name="connsiteY0" fmla="*/ 0 h 2563139"/>
              <a:gd name="connsiteX1" fmla="*/ 6132653 w 6132653"/>
              <a:gd name="connsiteY1" fmla="*/ 0 h 2563139"/>
              <a:gd name="connsiteX2" fmla="*/ 6132653 w 6132653"/>
              <a:gd name="connsiteY2" fmla="*/ 2563139 h 2563139"/>
              <a:gd name="connsiteX3" fmla="*/ 560738 w 6132653"/>
              <a:gd name="connsiteY3" fmla="*/ 2563139 h 2563139"/>
              <a:gd name="connsiteX4" fmla="*/ 0 w 6132653"/>
              <a:gd name="connsiteY4" fmla="*/ 2002401 h 2563139"/>
              <a:gd name="connsiteX5" fmla="*/ 0 w 6132653"/>
              <a:gd name="connsiteY5" fmla="*/ 560738 h 2563139"/>
              <a:gd name="connsiteX6" fmla="*/ 560738 w 6132653"/>
              <a:gd name="connsiteY6" fmla="*/ 0 h 25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2653" h="2563139">
                <a:moveTo>
                  <a:pt x="560738" y="0"/>
                </a:moveTo>
                <a:lnTo>
                  <a:pt x="6132653" y="0"/>
                </a:lnTo>
                <a:lnTo>
                  <a:pt x="6132653" y="2563139"/>
                </a:lnTo>
                <a:lnTo>
                  <a:pt x="560738" y="2563139"/>
                </a:lnTo>
                <a:cubicBezTo>
                  <a:pt x="251051" y="2563139"/>
                  <a:pt x="0" y="2312088"/>
                  <a:pt x="0" y="2002401"/>
                </a:cubicBezTo>
                <a:lnTo>
                  <a:pt x="0" y="560738"/>
                </a:lnTo>
                <a:cubicBezTo>
                  <a:pt x="0" y="251051"/>
                  <a:pt x="251051" y="0"/>
                  <a:pt x="560738" y="0"/>
                </a:cubicBez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76A2FB62-FB56-573F-EEC0-EC61C0BFE6DF}"/>
              </a:ext>
            </a:extLst>
          </p:cNvPr>
          <p:cNvSpPr>
            <a:spLocks noGrp="1"/>
          </p:cNvSpPr>
          <p:nvPr>
            <p:ph type="title" idx="4294967295"/>
          </p:nvPr>
        </p:nvSpPr>
        <p:spPr>
          <a:xfrm>
            <a:off x="1162662" y="598033"/>
            <a:ext cx="3403242" cy="803275"/>
          </a:xfrm>
        </p:spPr>
        <p:txBody>
          <a:bodyPr vert="horz" lIns="91440" tIns="45720" rIns="91440" bIns="45720" rtlCol="0" anchor="ctr">
            <a:normAutofit/>
          </a:bodyPr>
          <a:lstStyle/>
          <a:p>
            <a:pPr algn="ctr"/>
            <a:r>
              <a:rPr lang="en-US" sz="3000" dirty="0" smtClean="0">
                <a:solidFill>
                  <a:schemeClr val="bg1"/>
                </a:solidFill>
                <a:latin typeface="Swis721 Hv BT" panose="020B0804020202020204" pitchFamily="34" charset="0"/>
                <a:cs typeface="Times New Roman" panose="02020603050405020304" pitchFamily="18" charset="0"/>
              </a:rPr>
              <a:t>MIRENA</a:t>
            </a:r>
            <a:endParaRPr lang="en-IN" sz="3000" dirty="0">
              <a:solidFill>
                <a:schemeClr val="bg1"/>
              </a:solidFill>
              <a:latin typeface="Swis721 Hv BT" panose="020B0804020202020204" pitchFamily="34"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55B2BE4B-820D-E7C2-B01C-35B0068853E5}"/>
              </a:ext>
            </a:extLst>
          </p:cNvPr>
          <p:cNvPicPr>
            <a:picLocks noGrp="1" noChangeAspect="1"/>
          </p:cNvPicPr>
          <p:nvPr>
            <p:ph idx="4294967295"/>
          </p:nvPr>
        </p:nvPicPr>
        <p:blipFill rotWithShape="1">
          <a:blip r:embed="rId2"/>
          <a:srcRect l="-7896" t="-22526" r="-8464" b="-327"/>
          <a:stretch/>
        </p:blipFill>
        <p:spPr>
          <a:xfrm>
            <a:off x="888634" y="2152512"/>
            <a:ext cx="4205092" cy="4205092"/>
          </a:xfrm>
          <a:prstGeom prst="ellipse">
            <a:avLst/>
          </a:prstGeom>
          <a:solidFill>
            <a:schemeClr val="bg1"/>
          </a:solidFill>
          <a:effectLst>
            <a:glow>
              <a:schemeClr val="accent1">
                <a:alpha val="40000"/>
              </a:schemeClr>
            </a:glow>
            <a:outerShdw blurRad="431800" dist="228600" dir="5040000" sx="104000" sy="104000" algn="ctr" rotWithShape="0">
              <a:srgbClr val="000000">
                <a:alpha val="38000"/>
              </a:srgbClr>
            </a:outerShdw>
          </a:effectLst>
        </p:spPr>
      </p:pic>
      <p:sp>
        <p:nvSpPr>
          <p:cNvPr id="3" name="TextBox 2">
            <a:extLst>
              <a:ext uri="{FF2B5EF4-FFF2-40B4-BE49-F238E27FC236}">
                <a16:creationId xmlns:a16="http://schemas.microsoft.com/office/drawing/2014/main" id="{903FFA80-2CEA-74F0-2809-BA287D81A796}"/>
              </a:ext>
            </a:extLst>
          </p:cNvPr>
          <p:cNvSpPr txBox="1"/>
          <p:nvPr/>
        </p:nvSpPr>
        <p:spPr>
          <a:xfrm rot="10800000" flipV="1">
            <a:off x="5382028" y="3422451"/>
            <a:ext cx="5984311" cy="1569660"/>
          </a:xfrm>
          <a:prstGeom prst="rect">
            <a:avLst/>
          </a:prstGeom>
          <a:noFill/>
        </p:spPr>
        <p:txBody>
          <a:bodyPr wrap="square" rtlCol="0">
            <a:spAutoFit/>
          </a:bodyPr>
          <a:lstStyle/>
          <a:p>
            <a:pPr algn="just">
              <a:lnSpc>
                <a:spcPct val="120000"/>
              </a:lnSpc>
            </a:pPr>
            <a:r>
              <a:rPr lang="en-IN" sz="2000" dirty="0">
                <a:solidFill>
                  <a:schemeClr val="bg1"/>
                </a:solidFill>
                <a:latin typeface="Swis721 BT" panose="020B0504020202020204" pitchFamily="34" charset="0"/>
              </a:rPr>
              <a:t>for women in whom </a:t>
            </a:r>
            <a:r>
              <a:rPr lang="en-IN" sz="2000" dirty="0" err="1">
                <a:solidFill>
                  <a:schemeClr val="bg1"/>
                </a:solidFill>
                <a:latin typeface="Swis721 BT" panose="020B0504020202020204" pitchFamily="34" charset="0"/>
              </a:rPr>
              <a:t>estrogen</a:t>
            </a:r>
            <a:r>
              <a:rPr lang="en-IN" sz="2000" dirty="0">
                <a:solidFill>
                  <a:schemeClr val="bg1"/>
                </a:solidFill>
                <a:latin typeface="Swis721 BT" panose="020B0504020202020204" pitchFamily="34" charset="0"/>
              </a:rPr>
              <a:t> is contraindicated or desire long contraception, the intra uterine device containing 52 mg of progesterone is an ideal choice. It leads to scant bleeding, or amenorrhoea</a:t>
            </a:r>
            <a:r>
              <a:rPr lang="en-IN" sz="2000" dirty="0" smtClean="0">
                <a:solidFill>
                  <a:schemeClr val="bg1"/>
                </a:solidFill>
                <a:latin typeface="Swis721 BT" panose="020B0504020202020204" pitchFamily="34" charset="0"/>
              </a:rPr>
              <a:t>.</a:t>
            </a:r>
            <a:endParaRPr lang="en-US" sz="2000" dirty="0">
              <a:solidFill>
                <a:schemeClr val="bg1"/>
              </a:solidFill>
              <a:latin typeface="Swis721 BT" panose="020B0504020202020204" pitchFamily="34" charset="0"/>
            </a:endParaRPr>
          </a:p>
        </p:txBody>
      </p:sp>
      <p:sp>
        <p:nvSpPr>
          <p:cNvPr id="14"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35</a:t>
            </a:r>
            <a:endParaRPr lang="en-IN" sz="1800" dirty="0"/>
          </a:p>
        </p:txBody>
      </p:sp>
    </p:spTree>
    <p:extLst>
      <p:ext uri="{BB962C8B-B14F-4D97-AF65-F5344CB8AC3E}">
        <p14:creationId xmlns:p14="http://schemas.microsoft.com/office/powerpoint/2010/main" val="2748954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2C066-CD68-EE13-0F62-8E6FC89FB3CD}"/>
              </a:ext>
            </a:extLst>
          </p:cNvPr>
          <p:cNvPicPr>
            <a:picLocks noChangeAspect="1"/>
          </p:cNvPicPr>
          <p:nvPr/>
        </p:nvPicPr>
        <p:blipFill rotWithShape="1">
          <a:blip r:embed="rId2">
            <a:extLst>
              <a:ext uri="{28A0092B-C50C-407E-A947-70E740481C1C}">
                <a14:useLocalDpi xmlns:a14="http://schemas.microsoft.com/office/drawing/2010/main" val="0"/>
              </a:ext>
            </a:extLst>
          </a:blip>
          <a:srcRect t="4905"/>
          <a:stretch/>
        </p:blipFill>
        <p:spPr bwMode="auto">
          <a:xfrm>
            <a:off x="1444206" y="745530"/>
            <a:ext cx="9303589" cy="5366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36</a:t>
            </a:r>
            <a:endParaRPr lang="en-IN" sz="1800" dirty="0"/>
          </a:p>
        </p:txBody>
      </p:sp>
    </p:spTree>
    <p:extLst>
      <p:ext uri="{BB962C8B-B14F-4D97-AF65-F5344CB8AC3E}">
        <p14:creationId xmlns:p14="http://schemas.microsoft.com/office/powerpoint/2010/main" val="29221310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62662" y="1"/>
            <a:ext cx="3104538" cy="1742122"/>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0" y="1742123"/>
            <a:ext cx="9255760" cy="3715623"/>
          </a:xfrm>
          <a:prstGeom prst="rect">
            <a:avLst/>
          </a:prstGeom>
          <a:solidFill>
            <a:srgbClr val="F2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3DE87CC0-6594-0D1D-83B8-0FF18F2160ED}"/>
              </a:ext>
            </a:extLst>
          </p:cNvPr>
          <p:cNvSpPr>
            <a:spLocks noGrp="1"/>
          </p:cNvSpPr>
          <p:nvPr>
            <p:ph type="title" idx="4294967295"/>
          </p:nvPr>
        </p:nvSpPr>
        <p:spPr>
          <a:xfrm>
            <a:off x="1300481" y="680799"/>
            <a:ext cx="3048000" cy="858203"/>
          </a:xfrm>
        </p:spPr>
        <p:txBody>
          <a:bodyPr>
            <a:normAutofit fontScale="90000"/>
          </a:bodyPr>
          <a:lstStyle/>
          <a:p>
            <a:r>
              <a:rPr lang="en-IN" sz="3000" dirty="0">
                <a:solidFill>
                  <a:schemeClr val="bg1"/>
                </a:solidFill>
                <a:latin typeface="Swis721 Hv BT" panose="020B0804020202020204" pitchFamily="34" charset="0"/>
                <a:cs typeface="Times New Roman" panose="02020603050405020304" pitchFamily="18" charset="0"/>
              </a:rPr>
              <a:t>ENDOMETRIAL CANCER</a:t>
            </a:r>
          </a:p>
        </p:txBody>
      </p:sp>
      <p:sp>
        <p:nvSpPr>
          <p:cNvPr id="3" name="Content Placeholder 2">
            <a:extLst>
              <a:ext uri="{FF2B5EF4-FFF2-40B4-BE49-F238E27FC236}">
                <a16:creationId xmlns:a16="http://schemas.microsoft.com/office/drawing/2014/main" id="{397E4348-5C5D-4A1A-BCBD-9BCA6F2FA4AC}"/>
              </a:ext>
            </a:extLst>
          </p:cNvPr>
          <p:cNvSpPr>
            <a:spLocks noGrp="1"/>
          </p:cNvSpPr>
          <p:nvPr>
            <p:ph idx="4294967295"/>
          </p:nvPr>
        </p:nvSpPr>
        <p:spPr>
          <a:xfrm>
            <a:off x="934720" y="1884363"/>
            <a:ext cx="6258560" cy="3370262"/>
          </a:xfrm>
          <a:noFill/>
        </p:spPr>
        <p:txBody>
          <a:bodyPr wrap="square" rtlCol="0">
            <a:spAutoFit/>
          </a:bodyPr>
          <a:lstStyle/>
          <a:p>
            <a:pPr marL="355600" indent="-355600">
              <a:lnSpc>
                <a:spcPct val="120000"/>
              </a:lnSpc>
              <a:spcBef>
                <a:spcPts val="1800"/>
              </a:spcBef>
              <a:buClr>
                <a:srgbClr val="AF3D61"/>
              </a:buClr>
            </a:pPr>
            <a:r>
              <a:rPr lang="en-US" sz="2000" dirty="0" smtClean="0">
                <a:latin typeface="Swis721 BT" panose="020B0504020202020204" pitchFamily="34" charset="0"/>
              </a:rPr>
              <a:t>Affects </a:t>
            </a:r>
            <a:r>
              <a:rPr lang="en-US" sz="2000" dirty="0">
                <a:latin typeface="Swis721 BT" panose="020B0504020202020204" pitchFamily="34" charset="0"/>
              </a:rPr>
              <a:t>women in the 6</a:t>
            </a:r>
            <a:r>
              <a:rPr lang="en-US" sz="2000" baseline="30000" dirty="0">
                <a:latin typeface="Swis721 BT" panose="020B0504020202020204" pitchFamily="34" charset="0"/>
              </a:rPr>
              <a:t>th</a:t>
            </a:r>
            <a:r>
              <a:rPr lang="en-US" sz="2000" dirty="0">
                <a:latin typeface="Swis721 BT" panose="020B0504020202020204" pitchFamily="34" charset="0"/>
              </a:rPr>
              <a:t> and 7</a:t>
            </a:r>
            <a:r>
              <a:rPr lang="en-US" sz="2000" baseline="30000" dirty="0">
                <a:latin typeface="Swis721 BT" panose="020B0504020202020204" pitchFamily="34" charset="0"/>
              </a:rPr>
              <a:t>th</a:t>
            </a:r>
            <a:r>
              <a:rPr lang="en-US" sz="2000" dirty="0">
                <a:latin typeface="Swis721 BT" panose="020B0504020202020204" pitchFamily="34" charset="0"/>
              </a:rPr>
              <a:t> decades of life (average age 60 years) </a:t>
            </a:r>
          </a:p>
          <a:p>
            <a:pPr marL="355600" indent="-355600">
              <a:lnSpc>
                <a:spcPct val="120000"/>
              </a:lnSpc>
              <a:spcBef>
                <a:spcPts val="1800"/>
              </a:spcBef>
              <a:buClr>
                <a:srgbClr val="AF3D61"/>
              </a:buClr>
            </a:pPr>
            <a:r>
              <a:rPr lang="en-US" sz="2000" dirty="0" smtClean="0">
                <a:latin typeface="Swis721 BT" panose="020B0504020202020204" pitchFamily="34" charset="0"/>
              </a:rPr>
              <a:t>It </a:t>
            </a:r>
            <a:r>
              <a:rPr lang="en-US" sz="2000" dirty="0">
                <a:latin typeface="Swis721 BT" panose="020B0504020202020204" pitchFamily="34" charset="0"/>
              </a:rPr>
              <a:t>is the 3</a:t>
            </a:r>
            <a:r>
              <a:rPr lang="en-US" sz="2000" baseline="30000" dirty="0">
                <a:latin typeface="Swis721 BT" panose="020B0504020202020204" pitchFamily="34" charset="0"/>
              </a:rPr>
              <a:t>rd </a:t>
            </a:r>
            <a:r>
              <a:rPr lang="en-US" sz="2000" dirty="0">
                <a:latin typeface="Swis721 BT" panose="020B0504020202020204" pitchFamily="34" charset="0"/>
              </a:rPr>
              <a:t>most common gynecological malignancy in India and </a:t>
            </a:r>
          </a:p>
          <a:p>
            <a:pPr marL="355600" indent="-355600">
              <a:lnSpc>
                <a:spcPct val="120000"/>
              </a:lnSpc>
              <a:spcBef>
                <a:spcPts val="1800"/>
              </a:spcBef>
              <a:buClr>
                <a:srgbClr val="AF3D61"/>
              </a:buClr>
            </a:pPr>
            <a:r>
              <a:rPr lang="en-US" sz="2000" dirty="0" smtClean="0">
                <a:latin typeface="Swis721 BT" panose="020B0504020202020204" pitchFamily="34" charset="0"/>
              </a:rPr>
              <a:t>2</a:t>
            </a:r>
            <a:r>
              <a:rPr lang="en-US" sz="2000" baseline="30000" dirty="0" smtClean="0">
                <a:latin typeface="Swis721 BT" panose="020B0504020202020204" pitchFamily="34" charset="0"/>
              </a:rPr>
              <a:t>nd</a:t>
            </a:r>
            <a:r>
              <a:rPr lang="en-US" sz="2000" dirty="0" smtClean="0">
                <a:latin typeface="Swis721 BT" panose="020B0504020202020204" pitchFamily="34" charset="0"/>
              </a:rPr>
              <a:t> </a:t>
            </a:r>
            <a:r>
              <a:rPr lang="en-US" sz="2000" dirty="0">
                <a:latin typeface="Swis721 BT" panose="020B0504020202020204" pitchFamily="34" charset="0"/>
              </a:rPr>
              <a:t>most common worldwide. (GLOBOCAN 2018) </a:t>
            </a:r>
          </a:p>
          <a:p>
            <a:pPr marL="355600" indent="-355600">
              <a:lnSpc>
                <a:spcPct val="120000"/>
              </a:lnSpc>
              <a:spcBef>
                <a:spcPts val="1800"/>
              </a:spcBef>
              <a:buClr>
                <a:srgbClr val="AF3D61"/>
              </a:buClr>
            </a:pPr>
            <a:r>
              <a:rPr lang="en-US" sz="2000" dirty="0" smtClean="0">
                <a:latin typeface="Swis721 BT" panose="020B0504020202020204" pitchFamily="34" charset="0"/>
              </a:rPr>
              <a:t>There </a:t>
            </a:r>
            <a:r>
              <a:rPr lang="en-US" sz="2000" dirty="0">
                <a:latin typeface="Swis721 BT" panose="020B0504020202020204" pitchFamily="34" charset="0"/>
              </a:rPr>
              <a:t>is no routine screening of general population for endometrial cancers.</a:t>
            </a:r>
            <a:endParaRPr lang="en-IN" sz="2000" dirty="0">
              <a:latin typeface="Swis721 BT" panose="020B0504020202020204" pitchFamily="34" charset="0"/>
            </a:endParaRPr>
          </a:p>
        </p:txBody>
      </p:sp>
      <p:pic>
        <p:nvPicPr>
          <p:cNvPr id="1026" name="Picture 2" descr="https://cancerspecialistpune.com/wp-content/uploads/2022/11/endometrialcan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5841" y="1643857"/>
            <a:ext cx="3972560" cy="382921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49365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37</a:t>
            </a:r>
            <a:endParaRPr lang="en-IN" sz="1800" dirty="0"/>
          </a:p>
        </p:txBody>
      </p:sp>
    </p:spTree>
    <p:extLst>
      <p:ext uri="{BB962C8B-B14F-4D97-AF65-F5344CB8AC3E}">
        <p14:creationId xmlns:p14="http://schemas.microsoft.com/office/powerpoint/2010/main" val="1074025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flipH="1">
            <a:off x="0" y="2266719"/>
            <a:ext cx="7467600" cy="2563139"/>
          </a:xfrm>
          <a:custGeom>
            <a:avLst/>
            <a:gdLst>
              <a:gd name="connsiteX0" fmla="*/ 560738 w 6132653"/>
              <a:gd name="connsiteY0" fmla="*/ 0 h 2563139"/>
              <a:gd name="connsiteX1" fmla="*/ 6132653 w 6132653"/>
              <a:gd name="connsiteY1" fmla="*/ 0 h 2563139"/>
              <a:gd name="connsiteX2" fmla="*/ 6132653 w 6132653"/>
              <a:gd name="connsiteY2" fmla="*/ 2563139 h 2563139"/>
              <a:gd name="connsiteX3" fmla="*/ 560738 w 6132653"/>
              <a:gd name="connsiteY3" fmla="*/ 2563139 h 2563139"/>
              <a:gd name="connsiteX4" fmla="*/ 0 w 6132653"/>
              <a:gd name="connsiteY4" fmla="*/ 2002401 h 2563139"/>
              <a:gd name="connsiteX5" fmla="*/ 0 w 6132653"/>
              <a:gd name="connsiteY5" fmla="*/ 560738 h 2563139"/>
              <a:gd name="connsiteX6" fmla="*/ 560738 w 6132653"/>
              <a:gd name="connsiteY6" fmla="*/ 0 h 256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2653" h="2563139">
                <a:moveTo>
                  <a:pt x="560738" y="0"/>
                </a:moveTo>
                <a:lnTo>
                  <a:pt x="6132653" y="0"/>
                </a:lnTo>
                <a:lnTo>
                  <a:pt x="6132653" y="2563139"/>
                </a:lnTo>
                <a:lnTo>
                  <a:pt x="560738" y="2563139"/>
                </a:lnTo>
                <a:cubicBezTo>
                  <a:pt x="251051" y="2563139"/>
                  <a:pt x="0" y="2312088"/>
                  <a:pt x="0" y="2002401"/>
                </a:cubicBezTo>
                <a:lnTo>
                  <a:pt x="0" y="560738"/>
                </a:lnTo>
                <a:cubicBezTo>
                  <a:pt x="0" y="251051"/>
                  <a:pt x="251051" y="0"/>
                  <a:pt x="560738" y="0"/>
                </a:cubicBezTo>
                <a:close/>
              </a:path>
            </a:pathLst>
          </a:cu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C4687CE7-9E36-9593-C3C0-B9A219935857}"/>
              </a:ext>
            </a:extLst>
          </p:cNvPr>
          <p:cNvSpPr>
            <a:spLocks noGrp="1"/>
          </p:cNvSpPr>
          <p:nvPr>
            <p:ph type="ctrTitle" idx="4294967295"/>
          </p:nvPr>
        </p:nvSpPr>
        <p:spPr>
          <a:xfrm>
            <a:off x="640080" y="2819466"/>
            <a:ext cx="5638800" cy="1498283"/>
          </a:xfrm>
        </p:spPr>
        <p:txBody>
          <a:bodyPr>
            <a:noAutofit/>
          </a:bodyPr>
          <a:lstStyle/>
          <a:p>
            <a:pPr algn="ctr">
              <a:lnSpc>
                <a:spcPct val="120000"/>
              </a:lnSpc>
            </a:pPr>
            <a:r>
              <a:rPr lang="en-US" sz="4800" b="1" dirty="0">
                <a:solidFill>
                  <a:schemeClr val="bg1"/>
                </a:solidFill>
                <a:latin typeface="Swis721 Hv BT" panose="020B0804020202020204" pitchFamily="34" charset="0"/>
                <a:cs typeface="Times New Roman" panose="02020603050405020304" pitchFamily="18" charset="0"/>
              </a:rPr>
              <a:t>OTHER CAUSES OF AUB </a:t>
            </a:r>
            <a:endParaRPr lang="en-IN" sz="4800" b="1" dirty="0">
              <a:solidFill>
                <a:schemeClr val="bg1"/>
              </a:solidFill>
              <a:latin typeface="Swis721 Hv BT" panose="020B0804020202020204" pitchFamily="34" charset="0"/>
              <a:cs typeface="Times New Roman" panose="02020603050405020304" pitchFamily="18" charset="0"/>
            </a:endParaRPr>
          </a:p>
        </p:txBody>
      </p:sp>
      <p:pic>
        <p:nvPicPr>
          <p:cNvPr id="2050" name="Picture 2" descr="https://www.drpankhurigautam.com/uploads/tour/abnormal_uterine_bleeding.png"/>
          <p:cNvPicPr>
            <a:picLocks noChangeAspect="1" noChangeArrowheads="1"/>
          </p:cNvPicPr>
          <p:nvPr/>
        </p:nvPicPr>
        <p:blipFill rotWithShape="1">
          <a:blip r:embed="rId2">
            <a:extLst>
              <a:ext uri="{28A0092B-C50C-407E-A947-70E740481C1C}">
                <a14:useLocalDpi xmlns:a14="http://schemas.microsoft.com/office/drawing/2010/main" val="0"/>
              </a:ext>
            </a:extLst>
          </a:blip>
          <a:srcRect l="23297" t="12054" r="21875" b="9555"/>
          <a:stretch/>
        </p:blipFill>
        <p:spPr bwMode="auto">
          <a:xfrm>
            <a:off x="6756400" y="1747520"/>
            <a:ext cx="4236720" cy="3464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023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38</a:t>
            </a:r>
            <a:endParaRPr lang="en-IN" sz="1800" dirty="0"/>
          </a:p>
        </p:txBody>
      </p:sp>
    </p:spTree>
    <p:extLst>
      <p:ext uri="{BB962C8B-B14F-4D97-AF65-F5344CB8AC3E}">
        <p14:creationId xmlns:p14="http://schemas.microsoft.com/office/powerpoint/2010/main" val="36152713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62662" y="1"/>
            <a:ext cx="5339738" cy="1422399"/>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4705A628-8118-C378-0A68-529381428AF9}"/>
              </a:ext>
            </a:extLst>
          </p:cNvPr>
          <p:cNvSpPr>
            <a:spLocks noGrp="1"/>
          </p:cNvSpPr>
          <p:nvPr>
            <p:ph type="title" idx="4294967295"/>
          </p:nvPr>
        </p:nvSpPr>
        <p:spPr>
          <a:xfrm>
            <a:off x="1275080" y="458649"/>
            <a:ext cx="5227320" cy="824826"/>
          </a:xfrm>
        </p:spPr>
        <p:txBody>
          <a:bodyPr>
            <a:normAutofit/>
          </a:bodyPr>
          <a:lstStyle/>
          <a:p>
            <a:r>
              <a:rPr lang="en-IN" sz="3000" dirty="0" smtClean="0">
                <a:solidFill>
                  <a:schemeClr val="bg1"/>
                </a:solidFill>
                <a:latin typeface="Swis721 Hv BT" panose="020B0804020202020204" pitchFamily="34" charset="0"/>
                <a:cs typeface="Times New Roman" panose="02020603050405020304" pitchFamily="18" charset="0"/>
              </a:rPr>
              <a:t>COAGULOPATHY (AUB-C) </a:t>
            </a:r>
            <a:endParaRPr lang="en-IN" sz="3000" dirty="0">
              <a:solidFill>
                <a:schemeClr val="bg1"/>
              </a:solidFill>
              <a:latin typeface="Swis721 Hv BT" panose="020B08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6A21E6E-DD03-717C-9623-2D22C8DEF5F9}"/>
              </a:ext>
            </a:extLst>
          </p:cNvPr>
          <p:cNvSpPr>
            <a:spLocks noGrp="1"/>
          </p:cNvSpPr>
          <p:nvPr>
            <p:ph idx="4294967295"/>
          </p:nvPr>
        </p:nvSpPr>
        <p:spPr>
          <a:xfrm>
            <a:off x="1162662" y="1742123"/>
            <a:ext cx="8672218" cy="4351338"/>
          </a:xfrm>
        </p:spPr>
        <p:txBody>
          <a:bodyPr>
            <a:normAutofit/>
          </a:bodyPr>
          <a:lstStyle/>
          <a:p>
            <a:pPr algn="just">
              <a:lnSpc>
                <a:spcPct val="110000"/>
              </a:lnSpc>
              <a:spcBef>
                <a:spcPts val="1200"/>
              </a:spcBef>
              <a:buClr>
                <a:srgbClr val="AF3D61"/>
              </a:buClr>
            </a:pPr>
            <a:r>
              <a:rPr lang="en-US" sz="1800" dirty="0" smtClean="0">
                <a:latin typeface="Swis721 BT" panose="020B0504020202020204" pitchFamily="34" charset="0"/>
              </a:rPr>
              <a:t>AUB-C includes the spectrum of systemic disorders of </a:t>
            </a:r>
            <a:r>
              <a:rPr lang="en-US" sz="1800" dirty="0" err="1" smtClean="0">
                <a:latin typeface="Swis721 BT" panose="020B0504020202020204" pitchFamily="34" charset="0"/>
              </a:rPr>
              <a:t>haemostasis</a:t>
            </a:r>
            <a:r>
              <a:rPr lang="en-US" sz="1800" dirty="0" smtClean="0">
                <a:latin typeface="Swis721 BT" panose="020B0504020202020204" pitchFamily="34" charset="0"/>
              </a:rPr>
              <a:t> that lead to heavy menstrual bleeding. </a:t>
            </a:r>
          </a:p>
          <a:p>
            <a:pPr algn="just">
              <a:lnSpc>
                <a:spcPct val="110000"/>
              </a:lnSpc>
              <a:spcBef>
                <a:spcPts val="1200"/>
              </a:spcBef>
              <a:buClr>
                <a:srgbClr val="AF3D61"/>
              </a:buClr>
            </a:pPr>
            <a:r>
              <a:rPr lang="en-US" sz="1800" dirty="0" smtClean="0">
                <a:latin typeface="Swis721 BT" panose="020B0504020202020204" pitchFamily="34" charset="0"/>
              </a:rPr>
              <a:t>It accounts for approximately 13% of women presenting with AUB, von </a:t>
            </a:r>
            <a:r>
              <a:rPr lang="en-US" sz="1800" dirty="0" err="1" smtClean="0">
                <a:latin typeface="Swis721 BT" panose="020B0504020202020204" pitchFamily="34" charset="0"/>
              </a:rPr>
              <a:t>Willibrand</a:t>
            </a:r>
            <a:r>
              <a:rPr lang="en-US" sz="1800" dirty="0" smtClean="0">
                <a:latin typeface="Swis721 BT" panose="020B0504020202020204" pitchFamily="34" charset="0"/>
              </a:rPr>
              <a:t> disease being the commonest. It usually presents in </a:t>
            </a:r>
            <a:r>
              <a:rPr lang="en-US" sz="1800" dirty="0" err="1" smtClean="0">
                <a:latin typeface="Swis721 BT" panose="020B0504020202020204" pitchFamily="34" charset="0"/>
              </a:rPr>
              <a:t>peripubertal</a:t>
            </a:r>
            <a:r>
              <a:rPr lang="en-US" sz="1800" dirty="0" smtClean="0">
                <a:latin typeface="Swis721 BT" panose="020B0504020202020204" pitchFamily="34" charset="0"/>
              </a:rPr>
              <a:t> age group. </a:t>
            </a:r>
          </a:p>
          <a:p>
            <a:pPr algn="just">
              <a:lnSpc>
                <a:spcPct val="110000"/>
              </a:lnSpc>
              <a:spcBef>
                <a:spcPts val="1200"/>
              </a:spcBef>
              <a:buClr>
                <a:srgbClr val="AF3D61"/>
              </a:buClr>
            </a:pPr>
            <a:r>
              <a:rPr lang="en-US" sz="1800" dirty="0" smtClean="0">
                <a:latin typeface="Swis721 BT" panose="020B0504020202020204" pitchFamily="34" charset="0"/>
              </a:rPr>
              <a:t>Suspected if the patient has coagulopathy screen positive on the basis of history, bruises and </a:t>
            </a:r>
            <a:r>
              <a:rPr lang="en-US" sz="1800" dirty="0" err="1" smtClean="0">
                <a:latin typeface="Swis721 BT" panose="020B0504020202020204" pitchFamily="34" charset="0"/>
              </a:rPr>
              <a:t>petechiae</a:t>
            </a:r>
            <a:r>
              <a:rPr lang="en-US" sz="1800" dirty="0" smtClean="0">
                <a:latin typeface="Swis721 BT" panose="020B0504020202020204" pitchFamily="34" charset="0"/>
              </a:rPr>
              <a:t> on examination and deranged coagulation profile </a:t>
            </a:r>
          </a:p>
          <a:p>
            <a:pPr algn="just">
              <a:lnSpc>
                <a:spcPct val="110000"/>
              </a:lnSpc>
              <a:spcBef>
                <a:spcPts val="1200"/>
              </a:spcBef>
              <a:buClr>
                <a:srgbClr val="AF3D61"/>
              </a:buClr>
            </a:pPr>
            <a:r>
              <a:rPr lang="en-US" sz="1800" dirty="0" smtClean="0">
                <a:latin typeface="Swis721 BT" panose="020B0504020202020204" pitchFamily="34" charset="0"/>
              </a:rPr>
              <a:t>Desmopressin can be used to control acute episode of bleeding. Recombinant Factor VIII or von </a:t>
            </a:r>
            <a:r>
              <a:rPr lang="en-US" sz="1800" dirty="0" err="1" smtClean="0">
                <a:latin typeface="Swis721 BT" panose="020B0504020202020204" pitchFamily="34" charset="0"/>
              </a:rPr>
              <a:t>Willebrand</a:t>
            </a:r>
            <a:r>
              <a:rPr lang="en-US" sz="1800" dirty="0" smtClean="0">
                <a:latin typeface="Swis721 BT" panose="020B0504020202020204" pitchFamily="34" charset="0"/>
              </a:rPr>
              <a:t> factor are also available and may be required to control severe bleeding. </a:t>
            </a:r>
          </a:p>
          <a:p>
            <a:pPr algn="just">
              <a:lnSpc>
                <a:spcPct val="110000"/>
              </a:lnSpc>
              <a:spcBef>
                <a:spcPts val="1200"/>
              </a:spcBef>
              <a:buClr>
                <a:srgbClr val="AF3D61"/>
              </a:buClr>
            </a:pPr>
            <a:r>
              <a:rPr lang="en-US" sz="1800" dirty="0" smtClean="0">
                <a:latin typeface="Swis721 BT" panose="020B0504020202020204" pitchFamily="34" charset="0"/>
              </a:rPr>
              <a:t>Further cause specific management should be done by a </a:t>
            </a:r>
            <a:r>
              <a:rPr lang="en-US" sz="1800" dirty="0" err="1" smtClean="0">
                <a:latin typeface="Swis721 BT" panose="020B0504020202020204" pitchFamily="34" charset="0"/>
              </a:rPr>
              <a:t>haematologist</a:t>
            </a:r>
            <a:r>
              <a:rPr lang="en-US" sz="1800" dirty="0" smtClean="0">
                <a:latin typeface="Swis721 BT" panose="020B0504020202020204" pitchFamily="34" charset="0"/>
              </a:rPr>
              <a:t>.</a:t>
            </a:r>
            <a:endParaRPr lang="en-IN" sz="1800" dirty="0">
              <a:latin typeface="Swis721 BT" panose="020B0504020202020204" pitchFamily="34" charset="0"/>
            </a:endParaRPr>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6625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39</a:t>
            </a:r>
            <a:endParaRPr lang="en-IN" sz="1800" dirty="0"/>
          </a:p>
        </p:txBody>
      </p:sp>
    </p:spTree>
    <p:extLst>
      <p:ext uri="{BB962C8B-B14F-4D97-AF65-F5344CB8AC3E}">
        <p14:creationId xmlns:p14="http://schemas.microsoft.com/office/powerpoint/2010/main" val="3635819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1BCCF-DE49-6D5B-42ED-2305B551A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240" y="563002"/>
            <a:ext cx="6046505" cy="5736198"/>
          </a:xfrm>
          <a:prstGeom prst="roundRect">
            <a:avLst>
              <a:gd name="adj" fmla="val 4091"/>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4</a:t>
            </a:r>
            <a:endParaRPr lang="en-IN" sz="1800" dirty="0"/>
          </a:p>
        </p:txBody>
      </p:sp>
    </p:spTree>
    <p:extLst>
      <p:ext uri="{BB962C8B-B14F-4D97-AF65-F5344CB8AC3E}">
        <p14:creationId xmlns:p14="http://schemas.microsoft.com/office/powerpoint/2010/main" val="3556267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CA535-79C6-625F-F12D-A36D57EFCA95}"/>
              </a:ext>
            </a:extLst>
          </p:cNvPr>
          <p:cNvSpPr>
            <a:spLocks noGrp="1"/>
          </p:cNvSpPr>
          <p:nvPr>
            <p:ph idx="4294967295"/>
          </p:nvPr>
        </p:nvSpPr>
        <p:spPr>
          <a:xfrm>
            <a:off x="1162662" y="1619568"/>
            <a:ext cx="9261498" cy="4351338"/>
          </a:xfrm>
        </p:spPr>
        <p:txBody>
          <a:bodyPr>
            <a:normAutofit/>
          </a:bodyPr>
          <a:lstStyle/>
          <a:p>
            <a:pPr algn="just">
              <a:lnSpc>
                <a:spcPct val="120000"/>
              </a:lnSpc>
              <a:spcBef>
                <a:spcPts val="1300"/>
              </a:spcBef>
              <a:buClr>
                <a:srgbClr val="AF3D61"/>
              </a:buClr>
            </a:pPr>
            <a:r>
              <a:rPr lang="en-US" sz="1800" dirty="0">
                <a:latin typeface="Swis721 BT" panose="020B0504020202020204" pitchFamily="34" charset="0"/>
              </a:rPr>
              <a:t>Most common cause of AUB, usually seen in adolescent and perimenopausal women. </a:t>
            </a:r>
          </a:p>
          <a:p>
            <a:pPr algn="just">
              <a:lnSpc>
                <a:spcPct val="120000"/>
              </a:lnSpc>
              <a:spcBef>
                <a:spcPts val="1300"/>
              </a:spcBef>
              <a:buClr>
                <a:srgbClr val="AF3D61"/>
              </a:buClr>
            </a:pPr>
            <a:r>
              <a:rPr lang="en-US" sz="1800" dirty="0" smtClean="0">
                <a:latin typeface="Swis721 BT" panose="020B0504020202020204" pitchFamily="34" charset="0"/>
              </a:rPr>
              <a:t>Presentation </a:t>
            </a:r>
            <a:r>
              <a:rPr lang="en-US" sz="1800" dirty="0">
                <a:latin typeface="Swis721 BT" panose="020B0504020202020204" pitchFamily="34" charset="0"/>
              </a:rPr>
              <a:t>ranges for infrequent scanty periods to prolonged and heavy </a:t>
            </a:r>
            <a:r>
              <a:rPr lang="en-US" sz="1800" dirty="0" smtClean="0">
                <a:latin typeface="Swis721 BT" panose="020B0504020202020204" pitchFamily="34" charset="0"/>
              </a:rPr>
              <a:t>bleeding. There </a:t>
            </a:r>
            <a:r>
              <a:rPr lang="en-US" sz="1800" dirty="0">
                <a:latin typeface="Swis721 BT" panose="020B0504020202020204" pitchFamily="34" charset="0"/>
              </a:rPr>
              <a:t>is anovulation or oligo-ovulation. In anovulatory cycles, there is no mid-cycle LH surge, no ovulation and no progesterone production. Unopposed estrogen action leads to prolonged and heavy bleeding. </a:t>
            </a:r>
          </a:p>
          <a:p>
            <a:pPr algn="just">
              <a:lnSpc>
                <a:spcPct val="120000"/>
              </a:lnSpc>
              <a:spcBef>
                <a:spcPts val="1300"/>
              </a:spcBef>
              <a:buClr>
                <a:srgbClr val="AF3D61"/>
              </a:buClr>
            </a:pPr>
            <a:r>
              <a:rPr lang="en-US" sz="1800" dirty="0">
                <a:latin typeface="Swis721 BT" panose="020B0504020202020204" pitchFamily="34" charset="0"/>
              </a:rPr>
              <a:t>In some cases, insufficient follicular development leads to low estrogen levels that cannot sustain the endometrium or trigger LH surge. There is no ovulation or progesterone production, cycles short and bleeding is profuse due to lack of PGF2α. </a:t>
            </a:r>
          </a:p>
          <a:p>
            <a:pPr algn="just">
              <a:lnSpc>
                <a:spcPct val="120000"/>
              </a:lnSpc>
              <a:spcBef>
                <a:spcPts val="1300"/>
              </a:spcBef>
              <a:buClr>
                <a:srgbClr val="AF3D61"/>
              </a:buClr>
            </a:pPr>
            <a:r>
              <a:rPr lang="en-US" sz="1800" dirty="0" smtClean="0">
                <a:latin typeface="Swis721 BT" panose="020B0504020202020204" pitchFamily="34" charset="0"/>
              </a:rPr>
              <a:t>Medical </a:t>
            </a:r>
            <a:r>
              <a:rPr lang="en-US" sz="1800" dirty="0">
                <a:latin typeface="Swis721 BT" panose="020B0504020202020204" pitchFamily="34" charset="0"/>
              </a:rPr>
              <a:t>treatment is the first line of management. It includes progestin therapy, OCPs, LNGIUS. Surgical treatment is resorted only when hormonal therapy fails.</a:t>
            </a:r>
            <a:endParaRPr lang="en-IN" sz="1800" dirty="0">
              <a:latin typeface="Swis721 BT" panose="020B0504020202020204" pitchFamily="34" charset="0"/>
            </a:endParaRPr>
          </a:p>
        </p:txBody>
      </p:sp>
      <p:sp>
        <p:nvSpPr>
          <p:cNvPr id="6" name="Rectangle 5"/>
          <p:cNvSpPr/>
          <p:nvPr/>
        </p:nvSpPr>
        <p:spPr>
          <a:xfrm>
            <a:off x="1162662" y="1"/>
            <a:ext cx="4933338" cy="1422399"/>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83C495E-16D8-F12D-AD8B-4BE526B4E535}"/>
              </a:ext>
            </a:extLst>
          </p:cNvPr>
          <p:cNvSpPr>
            <a:spLocks noGrp="1"/>
          </p:cNvSpPr>
          <p:nvPr>
            <p:ph type="title" idx="4294967295"/>
          </p:nvPr>
        </p:nvSpPr>
        <p:spPr>
          <a:xfrm>
            <a:off x="1310640" y="182245"/>
            <a:ext cx="5273040" cy="1325563"/>
          </a:xfrm>
        </p:spPr>
        <p:txBody>
          <a:bodyPr vert="horz" lIns="91440" tIns="45720" rIns="91440" bIns="45720" rtlCol="0" anchor="ctr">
            <a:normAutofit/>
          </a:bodyPr>
          <a:lstStyle/>
          <a:p>
            <a:r>
              <a:rPr lang="en-IN" sz="3000" dirty="0" smtClean="0">
                <a:solidFill>
                  <a:schemeClr val="bg1"/>
                </a:solidFill>
                <a:latin typeface="Swis721 Hv BT" panose="020B0804020202020204" pitchFamily="34" charset="0"/>
                <a:cs typeface="Times New Roman" panose="02020603050405020304" pitchFamily="18" charset="0"/>
              </a:rPr>
              <a:t>OVULATORY DYSFUNCTION (AUB-O)</a:t>
            </a:r>
            <a:endParaRPr lang="en-IN" sz="3000" dirty="0">
              <a:solidFill>
                <a:schemeClr val="bg1"/>
              </a:solidFill>
              <a:latin typeface="Swis721 Hv BT" panose="020B0804020202020204" pitchFamily="34" charset="0"/>
              <a:cs typeface="Times New Roman" panose="02020603050405020304" pitchFamily="18" charset="0"/>
            </a:endParaRPr>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2271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40</a:t>
            </a:r>
            <a:endParaRPr lang="en-IN" sz="1800" dirty="0"/>
          </a:p>
        </p:txBody>
      </p:sp>
    </p:spTree>
    <p:extLst>
      <p:ext uri="{BB962C8B-B14F-4D97-AF65-F5344CB8AC3E}">
        <p14:creationId xmlns:p14="http://schemas.microsoft.com/office/powerpoint/2010/main" val="4166865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62662" y="1"/>
            <a:ext cx="3607458" cy="1422399"/>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itle 1">
            <a:extLst>
              <a:ext uri="{FF2B5EF4-FFF2-40B4-BE49-F238E27FC236}">
                <a16:creationId xmlns:a16="http://schemas.microsoft.com/office/drawing/2014/main" id="{091A928A-C781-B980-B871-AE9CC4FDD05E}"/>
              </a:ext>
            </a:extLst>
          </p:cNvPr>
          <p:cNvSpPr txBox="1">
            <a:spLocks/>
          </p:cNvSpPr>
          <p:nvPr/>
        </p:nvSpPr>
        <p:spPr>
          <a:xfrm>
            <a:off x="1254102" y="300037"/>
            <a:ext cx="3516018" cy="1061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000" dirty="0" smtClean="0">
                <a:solidFill>
                  <a:schemeClr val="bg1"/>
                </a:solidFill>
                <a:latin typeface="Swis721 Hv BT" panose="020B0804020202020204" pitchFamily="34" charset="0"/>
                <a:cs typeface="Times New Roman" panose="02020603050405020304" pitchFamily="18" charset="0"/>
              </a:rPr>
              <a:t>ENDOMETRIAL CAUSES (AUB-E) </a:t>
            </a:r>
            <a:endParaRPr lang="en-IN" sz="3000" dirty="0">
              <a:solidFill>
                <a:schemeClr val="bg1"/>
              </a:solidFill>
              <a:latin typeface="Swis721 Hv BT" panose="020B0804020202020204" pitchFamily="34"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0EDEE7C3-AD9F-09AB-AFA6-7AFD1CAADF8E}"/>
              </a:ext>
            </a:extLst>
          </p:cNvPr>
          <p:cNvSpPr txBox="1">
            <a:spLocks/>
          </p:cNvSpPr>
          <p:nvPr/>
        </p:nvSpPr>
        <p:spPr>
          <a:xfrm>
            <a:off x="1254102" y="1661476"/>
            <a:ext cx="7947048" cy="39011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AF3D61"/>
              </a:buClr>
            </a:pPr>
            <a:r>
              <a:rPr lang="en-US" sz="1800" dirty="0">
                <a:latin typeface="Swis721 BT" panose="020B0504020202020204" pitchFamily="34" charset="0"/>
              </a:rPr>
              <a:t>In AUB-E, the primary disorder is at the level of the endometrium. These women have regular ovulatory cycles with heavy menstrual bleeding and no structural abnormality. </a:t>
            </a:r>
          </a:p>
          <a:p>
            <a:pPr algn="just">
              <a:lnSpc>
                <a:spcPct val="150000"/>
              </a:lnSpc>
              <a:buClr>
                <a:srgbClr val="AF3D61"/>
              </a:buClr>
            </a:pPr>
            <a:r>
              <a:rPr lang="en-US" sz="1800" dirty="0" smtClean="0">
                <a:latin typeface="Swis721 BT" panose="020B0504020202020204" pitchFamily="34" charset="0"/>
              </a:rPr>
              <a:t>There </a:t>
            </a:r>
            <a:r>
              <a:rPr lang="en-US" sz="1800" dirty="0">
                <a:latin typeface="Swis721 BT" panose="020B0504020202020204" pitchFamily="34" charset="0"/>
              </a:rPr>
              <a:t>might be alteration in the ratio of prostaglandins and thromboxane production. There might be increase in the fibrinolytic activity. </a:t>
            </a:r>
          </a:p>
          <a:p>
            <a:pPr algn="just">
              <a:lnSpc>
                <a:spcPct val="150000"/>
              </a:lnSpc>
              <a:buClr>
                <a:srgbClr val="AF3D61"/>
              </a:buClr>
            </a:pPr>
            <a:r>
              <a:rPr lang="en-US" sz="1800" dirty="0" smtClean="0">
                <a:latin typeface="Swis721 BT" panose="020B0504020202020204" pitchFamily="34" charset="0"/>
              </a:rPr>
              <a:t>Chronic </a:t>
            </a:r>
            <a:r>
              <a:rPr lang="en-US" sz="1800" dirty="0">
                <a:latin typeface="Swis721 BT" panose="020B0504020202020204" pitchFamily="34" charset="0"/>
              </a:rPr>
              <a:t>inflammation of the endometrium with or without associated PID may lead to HMB. ·</a:t>
            </a:r>
          </a:p>
          <a:p>
            <a:pPr algn="just">
              <a:lnSpc>
                <a:spcPct val="150000"/>
              </a:lnSpc>
              <a:buClr>
                <a:srgbClr val="AF3D61"/>
              </a:buClr>
            </a:pPr>
            <a:r>
              <a:rPr lang="en-US" sz="1800" dirty="0" smtClean="0">
                <a:latin typeface="Swis721 BT" panose="020B0504020202020204" pitchFamily="34" charset="0"/>
              </a:rPr>
              <a:t>This </a:t>
            </a:r>
            <a:r>
              <a:rPr lang="en-US" sz="1800" dirty="0">
                <a:latin typeface="Swis721 BT" panose="020B0504020202020204" pitchFamily="34" charset="0"/>
              </a:rPr>
              <a:t>type of AUB responds well to NSAIDS and </a:t>
            </a:r>
            <a:r>
              <a:rPr lang="en-US" sz="1800" dirty="0" err="1">
                <a:latin typeface="Swis721 BT" panose="020B0504020202020204" pitchFamily="34" charset="0"/>
              </a:rPr>
              <a:t>antifibrinolytics</a:t>
            </a:r>
            <a:endParaRPr lang="en-IN" sz="1800" dirty="0">
              <a:latin typeface="Swis721 BT" panose="020B0504020202020204" pitchFamily="34" charset="0"/>
            </a:endParaRPr>
          </a:p>
        </p:txBody>
      </p:sp>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46625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41</a:t>
            </a:r>
            <a:endParaRPr lang="en-IN" sz="1800" dirty="0"/>
          </a:p>
        </p:txBody>
      </p:sp>
    </p:spTree>
    <p:extLst>
      <p:ext uri="{BB962C8B-B14F-4D97-AF65-F5344CB8AC3E}">
        <p14:creationId xmlns:p14="http://schemas.microsoft.com/office/powerpoint/2010/main" val="30286161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62662" y="1"/>
            <a:ext cx="3666513" cy="1422399"/>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1">
            <a:extLst>
              <a:ext uri="{FF2B5EF4-FFF2-40B4-BE49-F238E27FC236}">
                <a16:creationId xmlns:a16="http://schemas.microsoft.com/office/drawing/2014/main" id="{A1AC09A0-1656-F914-5F96-281A42A1EA70}"/>
              </a:ext>
            </a:extLst>
          </p:cNvPr>
          <p:cNvSpPr txBox="1">
            <a:spLocks/>
          </p:cNvSpPr>
          <p:nvPr/>
        </p:nvSpPr>
        <p:spPr>
          <a:xfrm>
            <a:off x="1352550" y="266699"/>
            <a:ext cx="3695700" cy="99060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000" dirty="0" smtClean="0">
                <a:solidFill>
                  <a:schemeClr val="bg1"/>
                </a:solidFill>
                <a:latin typeface="Swis721 Hv BT" panose="020B0804020202020204" pitchFamily="34" charset="0"/>
                <a:cs typeface="Times New Roman" panose="02020603050405020304" pitchFamily="18" charset="0"/>
              </a:rPr>
              <a:t>IATROGENIC CAUSES (AUB-I)</a:t>
            </a:r>
            <a:endParaRPr lang="en-IN" sz="3000" dirty="0">
              <a:solidFill>
                <a:schemeClr val="bg1"/>
              </a:solidFill>
              <a:latin typeface="Swis721 Hv BT" panose="020B080402020202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86671DDF-21D2-F21D-7FF4-12EC954542D0}"/>
              </a:ext>
            </a:extLst>
          </p:cNvPr>
          <p:cNvSpPr txBox="1">
            <a:spLocks/>
          </p:cNvSpPr>
          <p:nvPr/>
        </p:nvSpPr>
        <p:spPr>
          <a:xfrm>
            <a:off x="1352551" y="1689098"/>
            <a:ext cx="7791450" cy="27622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AF3D61"/>
              </a:buClr>
            </a:pPr>
            <a:r>
              <a:rPr lang="en-IN" sz="1800" dirty="0">
                <a:latin typeface="Swis721 BT" panose="020B0504020202020204" pitchFamily="34" charset="0"/>
              </a:rPr>
              <a:t>Hormonal contraceptives like OCPs, </a:t>
            </a:r>
            <a:r>
              <a:rPr lang="en-IN" sz="1800" dirty="0" err="1">
                <a:latin typeface="Swis721 BT" panose="020B0504020202020204" pitchFamily="34" charset="0"/>
              </a:rPr>
              <a:t>injectables</a:t>
            </a:r>
            <a:r>
              <a:rPr lang="en-IN" sz="1800" dirty="0">
                <a:latin typeface="Swis721 BT" panose="020B0504020202020204" pitchFamily="34" charset="0"/>
              </a:rPr>
              <a:t> and implants are an important cause of AUB. Intrauterine contraceptive devices are also associated with heavy menstrual bleeding, intermenstrual and irregular bleeding, especially during initial few months of insertion. </a:t>
            </a:r>
          </a:p>
          <a:p>
            <a:pPr algn="just">
              <a:lnSpc>
                <a:spcPct val="150000"/>
              </a:lnSpc>
              <a:buClr>
                <a:srgbClr val="AF3D61"/>
              </a:buClr>
            </a:pPr>
            <a:r>
              <a:rPr lang="en-IN" sz="1800" dirty="0">
                <a:latin typeface="Swis721 BT" panose="020B0504020202020204" pitchFamily="34" charset="0"/>
              </a:rPr>
              <a:t>Other drugs like steroid hormones, thyroid hormone, anticoagulant drugs may also lead to AUB</a:t>
            </a:r>
            <a:r>
              <a:rPr lang="en-IN" sz="1800" dirty="0" smtClean="0">
                <a:latin typeface="Swis721 BT" panose="020B0504020202020204" pitchFamily="34" charset="0"/>
              </a:rPr>
              <a:t>.</a:t>
            </a:r>
            <a:endParaRPr lang="en-IN" sz="1800" dirty="0">
              <a:latin typeface="Swis721 BT" panose="020B0504020202020204" pitchFamily="34" charset="0"/>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7217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42</a:t>
            </a:r>
            <a:endParaRPr lang="en-IN" sz="1800" dirty="0"/>
          </a:p>
        </p:txBody>
      </p:sp>
    </p:spTree>
    <p:extLst>
      <p:ext uri="{BB962C8B-B14F-4D97-AF65-F5344CB8AC3E}">
        <p14:creationId xmlns:p14="http://schemas.microsoft.com/office/powerpoint/2010/main" val="11136028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62662" y="1"/>
            <a:ext cx="3607458" cy="1422399"/>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1">
            <a:extLst>
              <a:ext uri="{FF2B5EF4-FFF2-40B4-BE49-F238E27FC236}">
                <a16:creationId xmlns:a16="http://schemas.microsoft.com/office/drawing/2014/main" id="{9B45324C-5FDB-2182-91AE-3D10BC1C4A8F}"/>
              </a:ext>
            </a:extLst>
          </p:cNvPr>
          <p:cNvSpPr txBox="1">
            <a:spLocks/>
          </p:cNvSpPr>
          <p:nvPr/>
        </p:nvSpPr>
        <p:spPr>
          <a:xfrm>
            <a:off x="1225527" y="335913"/>
            <a:ext cx="3516018" cy="10864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000" dirty="0" smtClean="0">
                <a:solidFill>
                  <a:schemeClr val="bg1"/>
                </a:solidFill>
                <a:latin typeface="Swis721 Hv BT" panose="020B0804020202020204" pitchFamily="34" charset="0"/>
                <a:cs typeface="Times New Roman" panose="02020603050405020304" pitchFamily="18" charset="0"/>
              </a:rPr>
              <a:t>NOT CLASSIFIED (AUB-N)</a:t>
            </a:r>
            <a:endParaRPr lang="en-IN" sz="3000" dirty="0">
              <a:solidFill>
                <a:schemeClr val="bg1"/>
              </a:solidFill>
              <a:latin typeface="Swis721 Hv BT" panose="020B080402020202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C63FA63F-71DD-7B18-844A-E73AF86CA391}"/>
              </a:ext>
            </a:extLst>
          </p:cNvPr>
          <p:cNvSpPr txBox="1">
            <a:spLocks/>
          </p:cNvSpPr>
          <p:nvPr/>
        </p:nvSpPr>
        <p:spPr>
          <a:xfrm>
            <a:off x="1225527" y="1758312"/>
            <a:ext cx="7918473" cy="17468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buClr>
                <a:srgbClr val="AF3D61"/>
              </a:buClr>
            </a:pPr>
            <a:r>
              <a:rPr lang="en-US" sz="1800" dirty="0">
                <a:latin typeface="Swis721 BT" panose="020B0504020202020204" pitchFamily="34" charset="0"/>
              </a:rPr>
              <a:t>Some rare causes like congenital and acquired arteriovenous malformations in the uterus can present as heavy menstrual bleeding. Chronic medical disorders like renal failure may be included in this type of abnormal uterine bleeding</a:t>
            </a:r>
            <a:r>
              <a:rPr lang="en-US" sz="1800" dirty="0" smtClean="0">
                <a:latin typeface="Swis721 BT" panose="020B0504020202020204" pitchFamily="34" charset="0"/>
              </a:rPr>
              <a:t>.</a:t>
            </a:r>
            <a:endParaRPr lang="en-IN" sz="1800" dirty="0">
              <a:latin typeface="Swis721 BT" panose="020B0504020202020204" pitchFamily="34" charset="0"/>
            </a:endParaRPr>
          </a:p>
        </p:txBody>
      </p:sp>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5068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43</a:t>
            </a:r>
            <a:endParaRPr lang="en-IN" sz="1800" dirty="0"/>
          </a:p>
        </p:txBody>
      </p:sp>
    </p:spTree>
    <p:extLst>
      <p:ext uri="{BB962C8B-B14F-4D97-AF65-F5344CB8AC3E}">
        <p14:creationId xmlns:p14="http://schemas.microsoft.com/office/powerpoint/2010/main" val="2010292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13054" y="1"/>
            <a:ext cx="4166885" cy="1931604"/>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E77DDC26-15F2-89AF-C69C-B5257058BCE1}"/>
              </a:ext>
            </a:extLst>
          </p:cNvPr>
          <p:cNvSpPr>
            <a:spLocks noGrp="1"/>
          </p:cNvSpPr>
          <p:nvPr>
            <p:ph type="title" idx="4294967295"/>
          </p:nvPr>
        </p:nvSpPr>
        <p:spPr>
          <a:xfrm>
            <a:off x="1770927" y="277111"/>
            <a:ext cx="4051137" cy="1493134"/>
          </a:xfrm>
        </p:spPr>
        <p:txBody>
          <a:bodyPr>
            <a:normAutofit/>
          </a:bodyPr>
          <a:lstStyle/>
          <a:p>
            <a:r>
              <a:rPr lang="en-IN" sz="3000" dirty="0" smtClean="0">
                <a:solidFill>
                  <a:schemeClr val="bg1"/>
                </a:solidFill>
                <a:latin typeface="Swis721 Hv BT" panose="020B0804020202020204" pitchFamily="34" charset="0"/>
                <a:cs typeface="Times New Roman" panose="02020603050405020304" pitchFamily="18" charset="0"/>
              </a:rPr>
              <a:t>CAUSES OF POSTMENOPAUSAL BLEEDING</a:t>
            </a:r>
            <a:endParaRPr lang="en-IN" sz="3000" dirty="0">
              <a:solidFill>
                <a:schemeClr val="bg1"/>
              </a:solidFill>
              <a:latin typeface="Swis721 Hv BT" panose="020B0804020202020204" pitchFamily="34"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5A5A9D41-762E-2BF7-7542-A30151252ACA}"/>
              </a:ext>
            </a:extLst>
          </p:cNvPr>
          <p:cNvGraphicFramePr>
            <a:graphicFrameLocks noGrp="1"/>
          </p:cNvGraphicFramePr>
          <p:nvPr>
            <p:ph idx="4294967295"/>
            <p:extLst>
              <p:ext uri="{D42A27DB-BD31-4B8C-83A1-F6EECF244321}">
                <p14:modId xmlns:p14="http://schemas.microsoft.com/office/powerpoint/2010/main" val="1770800021"/>
              </p:ext>
            </p:extLst>
          </p:nvPr>
        </p:nvGraphicFramePr>
        <p:xfrm>
          <a:off x="1435260" y="1931605"/>
          <a:ext cx="8414795" cy="3968153"/>
        </p:xfrm>
        <a:graphic>
          <a:graphicData uri="http://schemas.openxmlformats.org/drawingml/2006/table">
            <a:tbl>
              <a:tblPr firstRow="1" firstCol="1" bandRow="1">
                <a:tableStyleId>{91EBBBCC-DAD2-459C-BE2E-F6DE35CF9A28}</a:tableStyleId>
              </a:tblPr>
              <a:tblGrid>
                <a:gridCol w="3264061">
                  <a:extLst>
                    <a:ext uri="{9D8B030D-6E8A-4147-A177-3AD203B41FA5}">
                      <a16:colId xmlns:a16="http://schemas.microsoft.com/office/drawing/2014/main" val="2661102759"/>
                    </a:ext>
                  </a:extLst>
                </a:gridCol>
                <a:gridCol w="5150734">
                  <a:extLst>
                    <a:ext uri="{9D8B030D-6E8A-4147-A177-3AD203B41FA5}">
                      <a16:colId xmlns:a16="http://schemas.microsoft.com/office/drawing/2014/main" val="443488788"/>
                    </a:ext>
                  </a:extLst>
                </a:gridCol>
              </a:tblGrid>
              <a:tr h="566879">
                <a:tc>
                  <a:txBody>
                    <a:bodyPr/>
                    <a:lstStyle/>
                    <a:p>
                      <a:pPr>
                        <a:lnSpc>
                          <a:spcPct val="107000"/>
                        </a:lnSpc>
                        <a:spcAft>
                          <a:spcPts val="800"/>
                        </a:spcAft>
                      </a:pPr>
                      <a:r>
                        <a:rPr lang="en-IN" sz="1800" kern="100" baseline="0" dirty="0">
                          <a:effectLst/>
                        </a:rPr>
                        <a:t>Cause of bleeding </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nSpc>
                          <a:spcPct val="107000"/>
                        </a:lnSpc>
                        <a:spcAft>
                          <a:spcPts val="800"/>
                        </a:spcAft>
                      </a:pPr>
                      <a:r>
                        <a:rPr lang="en-IN" sz="1800" kern="100" baseline="0" dirty="0">
                          <a:effectLst/>
                        </a:rPr>
                        <a:t>Percentage(%)</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4097285694"/>
                  </a:ext>
                </a:extLst>
              </a:tr>
              <a:tr h="566879">
                <a:tc>
                  <a:txBody>
                    <a:bodyPr/>
                    <a:lstStyle/>
                    <a:p>
                      <a:pPr>
                        <a:lnSpc>
                          <a:spcPct val="107000"/>
                        </a:lnSpc>
                        <a:spcAft>
                          <a:spcPts val="800"/>
                        </a:spcAft>
                      </a:pPr>
                      <a:r>
                        <a:rPr lang="en-IN" sz="1800" kern="100" baseline="0" dirty="0">
                          <a:effectLst/>
                        </a:rPr>
                        <a:t>Atrophy</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800" kern="100" baseline="0" dirty="0">
                          <a:effectLst/>
                        </a:rPr>
                        <a:t>60-80</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550024"/>
                  </a:ext>
                </a:extLst>
              </a:tr>
              <a:tr h="566879">
                <a:tc>
                  <a:txBody>
                    <a:bodyPr/>
                    <a:lstStyle/>
                    <a:p>
                      <a:pPr>
                        <a:lnSpc>
                          <a:spcPct val="107000"/>
                        </a:lnSpc>
                        <a:spcAft>
                          <a:spcPts val="800"/>
                        </a:spcAft>
                      </a:pPr>
                      <a:r>
                        <a:rPr lang="en-IN" sz="1800" kern="100" baseline="0" dirty="0">
                          <a:effectLst/>
                        </a:rPr>
                        <a:t>Exogenous </a:t>
                      </a:r>
                      <a:r>
                        <a:rPr lang="en-IN" sz="1800" kern="100" baseline="0" dirty="0" err="1">
                          <a:effectLst/>
                        </a:rPr>
                        <a:t>estrogen</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800" kern="100" baseline="0" dirty="0">
                          <a:effectLst/>
                        </a:rPr>
                        <a:t>15-25</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0739775"/>
                  </a:ext>
                </a:extLst>
              </a:tr>
              <a:tr h="566879">
                <a:tc>
                  <a:txBody>
                    <a:bodyPr/>
                    <a:lstStyle/>
                    <a:p>
                      <a:pPr>
                        <a:lnSpc>
                          <a:spcPct val="107000"/>
                        </a:lnSpc>
                        <a:spcAft>
                          <a:spcPts val="800"/>
                        </a:spcAft>
                      </a:pPr>
                      <a:r>
                        <a:rPr lang="en-IN" sz="1800" kern="100" baseline="0" dirty="0">
                          <a:effectLst/>
                        </a:rPr>
                        <a:t>Polyps(Endometrial/cervical)</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800" kern="100" baseline="0" dirty="0">
                          <a:effectLst/>
                        </a:rPr>
                        <a:t>2-12</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958994"/>
                  </a:ext>
                </a:extLst>
              </a:tr>
              <a:tr h="566879">
                <a:tc>
                  <a:txBody>
                    <a:bodyPr/>
                    <a:lstStyle/>
                    <a:p>
                      <a:pPr>
                        <a:lnSpc>
                          <a:spcPct val="107000"/>
                        </a:lnSpc>
                        <a:spcAft>
                          <a:spcPts val="800"/>
                        </a:spcAft>
                      </a:pPr>
                      <a:r>
                        <a:rPr lang="en-IN" sz="1800" kern="100" baseline="0">
                          <a:effectLst/>
                        </a:rPr>
                        <a:t>Endometrial hyperplasia</a:t>
                      </a:r>
                      <a:endParaRPr lang="en-IN" sz="1800" kern="100" baseline="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800" kern="100" baseline="0" dirty="0">
                          <a:effectLst/>
                        </a:rPr>
                        <a:t>5-10</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7516390"/>
                  </a:ext>
                </a:extLst>
              </a:tr>
              <a:tr h="566879">
                <a:tc>
                  <a:txBody>
                    <a:bodyPr/>
                    <a:lstStyle/>
                    <a:p>
                      <a:pPr>
                        <a:lnSpc>
                          <a:spcPct val="107000"/>
                        </a:lnSpc>
                        <a:spcAft>
                          <a:spcPts val="800"/>
                        </a:spcAft>
                      </a:pPr>
                      <a:r>
                        <a:rPr lang="en-IN" sz="1800" kern="100" baseline="0">
                          <a:effectLst/>
                        </a:rPr>
                        <a:t>Endomertial cancer</a:t>
                      </a:r>
                      <a:endParaRPr lang="en-IN" sz="1800" kern="100" baseline="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800" kern="100" baseline="0" dirty="0">
                          <a:effectLst/>
                        </a:rPr>
                        <a:t>10</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6997720"/>
                  </a:ext>
                </a:extLst>
              </a:tr>
              <a:tr h="566879">
                <a:tc>
                  <a:txBody>
                    <a:bodyPr/>
                    <a:lstStyle/>
                    <a:p>
                      <a:pPr>
                        <a:lnSpc>
                          <a:spcPct val="107000"/>
                        </a:lnSpc>
                        <a:spcAft>
                          <a:spcPts val="800"/>
                        </a:spcAft>
                      </a:pPr>
                      <a:r>
                        <a:rPr lang="en-IN" sz="1800" kern="100" baseline="0">
                          <a:effectLst/>
                        </a:rPr>
                        <a:t>Cervical cancer</a:t>
                      </a:r>
                      <a:endParaRPr lang="en-IN" sz="1800" kern="100" baseline="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800" kern="100" baseline="0" dirty="0">
                          <a:effectLst/>
                        </a:rPr>
                        <a:t>&lt;1</a:t>
                      </a:r>
                      <a:endParaRPr lang="en-IN" sz="1800" kern="100" baseline="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700009"/>
                  </a:ext>
                </a:extLst>
              </a:tr>
            </a:tbl>
          </a:graphicData>
        </a:graphic>
      </p:graphicFrame>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83749"/>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44</a:t>
            </a:r>
            <a:endParaRPr lang="en-IN" sz="1800" dirty="0"/>
          </a:p>
        </p:txBody>
      </p:sp>
    </p:spTree>
    <p:extLst>
      <p:ext uri="{BB962C8B-B14F-4D97-AF65-F5344CB8AC3E}">
        <p14:creationId xmlns:p14="http://schemas.microsoft.com/office/powerpoint/2010/main" val="3407356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44320" y="1"/>
            <a:ext cx="3149600" cy="1551007"/>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722B150C-61F7-B209-2A8C-14C8274458BD}"/>
              </a:ext>
            </a:extLst>
          </p:cNvPr>
          <p:cNvSpPr>
            <a:spLocks noGrp="1"/>
          </p:cNvSpPr>
          <p:nvPr>
            <p:ph type="title" idx="4294967295"/>
          </p:nvPr>
        </p:nvSpPr>
        <p:spPr>
          <a:xfrm>
            <a:off x="1544320" y="515596"/>
            <a:ext cx="3149600" cy="688171"/>
          </a:xfrm>
        </p:spPr>
        <p:txBody>
          <a:bodyPr vert="horz" lIns="91440" tIns="45720" rIns="91440" bIns="45720" rtlCol="0" anchor="ctr">
            <a:normAutofit/>
          </a:bodyPr>
          <a:lstStyle/>
          <a:p>
            <a:pPr algn="ctr"/>
            <a:r>
              <a:rPr lang="en-IN" sz="3000" dirty="0">
                <a:solidFill>
                  <a:schemeClr val="bg1"/>
                </a:solidFill>
                <a:latin typeface="Swis721 Hv BT" panose="020B0804020202020204" pitchFamily="34" charset="0"/>
                <a:cs typeface="Times New Roman" panose="02020603050405020304" pitchFamily="18" charset="0"/>
              </a:rPr>
              <a:t> ACUTE AUB</a:t>
            </a:r>
          </a:p>
        </p:txBody>
      </p:sp>
      <p:sp>
        <p:nvSpPr>
          <p:cNvPr id="3" name="Content Placeholder 2">
            <a:extLst>
              <a:ext uri="{FF2B5EF4-FFF2-40B4-BE49-F238E27FC236}">
                <a16:creationId xmlns:a16="http://schemas.microsoft.com/office/drawing/2014/main" id="{E2CBB68E-7B6A-7198-117A-79B3D78C27F9}"/>
              </a:ext>
            </a:extLst>
          </p:cNvPr>
          <p:cNvSpPr>
            <a:spLocks noGrp="1"/>
          </p:cNvSpPr>
          <p:nvPr>
            <p:ph idx="4294967295"/>
          </p:nvPr>
        </p:nvSpPr>
        <p:spPr>
          <a:xfrm>
            <a:off x="914400" y="2066603"/>
            <a:ext cx="10201275" cy="3151248"/>
          </a:xfrm>
        </p:spPr>
        <p:txBody>
          <a:bodyPr>
            <a:normAutofit/>
          </a:bodyPr>
          <a:lstStyle/>
          <a:p>
            <a:pPr>
              <a:lnSpc>
                <a:spcPct val="150000"/>
              </a:lnSpc>
              <a:buClr>
                <a:srgbClr val="AF3D61"/>
              </a:buClr>
            </a:pPr>
            <a:r>
              <a:rPr lang="en-US" sz="2000" dirty="0">
                <a:latin typeface="Swis721 BT" panose="020B0504020202020204" pitchFamily="34" charset="0"/>
              </a:rPr>
              <a:t>Acute AUB refers to an episode of heavy bleeding that, in the opinion of the clinician, is of sufficient quantity to require immediate intervention to prevent further blood loss. </a:t>
            </a:r>
          </a:p>
          <a:p>
            <a:pPr>
              <a:lnSpc>
                <a:spcPct val="150000"/>
              </a:lnSpc>
              <a:buClr>
                <a:srgbClr val="AF3D61"/>
              </a:buClr>
            </a:pPr>
            <a:r>
              <a:rPr lang="en-US" sz="2000" dirty="0">
                <a:latin typeface="Swis721 BT" panose="020B0504020202020204" pitchFamily="34" charset="0"/>
              </a:rPr>
              <a:t>Approach to a patient of acute AUB can be done in following </a:t>
            </a:r>
            <a:r>
              <a:rPr lang="en-US" sz="2000" dirty="0" smtClean="0">
                <a:latin typeface="Swis721 BT" panose="020B0504020202020204" pitchFamily="34" charset="0"/>
              </a:rPr>
              <a:t>stages:</a:t>
            </a:r>
          </a:p>
          <a:p>
            <a:pPr marL="190500" indent="-9525">
              <a:lnSpc>
                <a:spcPct val="150000"/>
              </a:lnSpc>
              <a:buClr>
                <a:srgbClr val="AF3D61"/>
              </a:buClr>
              <a:buNone/>
            </a:pPr>
            <a:r>
              <a:rPr lang="en-US" sz="2000" dirty="0" smtClean="0">
                <a:latin typeface="Swis721 BT" panose="020B0504020202020204" pitchFamily="34" charset="0"/>
              </a:rPr>
              <a:t>1</a:t>
            </a:r>
            <a:r>
              <a:rPr lang="en-US" sz="2000" dirty="0">
                <a:latin typeface="Swis721 BT" panose="020B0504020202020204" pitchFamily="34" charset="0"/>
              </a:rPr>
              <a:t>. Rapid initial assessment and resuscitation</a:t>
            </a:r>
            <a:br>
              <a:rPr lang="en-US" sz="2000" dirty="0">
                <a:latin typeface="Swis721 BT" panose="020B0504020202020204" pitchFamily="34" charset="0"/>
              </a:rPr>
            </a:br>
            <a:r>
              <a:rPr lang="en-US" sz="2000" dirty="0">
                <a:latin typeface="Swis721 BT" panose="020B0504020202020204" pitchFamily="34" charset="0"/>
              </a:rPr>
              <a:t>2. Determine the most probable diagnosis </a:t>
            </a:r>
            <a:br>
              <a:rPr lang="en-US" sz="2000" dirty="0">
                <a:latin typeface="Swis721 BT" panose="020B0504020202020204" pitchFamily="34" charset="0"/>
              </a:rPr>
            </a:br>
            <a:r>
              <a:rPr lang="en-US" sz="2000" dirty="0">
                <a:latin typeface="Swis721 BT" panose="020B0504020202020204" pitchFamily="34" charset="0"/>
              </a:rPr>
              <a:t>3. Choose the most appropriate treatment for the patient</a:t>
            </a:r>
            <a:endParaRPr lang="en-IN" sz="2000" dirty="0">
              <a:latin typeface="Swis721 BT" panose="020B0504020202020204" pitchFamily="34" charset="0"/>
            </a:endParaRPr>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37589" y="6495325"/>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45</a:t>
            </a:r>
            <a:endParaRPr lang="en-IN" sz="1800" dirty="0"/>
          </a:p>
        </p:txBody>
      </p:sp>
    </p:spTree>
    <p:extLst>
      <p:ext uri="{BB962C8B-B14F-4D97-AF65-F5344CB8AC3E}">
        <p14:creationId xmlns:p14="http://schemas.microsoft.com/office/powerpoint/2010/main" val="21257935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02825" y="1493135"/>
            <a:ext cx="8796760" cy="5364865"/>
          </a:xfrm>
          <a:prstGeom prst="rect">
            <a:avLst/>
          </a:pr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23A0FBE3-052F-1CBA-0CC0-F87855A5808E}"/>
              </a:ext>
            </a:extLst>
          </p:cNvPr>
          <p:cNvSpPr>
            <a:spLocks noGrp="1"/>
          </p:cNvSpPr>
          <p:nvPr>
            <p:ph idx="4294967295"/>
          </p:nvPr>
        </p:nvSpPr>
        <p:spPr>
          <a:xfrm>
            <a:off x="1157854" y="1894274"/>
            <a:ext cx="8016626" cy="3923033"/>
          </a:xfrm>
        </p:spPr>
        <p:txBody>
          <a:bodyPr>
            <a:normAutofit/>
          </a:bodyPr>
          <a:lstStyle/>
          <a:p>
            <a:pPr marL="0" indent="0" algn="just">
              <a:lnSpc>
                <a:spcPct val="135000"/>
              </a:lnSpc>
              <a:buNone/>
            </a:pPr>
            <a:r>
              <a:rPr lang="en-US" sz="1900" dirty="0">
                <a:latin typeface="Swis721 BT" panose="020B0504020202020204" pitchFamily="34" charset="0"/>
              </a:rPr>
              <a:t>Rapid initial assessment and resuscitation: </a:t>
            </a:r>
          </a:p>
          <a:p>
            <a:pPr algn="just">
              <a:lnSpc>
                <a:spcPct val="135000"/>
              </a:lnSpc>
              <a:buClr>
                <a:srgbClr val="AF3D61"/>
              </a:buClr>
            </a:pPr>
            <a:r>
              <a:rPr lang="en-US" sz="1900" dirty="0" smtClean="0">
                <a:latin typeface="Swis721 BT" panose="020B0504020202020204" pitchFamily="34" charset="0"/>
              </a:rPr>
              <a:t>Prompt </a:t>
            </a:r>
            <a:r>
              <a:rPr lang="en-US" sz="1900" dirty="0">
                <a:latin typeface="Swis721 BT" panose="020B0504020202020204" pitchFamily="34" charset="0"/>
              </a:rPr>
              <a:t>assessment of vitals and signs of hypovolemia </a:t>
            </a:r>
          </a:p>
          <a:p>
            <a:pPr algn="just">
              <a:lnSpc>
                <a:spcPct val="135000"/>
              </a:lnSpc>
              <a:buClr>
                <a:srgbClr val="AF3D61"/>
              </a:buClr>
            </a:pPr>
            <a:r>
              <a:rPr lang="en-US" sz="1900" dirty="0" smtClean="0">
                <a:latin typeface="Swis721 BT" panose="020B0504020202020204" pitchFamily="34" charset="0"/>
              </a:rPr>
              <a:t>If </a:t>
            </a:r>
            <a:r>
              <a:rPr lang="en-US" sz="1900" dirty="0">
                <a:latin typeface="Swis721 BT" panose="020B0504020202020204" pitchFamily="34" charset="0"/>
              </a:rPr>
              <a:t>patient is hemodynamically unstable or is in shock, establish intravenous access with two large bore IV cannulas (18G). Resuscitation with crystalloids should be started immediately. </a:t>
            </a:r>
          </a:p>
          <a:p>
            <a:pPr algn="just">
              <a:lnSpc>
                <a:spcPct val="135000"/>
              </a:lnSpc>
              <a:buClr>
                <a:srgbClr val="AF3D61"/>
              </a:buClr>
            </a:pPr>
            <a:r>
              <a:rPr lang="en-US" sz="1900" dirty="0" smtClean="0">
                <a:latin typeface="Swis721 BT" panose="020B0504020202020204" pitchFamily="34" charset="0"/>
              </a:rPr>
              <a:t>Prepare </a:t>
            </a:r>
            <a:r>
              <a:rPr lang="en-US" sz="1900" dirty="0">
                <a:latin typeface="Swis721 BT" panose="020B0504020202020204" pitchFamily="34" charset="0"/>
              </a:rPr>
              <a:t>for blood transfusion and clotting factor replacements </a:t>
            </a:r>
          </a:p>
          <a:p>
            <a:pPr algn="just">
              <a:lnSpc>
                <a:spcPct val="135000"/>
              </a:lnSpc>
              <a:buClr>
                <a:srgbClr val="AF3D61"/>
              </a:buClr>
            </a:pPr>
            <a:r>
              <a:rPr lang="en-US" sz="1900" dirty="0" smtClean="0">
                <a:latin typeface="Swis721 BT" panose="020B0504020202020204" pitchFamily="34" charset="0"/>
              </a:rPr>
              <a:t>After </a:t>
            </a:r>
            <a:r>
              <a:rPr lang="en-US" sz="1900" dirty="0">
                <a:latin typeface="Swis721 BT" panose="020B0504020202020204" pitchFamily="34" charset="0"/>
              </a:rPr>
              <a:t>initial shock management and stabilization, evaluate the most likely </a:t>
            </a:r>
            <a:r>
              <a:rPr lang="en-US" sz="1900" dirty="0" err="1">
                <a:latin typeface="Swis721 BT" panose="020B0504020202020204" pitchFamily="34" charset="0"/>
              </a:rPr>
              <a:t>aetiology</a:t>
            </a:r>
            <a:r>
              <a:rPr lang="en-US" sz="1900" dirty="0">
                <a:latin typeface="Swis721 BT" panose="020B0504020202020204" pitchFamily="34" charset="0"/>
              </a:rPr>
              <a:t> of acute AUB</a:t>
            </a:r>
            <a:endParaRPr lang="en-IN" sz="1900" dirty="0">
              <a:latin typeface="Swis721 BT" panose="020B0504020202020204" pitchFamily="34" charset="0"/>
            </a:endParaRPr>
          </a:p>
        </p:txBody>
      </p:sp>
      <p:sp>
        <p:nvSpPr>
          <p:cNvPr id="7" name="Rectangle 6"/>
          <p:cNvSpPr/>
          <p:nvPr/>
        </p:nvSpPr>
        <p:spPr>
          <a:xfrm>
            <a:off x="1309195" y="2"/>
            <a:ext cx="3598954" cy="1493134"/>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50AA1EA-9648-BA4A-3310-39BE792D169C}"/>
              </a:ext>
            </a:extLst>
          </p:cNvPr>
          <p:cNvSpPr>
            <a:spLocks noGrp="1"/>
          </p:cNvSpPr>
          <p:nvPr>
            <p:ph type="title" idx="4294967295"/>
          </p:nvPr>
        </p:nvSpPr>
        <p:spPr>
          <a:xfrm>
            <a:off x="1590201" y="312086"/>
            <a:ext cx="3206187" cy="1012262"/>
          </a:xfrm>
        </p:spPr>
        <p:txBody>
          <a:bodyPr vert="horz" lIns="91440" tIns="45720" rIns="91440" bIns="45720" rtlCol="0" anchor="ctr">
            <a:normAutofit/>
          </a:bodyPr>
          <a:lstStyle/>
          <a:p>
            <a:r>
              <a:rPr lang="en-IN" sz="3000" dirty="0">
                <a:solidFill>
                  <a:schemeClr val="bg1"/>
                </a:solidFill>
                <a:latin typeface="Swis721 Hv BT" panose="020B0804020202020204" pitchFamily="34" charset="0"/>
                <a:cs typeface="Times New Roman" panose="02020603050405020304" pitchFamily="18" charset="0"/>
              </a:rPr>
              <a:t>DIAGNOSIS OF ACUTE AUB</a:t>
            </a: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83748"/>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46</a:t>
            </a:r>
            <a:endParaRPr lang="en-IN" sz="1800" dirty="0"/>
          </a:p>
        </p:txBody>
      </p:sp>
    </p:spTree>
    <p:extLst>
      <p:ext uri="{BB962C8B-B14F-4D97-AF65-F5344CB8AC3E}">
        <p14:creationId xmlns:p14="http://schemas.microsoft.com/office/powerpoint/2010/main" val="28542842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3DC76-3671-12E1-A8AC-5B46C32A1760}"/>
              </a:ext>
            </a:extLst>
          </p:cNvPr>
          <p:cNvSpPr>
            <a:spLocks noGrp="1"/>
          </p:cNvSpPr>
          <p:nvPr>
            <p:ph idx="4294967295"/>
          </p:nvPr>
        </p:nvSpPr>
        <p:spPr>
          <a:xfrm>
            <a:off x="904241" y="617855"/>
            <a:ext cx="9499600" cy="5549266"/>
          </a:xfrm>
        </p:spPr>
        <p:txBody>
          <a:bodyPr>
            <a:normAutofit/>
          </a:bodyPr>
          <a:lstStyle/>
          <a:p>
            <a:pPr>
              <a:buClr>
                <a:srgbClr val="AF3D61"/>
              </a:buClr>
            </a:pPr>
            <a:r>
              <a:rPr lang="en-US" sz="1900" dirty="0">
                <a:latin typeface="Swis721 BT" panose="020B0504020202020204" pitchFamily="34" charset="0"/>
                <a:cs typeface="Times New Roman" panose="02020603050405020304" pitchFamily="18" charset="0"/>
              </a:rPr>
              <a:t>Determine the most probable diagnosis: </a:t>
            </a:r>
          </a:p>
          <a:p>
            <a:pPr marL="0" indent="0">
              <a:buNone/>
            </a:pPr>
            <a:r>
              <a:rPr lang="en-US" sz="1900" dirty="0">
                <a:latin typeface="Swis721 BT" panose="020B0504020202020204" pitchFamily="34" charset="0"/>
                <a:cs typeface="Times New Roman" panose="02020603050405020304" pitchFamily="18" charset="0"/>
              </a:rPr>
              <a:t>History: Guided by PALM-COEIN system </a:t>
            </a:r>
          </a:p>
          <a:p>
            <a:pPr marL="525462" indent="-342900">
              <a:buFontTx/>
              <a:buChar char="-"/>
              <a:tabLst>
                <a:tab pos="447675" algn="l"/>
              </a:tabLst>
            </a:pPr>
            <a:r>
              <a:rPr lang="en-US" sz="1900" dirty="0" smtClean="0">
                <a:latin typeface="Swis721 BT" panose="020B0504020202020204" pitchFamily="34" charset="0"/>
                <a:cs typeface="Times New Roman" panose="02020603050405020304" pitchFamily="18" charset="0"/>
              </a:rPr>
              <a:t>Rule </a:t>
            </a:r>
            <a:r>
              <a:rPr lang="en-US" sz="1900" dirty="0">
                <a:latin typeface="Swis721 BT" panose="020B0504020202020204" pitchFamily="34" charset="0"/>
                <a:cs typeface="Times New Roman" panose="02020603050405020304" pitchFamily="18" charset="0"/>
              </a:rPr>
              <a:t>out pregnancy </a:t>
            </a:r>
            <a:endParaRPr lang="en-US" sz="1900" dirty="0" smtClean="0">
              <a:latin typeface="Swis721 BT" panose="020B0504020202020204" pitchFamily="34" charset="0"/>
              <a:cs typeface="Times New Roman" panose="02020603050405020304" pitchFamily="18" charset="0"/>
            </a:endParaRPr>
          </a:p>
          <a:p>
            <a:pPr marL="525462" indent="-342900">
              <a:buFontTx/>
              <a:buChar char="-"/>
              <a:tabLst>
                <a:tab pos="447675" algn="l"/>
              </a:tabLst>
            </a:pPr>
            <a:r>
              <a:rPr lang="en-US" sz="1900" dirty="0" smtClean="0">
                <a:latin typeface="Swis721 BT" panose="020B0504020202020204" pitchFamily="34" charset="0"/>
                <a:cs typeface="Times New Roman" panose="02020603050405020304" pitchFamily="18" charset="0"/>
              </a:rPr>
              <a:t>Medical </a:t>
            </a:r>
            <a:r>
              <a:rPr lang="en-US" sz="1900" dirty="0">
                <a:latin typeface="Swis721 BT" panose="020B0504020202020204" pitchFamily="34" charset="0"/>
                <a:cs typeface="Times New Roman" panose="02020603050405020304" pitchFamily="18" charset="0"/>
              </a:rPr>
              <a:t>history </a:t>
            </a:r>
            <a:r>
              <a:rPr lang="en-US" sz="1900" dirty="0" err="1">
                <a:latin typeface="Swis721 BT" panose="020B0504020202020204" pitchFamily="34" charset="0"/>
                <a:cs typeface="Times New Roman" panose="02020603050405020304" pitchFamily="18" charset="0"/>
              </a:rPr>
              <a:t>focussed</a:t>
            </a:r>
            <a:r>
              <a:rPr lang="en-US" sz="1900" dirty="0">
                <a:latin typeface="Swis721 BT" panose="020B0504020202020204" pitchFamily="34" charset="0"/>
                <a:cs typeface="Times New Roman" panose="02020603050405020304" pitchFamily="18" charset="0"/>
              </a:rPr>
              <a:t> on the current episode of bleeding, age of menarche, </a:t>
            </a:r>
            <a:r>
              <a:rPr lang="en-US" sz="1900" dirty="0" smtClean="0">
                <a:latin typeface="Swis721 BT" panose="020B0504020202020204" pitchFamily="34" charset="0"/>
                <a:cs typeface="Times New Roman" panose="02020603050405020304" pitchFamily="18" charset="0"/>
              </a:rPr>
              <a:t>LMP</a:t>
            </a:r>
          </a:p>
          <a:p>
            <a:pPr marL="525462" indent="-342900">
              <a:buFontTx/>
              <a:buChar char="-"/>
              <a:tabLst>
                <a:tab pos="447675" algn="l"/>
              </a:tabLst>
            </a:pPr>
            <a:r>
              <a:rPr lang="en-US" sz="1900" dirty="0" smtClean="0">
                <a:latin typeface="Swis721 BT" panose="020B0504020202020204" pitchFamily="34" charset="0"/>
                <a:cs typeface="Times New Roman" panose="02020603050405020304" pitchFamily="18" charset="0"/>
              </a:rPr>
              <a:t>detailed </a:t>
            </a:r>
            <a:r>
              <a:rPr lang="en-US" sz="1900" dirty="0">
                <a:latin typeface="Swis721 BT" panose="020B0504020202020204" pitchFamily="34" charset="0"/>
                <a:cs typeface="Times New Roman" panose="02020603050405020304" pitchFamily="18" charset="0"/>
              </a:rPr>
              <a:t>past menstrual history, its regularity, frequency, duration and volume, no. of pads used per day, passage of clots, intermenstrual </a:t>
            </a:r>
            <a:r>
              <a:rPr lang="en-US" sz="1900" dirty="0" smtClean="0">
                <a:latin typeface="Swis721 BT" panose="020B0504020202020204" pitchFamily="34" charset="0"/>
                <a:cs typeface="Times New Roman" panose="02020603050405020304" pitchFamily="18" charset="0"/>
              </a:rPr>
              <a:t>bleed</a:t>
            </a:r>
          </a:p>
          <a:p>
            <a:pPr marL="525462" indent="-342900">
              <a:buFontTx/>
              <a:buChar char="-"/>
              <a:tabLst>
                <a:tab pos="447675" algn="l"/>
              </a:tabLst>
            </a:pPr>
            <a:r>
              <a:rPr lang="en-US" sz="1900" dirty="0" smtClean="0">
                <a:latin typeface="Swis721 BT" panose="020B0504020202020204" pitchFamily="34" charset="0"/>
                <a:cs typeface="Times New Roman" panose="02020603050405020304" pitchFamily="18" charset="0"/>
              </a:rPr>
              <a:t>obstetric </a:t>
            </a:r>
            <a:r>
              <a:rPr lang="en-US" sz="1900" dirty="0">
                <a:latin typeface="Swis721 BT" panose="020B0504020202020204" pitchFamily="34" charset="0"/>
                <a:cs typeface="Times New Roman" panose="02020603050405020304" pitchFamily="18" charset="0"/>
              </a:rPr>
              <a:t>history, details of past pregnancy </a:t>
            </a:r>
            <a:r>
              <a:rPr lang="en-US" sz="1900" dirty="0" smtClean="0">
                <a:latin typeface="Swis721 BT" panose="020B0504020202020204" pitchFamily="34" charset="0"/>
                <a:cs typeface="Times New Roman" panose="02020603050405020304" pitchFamily="18" charset="0"/>
              </a:rPr>
              <a:t>events</a:t>
            </a:r>
          </a:p>
          <a:p>
            <a:pPr marL="525462" indent="-342900">
              <a:buFontTx/>
              <a:buChar char="-"/>
              <a:tabLst>
                <a:tab pos="447675" algn="l"/>
              </a:tabLst>
            </a:pPr>
            <a:r>
              <a:rPr lang="en-US" sz="1900" dirty="0" smtClean="0">
                <a:latin typeface="Swis721 BT" panose="020B0504020202020204" pitchFamily="34" charset="0"/>
                <a:cs typeface="Times New Roman" panose="02020603050405020304" pitchFamily="18" charset="0"/>
              </a:rPr>
              <a:t>associated </a:t>
            </a:r>
            <a:r>
              <a:rPr lang="en-US" sz="1900" dirty="0" err="1">
                <a:latin typeface="Swis721 BT" panose="020B0504020202020204" pitchFamily="34" charset="0"/>
                <a:cs typeface="Times New Roman" panose="02020603050405020304" pitchFamily="18" charset="0"/>
              </a:rPr>
              <a:t>dysmenorrhoea</a:t>
            </a:r>
            <a:r>
              <a:rPr lang="en-US" sz="1900" dirty="0">
                <a:latin typeface="Swis721 BT" panose="020B0504020202020204" pitchFamily="34" charset="0"/>
                <a:cs typeface="Times New Roman" panose="02020603050405020304" pitchFamily="18" charset="0"/>
              </a:rPr>
              <a:t>, pressure symptoms </a:t>
            </a:r>
          </a:p>
          <a:p>
            <a:pPr marL="0" indent="0">
              <a:buNone/>
            </a:pPr>
            <a:endParaRPr lang="en-US" sz="1900" dirty="0">
              <a:latin typeface="Swis721 BT" panose="020B0504020202020204" pitchFamily="34" charset="0"/>
              <a:cs typeface="Times New Roman" panose="02020603050405020304" pitchFamily="18" charset="0"/>
            </a:endParaRPr>
          </a:p>
          <a:p>
            <a:pPr>
              <a:buClr>
                <a:srgbClr val="AF3D61"/>
              </a:buClr>
            </a:pPr>
            <a:r>
              <a:rPr lang="en-US" sz="1900" dirty="0">
                <a:latin typeface="Swis721 BT" panose="020B0504020202020204" pitchFamily="34" charset="0"/>
                <a:cs typeface="Times New Roman" panose="02020603050405020304" pitchFamily="18" charset="0"/>
              </a:rPr>
              <a:t>Screening for coagulopathy – History of PPH, frequent gum bleed, surgical </a:t>
            </a:r>
            <a:r>
              <a:rPr lang="en-US" sz="1900" dirty="0" err="1">
                <a:latin typeface="Swis721 BT" panose="020B0504020202020204" pitchFamily="34" charset="0"/>
                <a:cs typeface="Times New Roman" panose="02020603050405020304" pitchFamily="18" charset="0"/>
              </a:rPr>
              <a:t>haemorrhage</a:t>
            </a:r>
            <a:r>
              <a:rPr lang="en-US" sz="1900" dirty="0">
                <a:latin typeface="Swis721 BT" panose="020B0504020202020204" pitchFamily="34" charset="0"/>
                <a:cs typeface="Times New Roman" panose="02020603050405020304" pitchFamily="18" charset="0"/>
              </a:rPr>
              <a:t>, bruising one or two times per month, frequent epistaxis or family history of coagulopathy.</a:t>
            </a:r>
          </a:p>
          <a:p>
            <a:pPr>
              <a:buClr>
                <a:srgbClr val="AF3D61"/>
              </a:buClr>
            </a:pPr>
            <a:endParaRPr lang="en-US" sz="1900" dirty="0">
              <a:latin typeface="Swis721 BT" panose="020B0504020202020204" pitchFamily="34" charset="0"/>
              <a:cs typeface="Times New Roman" panose="02020603050405020304" pitchFamily="18" charset="0"/>
            </a:endParaRPr>
          </a:p>
          <a:p>
            <a:pPr>
              <a:buClr>
                <a:srgbClr val="AF3D61"/>
              </a:buClr>
            </a:pPr>
            <a:r>
              <a:rPr lang="en-US" sz="1900" dirty="0">
                <a:latin typeface="Swis721 BT" panose="020B0504020202020204" pitchFamily="34" charset="0"/>
                <a:cs typeface="Times New Roman" panose="02020603050405020304" pitchFamily="18" charset="0"/>
              </a:rPr>
              <a:t>Past and treatment history for any medical disorders, hormonal therapy, steroids, </a:t>
            </a:r>
            <a:r>
              <a:rPr lang="en-US" sz="1900" dirty="0" smtClean="0">
                <a:latin typeface="Swis721 BT" panose="020B0504020202020204" pitchFamily="34" charset="0"/>
                <a:cs typeface="Times New Roman" panose="02020603050405020304" pitchFamily="18" charset="0"/>
              </a:rPr>
              <a:t>contraceptives</a:t>
            </a:r>
            <a:endParaRPr lang="en-IN" sz="1900" dirty="0">
              <a:latin typeface="Swis721 BT" panose="020B050402020202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06898"/>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47</a:t>
            </a:r>
            <a:endParaRPr lang="en-IN" sz="1800" dirty="0"/>
          </a:p>
        </p:txBody>
      </p:sp>
    </p:spTree>
    <p:extLst>
      <p:ext uri="{BB962C8B-B14F-4D97-AF65-F5344CB8AC3E}">
        <p14:creationId xmlns:p14="http://schemas.microsoft.com/office/powerpoint/2010/main" val="1435343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69329" y="427652"/>
            <a:ext cx="3479165" cy="685800"/>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1487805" y="427652"/>
            <a:ext cx="3479165" cy="685800"/>
          </a:xfrm>
          <a:prstGeom prst="rect">
            <a:avLst/>
          </a:prstGeom>
          <a:solidFill>
            <a:srgbClr val="2066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 Placeholder 2">
            <a:extLst>
              <a:ext uri="{FF2B5EF4-FFF2-40B4-BE49-F238E27FC236}">
                <a16:creationId xmlns:a16="http://schemas.microsoft.com/office/drawing/2014/main" id="{5C653A04-6555-D592-1989-A2B77742AC01}"/>
              </a:ext>
            </a:extLst>
          </p:cNvPr>
          <p:cNvSpPr>
            <a:spLocks noGrp="1"/>
          </p:cNvSpPr>
          <p:nvPr>
            <p:ph type="body" idx="4294967295"/>
          </p:nvPr>
        </p:nvSpPr>
        <p:spPr>
          <a:xfrm>
            <a:off x="1442084" y="573385"/>
            <a:ext cx="3570605" cy="486092"/>
          </a:xfrm>
        </p:spPr>
        <p:txBody>
          <a:bodyPr>
            <a:normAutofit/>
          </a:bodyPr>
          <a:lstStyle/>
          <a:p>
            <a:pPr marL="0" indent="0" algn="ctr">
              <a:buNone/>
            </a:pPr>
            <a:r>
              <a:rPr lang="en-IN" sz="2400" dirty="0">
                <a:solidFill>
                  <a:schemeClr val="bg1"/>
                </a:solidFill>
                <a:latin typeface="Swis721 Hv BT" panose="020B0804020202020204" pitchFamily="34" charset="0"/>
                <a:ea typeface="+mj-ea"/>
                <a:cs typeface="Times New Roman" panose="02020603050405020304" pitchFamily="18" charset="0"/>
              </a:rPr>
              <a:t>Physical examination</a:t>
            </a:r>
          </a:p>
        </p:txBody>
      </p:sp>
      <p:sp>
        <p:nvSpPr>
          <p:cNvPr id="4" name="Content Placeholder 3">
            <a:extLst>
              <a:ext uri="{FF2B5EF4-FFF2-40B4-BE49-F238E27FC236}">
                <a16:creationId xmlns:a16="http://schemas.microsoft.com/office/drawing/2014/main" id="{18A5C3BC-B4B1-C406-6EBD-551781F5D842}"/>
              </a:ext>
            </a:extLst>
          </p:cNvPr>
          <p:cNvSpPr>
            <a:spLocks noGrp="1"/>
          </p:cNvSpPr>
          <p:nvPr>
            <p:ph sz="half" idx="4294967295"/>
          </p:nvPr>
        </p:nvSpPr>
        <p:spPr>
          <a:xfrm>
            <a:off x="1242058" y="2504758"/>
            <a:ext cx="3970655" cy="2319489"/>
          </a:xfrm>
        </p:spPr>
        <p:txBody>
          <a:bodyPr>
            <a:normAutofit/>
          </a:bodyPr>
          <a:lstStyle/>
          <a:p>
            <a:pPr>
              <a:lnSpc>
                <a:spcPct val="100000"/>
              </a:lnSpc>
              <a:spcBef>
                <a:spcPts val="0"/>
              </a:spcBef>
              <a:spcAft>
                <a:spcPts val="1800"/>
              </a:spcAft>
              <a:buClr>
                <a:srgbClr val="206670"/>
              </a:buClr>
            </a:pPr>
            <a:r>
              <a:rPr lang="en-IN" sz="1800" dirty="0" smtClean="0">
                <a:latin typeface="Swis721 BT" panose="020B0504020202020204" pitchFamily="34" charset="0"/>
              </a:rPr>
              <a:t>General Weight</a:t>
            </a:r>
            <a:r>
              <a:rPr lang="en-IN" sz="1800" dirty="0">
                <a:latin typeface="Swis721 BT" panose="020B0504020202020204" pitchFamily="34" charset="0"/>
              </a:rPr>
              <a:t>, height, BMI  </a:t>
            </a:r>
            <a:br>
              <a:rPr lang="en-IN" sz="1800" dirty="0">
                <a:latin typeface="Swis721 BT" panose="020B0504020202020204" pitchFamily="34" charset="0"/>
              </a:rPr>
            </a:br>
            <a:r>
              <a:rPr lang="en-IN" sz="1800" dirty="0">
                <a:latin typeface="Swis721 BT" panose="020B0504020202020204" pitchFamily="34" charset="0"/>
              </a:rPr>
              <a:t>Pallor, </a:t>
            </a:r>
            <a:r>
              <a:rPr lang="en-IN" sz="1800" dirty="0" err="1">
                <a:latin typeface="Swis721 BT" panose="020B0504020202020204" pitchFamily="34" charset="0"/>
              </a:rPr>
              <a:t>edema</a:t>
            </a:r>
            <a:r>
              <a:rPr lang="en-IN" sz="1800" dirty="0">
                <a:latin typeface="Swis721 BT" panose="020B0504020202020204" pitchFamily="34" charset="0"/>
              </a:rPr>
              <a:t>, </a:t>
            </a:r>
            <a:r>
              <a:rPr lang="en-IN" sz="1800" dirty="0" smtClean="0">
                <a:latin typeface="Swis721 BT" panose="020B0504020202020204" pitchFamily="34" charset="0"/>
              </a:rPr>
              <a:t>icterus, Gum </a:t>
            </a:r>
            <a:r>
              <a:rPr lang="en-IN" sz="1800" dirty="0">
                <a:latin typeface="Swis721 BT" panose="020B0504020202020204" pitchFamily="34" charset="0"/>
              </a:rPr>
              <a:t>bleed, bruises, </a:t>
            </a:r>
            <a:r>
              <a:rPr lang="en-IN" sz="1800" dirty="0" err="1">
                <a:latin typeface="Swis721 BT" panose="020B0504020202020204" pitchFamily="34" charset="0"/>
              </a:rPr>
              <a:t>petechiae</a:t>
            </a:r>
            <a:r>
              <a:rPr lang="en-IN" sz="1800" dirty="0" smtClean="0">
                <a:latin typeface="Swis721 BT" panose="020B0504020202020204" pitchFamily="34" charset="0"/>
              </a:rPr>
              <a:t>, Thyroid </a:t>
            </a:r>
            <a:r>
              <a:rPr lang="en-IN" sz="1800" dirty="0">
                <a:latin typeface="Swis721 BT" panose="020B0504020202020204" pitchFamily="34" charset="0"/>
              </a:rPr>
              <a:t>enlargement, lymphadenopathy </a:t>
            </a:r>
            <a:br>
              <a:rPr lang="en-IN" sz="1800" dirty="0">
                <a:latin typeface="Swis721 BT" panose="020B0504020202020204" pitchFamily="34" charset="0"/>
              </a:rPr>
            </a:br>
            <a:r>
              <a:rPr lang="en-IN" sz="1800" dirty="0" smtClean="0">
                <a:latin typeface="Swis721 BT" panose="020B0504020202020204" pitchFamily="34" charset="0"/>
              </a:rPr>
              <a:t>any </a:t>
            </a:r>
            <a:r>
              <a:rPr lang="en-IN" sz="1800" dirty="0">
                <a:latin typeface="Swis721 BT" panose="020B0504020202020204" pitchFamily="34" charset="0"/>
              </a:rPr>
              <a:t>signs of endocrine disorders</a:t>
            </a:r>
          </a:p>
          <a:p>
            <a:pPr>
              <a:lnSpc>
                <a:spcPct val="100000"/>
              </a:lnSpc>
              <a:spcBef>
                <a:spcPts val="0"/>
              </a:spcBef>
              <a:spcAft>
                <a:spcPts val="1800"/>
              </a:spcAft>
              <a:buClr>
                <a:srgbClr val="206670"/>
              </a:buClr>
            </a:pPr>
            <a:r>
              <a:rPr lang="en-IN" sz="1800" dirty="0" smtClean="0">
                <a:latin typeface="Swis721 BT" panose="020B0504020202020204" pitchFamily="34" charset="0"/>
              </a:rPr>
              <a:t>Systemic </a:t>
            </a:r>
            <a:r>
              <a:rPr lang="en-IN" sz="1800" dirty="0">
                <a:latin typeface="Swis721 BT" panose="020B0504020202020204" pitchFamily="34" charset="0"/>
              </a:rPr>
              <a:t>examination</a:t>
            </a:r>
          </a:p>
        </p:txBody>
      </p:sp>
      <p:sp>
        <p:nvSpPr>
          <p:cNvPr id="5" name="Text Placeholder 4">
            <a:extLst>
              <a:ext uri="{FF2B5EF4-FFF2-40B4-BE49-F238E27FC236}">
                <a16:creationId xmlns:a16="http://schemas.microsoft.com/office/drawing/2014/main" id="{A0A26161-C94E-20BB-1003-851F37C0D48B}"/>
              </a:ext>
            </a:extLst>
          </p:cNvPr>
          <p:cNvSpPr>
            <a:spLocks noGrp="1"/>
          </p:cNvSpPr>
          <p:nvPr>
            <p:ph type="body" sz="quarter" idx="4294967295"/>
          </p:nvPr>
        </p:nvSpPr>
        <p:spPr>
          <a:xfrm>
            <a:off x="6196013" y="543539"/>
            <a:ext cx="3352481" cy="486092"/>
          </a:xfrm>
        </p:spPr>
        <p:txBody>
          <a:bodyPr>
            <a:normAutofit/>
          </a:bodyPr>
          <a:lstStyle/>
          <a:p>
            <a:pPr marL="0" indent="0" algn="ctr">
              <a:buNone/>
            </a:pPr>
            <a:r>
              <a:rPr lang="en-IN" sz="2400" dirty="0">
                <a:solidFill>
                  <a:schemeClr val="bg1"/>
                </a:solidFill>
                <a:latin typeface="Swis721 Hv BT" panose="020B0804020202020204" pitchFamily="34" charset="0"/>
                <a:ea typeface="+mj-ea"/>
                <a:cs typeface="Times New Roman" panose="02020603050405020304" pitchFamily="18" charset="0"/>
              </a:rPr>
              <a:t>Pelvic examination</a:t>
            </a:r>
          </a:p>
        </p:txBody>
      </p:sp>
      <p:sp>
        <p:nvSpPr>
          <p:cNvPr id="6" name="Content Placeholder 5">
            <a:extLst>
              <a:ext uri="{FF2B5EF4-FFF2-40B4-BE49-F238E27FC236}">
                <a16:creationId xmlns:a16="http://schemas.microsoft.com/office/drawing/2014/main" id="{805DD7D8-EE03-2DBF-B05F-F92D80CD2150}"/>
              </a:ext>
            </a:extLst>
          </p:cNvPr>
          <p:cNvSpPr>
            <a:spLocks noGrp="1"/>
          </p:cNvSpPr>
          <p:nvPr>
            <p:ph sz="quarter" idx="4294967295"/>
          </p:nvPr>
        </p:nvSpPr>
        <p:spPr>
          <a:xfrm>
            <a:off x="5950265" y="2504759"/>
            <a:ext cx="3717291" cy="2319488"/>
          </a:xfrm>
        </p:spPr>
        <p:txBody>
          <a:bodyPr>
            <a:normAutofit/>
          </a:bodyPr>
          <a:lstStyle/>
          <a:p>
            <a:pPr>
              <a:lnSpc>
                <a:spcPct val="100000"/>
              </a:lnSpc>
              <a:spcBef>
                <a:spcPts val="0"/>
              </a:spcBef>
              <a:spcAft>
                <a:spcPts val="1800"/>
              </a:spcAft>
              <a:buClr>
                <a:srgbClr val="AF3D61"/>
              </a:buClr>
            </a:pPr>
            <a:r>
              <a:rPr lang="en-US" sz="1800" dirty="0">
                <a:latin typeface="Swis721 BT" panose="020B0504020202020204" pitchFamily="34" charset="0"/>
              </a:rPr>
              <a:t>Per speculum: condition of the cervix, any visible polyps, abnormal discharge or growth. </a:t>
            </a:r>
            <a:endParaRPr lang="en-US" sz="1800" dirty="0" smtClean="0">
              <a:latin typeface="Swis721 BT" panose="020B0504020202020204" pitchFamily="34" charset="0"/>
            </a:endParaRPr>
          </a:p>
          <a:p>
            <a:pPr>
              <a:lnSpc>
                <a:spcPct val="100000"/>
              </a:lnSpc>
              <a:spcBef>
                <a:spcPts val="0"/>
              </a:spcBef>
              <a:spcAft>
                <a:spcPts val="1800"/>
              </a:spcAft>
              <a:buClr>
                <a:srgbClr val="AF3D61"/>
              </a:buClr>
            </a:pPr>
            <a:r>
              <a:rPr lang="en-US" sz="1800" dirty="0" smtClean="0">
                <a:latin typeface="Swis721 BT" panose="020B0504020202020204" pitchFamily="34" charset="0"/>
              </a:rPr>
              <a:t>Bimanual </a:t>
            </a:r>
            <a:r>
              <a:rPr lang="en-US" sz="1800" dirty="0">
                <a:latin typeface="Swis721 BT" panose="020B0504020202020204" pitchFamily="34" charset="0"/>
              </a:rPr>
              <a:t>palpation: uterine size, position, asymmetrical enlargement, any adnexal mass, any tenderness</a:t>
            </a:r>
            <a:endParaRPr lang="en-IN" sz="1800" dirty="0">
              <a:latin typeface="Swis721 BT" panose="020B0504020202020204" pitchFamily="34" charset="0"/>
            </a:endParaRPr>
          </a:p>
        </p:txBody>
      </p:sp>
      <p:sp>
        <p:nvSpPr>
          <p:cNvPr id="11" name="Subtitle 2">
            <a:extLst>
              <a:ext uri="{FF2B5EF4-FFF2-40B4-BE49-F238E27FC236}">
                <a16:creationId xmlns:a16="http://schemas.microsoft.com/office/drawing/2014/main" id="{8D60A393-4121-5EB1-CD62-CE4A8D5D5A90}"/>
              </a:ext>
            </a:extLst>
          </p:cNvPr>
          <p:cNvSpPr txBox="1">
            <a:spLocks/>
          </p:cNvSpPr>
          <p:nvPr/>
        </p:nvSpPr>
        <p:spPr>
          <a:xfrm>
            <a:off x="11026015" y="6483749"/>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48</a:t>
            </a:r>
            <a:endParaRPr lang="en-IN" sz="1800" dirty="0"/>
          </a:p>
        </p:txBody>
      </p:sp>
    </p:spTree>
    <p:extLst>
      <p:ext uri="{BB962C8B-B14F-4D97-AF65-F5344CB8AC3E}">
        <p14:creationId xmlns:p14="http://schemas.microsoft.com/office/powerpoint/2010/main" val="3650989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09195" y="2"/>
            <a:ext cx="3598954" cy="149313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5659120" y="1498283"/>
            <a:ext cx="4643120" cy="4140517"/>
          </a:xfrm>
          <a:prstGeom prst="rect">
            <a:avLst/>
          </a:pr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1016000" y="1498283"/>
            <a:ext cx="4643120" cy="4140517"/>
          </a:xfrm>
          <a:prstGeom prst="rect">
            <a:avLst/>
          </a:prstGeom>
          <a:solidFill>
            <a:srgbClr val="F2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96EAC9C1-6211-9761-46BA-B79CC1E44CA8}"/>
              </a:ext>
            </a:extLst>
          </p:cNvPr>
          <p:cNvSpPr>
            <a:spLocks noGrp="1"/>
          </p:cNvSpPr>
          <p:nvPr>
            <p:ph type="title" idx="4294967295"/>
          </p:nvPr>
        </p:nvSpPr>
        <p:spPr>
          <a:xfrm>
            <a:off x="1309195" y="391161"/>
            <a:ext cx="3598954" cy="767079"/>
          </a:xfrm>
        </p:spPr>
        <p:txBody>
          <a:bodyPr>
            <a:normAutofit/>
          </a:bodyPr>
          <a:lstStyle/>
          <a:p>
            <a:r>
              <a:rPr lang="en-IN" sz="3000" dirty="0" smtClean="0">
                <a:solidFill>
                  <a:schemeClr val="bg1"/>
                </a:solidFill>
                <a:latin typeface="Swis721 Hv BT" panose="020B0804020202020204" pitchFamily="34" charset="0"/>
                <a:cs typeface="Times New Roman" panose="02020603050405020304" pitchFamily="18" charset="0"/>
              </a:rPr>
              <a:t>INVESTIGATIONS</a:t>
            </a:r>
            <a:endParaRPr lang="en-IN" sz="3000" dirty="0">
              <a:solidFill>
                <a:schemeClr val="bg1"/>
              </a:solidFill>
              <a:latin typeface="Swis721 Hv BT" panose="020B08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007CFEDF-EC18-D3F2-1330-506FCA490383}"/>
              </a:ext>
            </a:extLst>
          </p:cNvPr>
          <p:cNvSpPr>
            <a:spLocks noGrp="1"/>
          </p:cNvSpPr>
          <p:nvPr>
            <p:ph type="body" idx="4294967295"/>
          </p:nvPr>
        </p:nvSpPr>
        <p:spPr>
          <a:xfrm>
            <a:off x="1087120" y="1752283"/>
            <a:ext cx="3821029" cy="823912"/>
          </a:xfrm>
        </p:spPr>
        <p:txBody>
          <a:bodyPr>
            <a:normAutofit/>
          </a:bodyPr>
          <a:lstStyle/>
          <a:p>
            <a:pPr>
              <a:buClr>
                <a:srgbClr val="AF3D61"/>
              </a:buClr>
            </a:pPr>
            <a:r>
              <a:rPr lang="en-IN" sz="2000" dirty="0">
                <a:latin typeface="Swis721 BT" panose="020B0504020202020204" pitchFamily="34" charset="0"/>
                <a:cs typeface="Times New Roman" panose="02020603050405020304" pitchFamily="18" charset="0"/>
              </a:rPr>
              <a:t>Laboratory investigations</a:t>
            </a:r>
          </a:p>
        </p:txBody>
      </p:sp>
      <p:sp>
        <p:nvSpPr>
          <p:cNvPr id="4" name="Content Placeholder 3">
            <a:extLst>
              <a:ext uri="{FF2B5EF4-FFF2-40B4-BE49-F238E27FC236}">
                <a16:creationId xmlns:a16="http://schemas.microsoft.com/office/drawing/2014/main" id="{296CCF08-F03F-AB38-3AF7-977D796EECF7}"/>
              </a:ext>
            </a:extLst>
          </p:cNvPr>
          <p:cNvSpPr>
            <a:spLocks noGrp="1"/>
          </p:cNvSpPr>
          <p:nvPr>
            <p:ph sz="half" idx="4294967295"/>
          </p:nvPr>
        </p:nvSpPr>
        <p:spPr>
          <a:xfrm>
            <a:off x="1087120" y="2586355"/>
            <a:ext cx="4572000" cy="2288858"/>
          </a:xfrm>
        </p:spPr>
        <p:txBody>
          <a:bodyPr>
            <a:normAutofit/>
          </a:bodyPr>
          <a:lstStyle/>
          <a:p>
            <a:pPr>
              <a:buClr>
                <a:srgbClr val="AF3D61"/>
              </a:buClr>
            </a:pPr>
            <a:r>
              <a:rPr lang="en-US" sz="2000" dirty="0" smtClean="0">
                <a:latin typeface="Swis721 BT" panose="020B0504020202020204" pitchFamily="34" charset="0"/>
                <a:cs typeface="Times New Roman" panose="02020603050405020304" pitchFamily="18" charset="0"/>
              </a:rPr>
              <a:t>Urine </a:t>
            </a:r>
            <a:r>
              <a:rPr lang="en-US" sz="2000" dirty="0">
                <a:latin typeface="Swis721 BT" panose="020B0504020202020204" pitchFamily="34" charset="0"/>
                <a:cs typeface="Times New Roman" panose="02020603050405020304" pitchFamily="18" charset="0"/>
              </a:rPr>
              <a:t>pregnancy test, </a:t>
            </a:r>
          </a:p>
          <a:p>
            <a:pPr>
              <a:buClr>
                <a:srgbClr val="AF3D61"/>
              </a:buClr>
            </a:pPr>
            <a:r>
              <a:rPr lang="en-US" sz="2000" dirty="0">
                <a:latin typeface="Swis721 BT" panose="020B0504020202020204" pitchFamily="34" charset="0"/>
                <a:cs typeface="Times New Roman" panose="02020603050405020304" pitchFamily="18" charset="0"/>
              </a:rPr>
              <a:t>complete blood counts, iron profile, peripheral blood smear</a:t>
            </a:r>
          </a:p>
          <a:p>
            <a:pPr>
              <a:buClr>
                <a:srgbClr val="AF3D61"/>
              </a:buClr>
            </a:pPr>
            <a:r>
              <a:rPr lang="en-US" sz="2000" dirty="0">
                <a:latin typeface="Swis721 BT" panose="020B0504020202020204" pitchFamily="34" charset="0"/>
                <a:cs typeface="Times New Roman" panose="02020603050405020304" pitchFamily="18" charset="0"/>
              </a:rPr>
              <a:t>coagulation profile </a:t>
            </a:r>
          </a:p>
          <a:p>
            <a:pPr>
              <a:buClr>
                <a:srgbClr val="AF3D61"/>
              </a:buClr>
            </a:pPr>
            <a:r>
              <a:rPr lang="en-US" sz="2000" dirty="0">
                <a:latin typeface="Swis721 BT" panose="020B0504020202020204" pitchFamily="34" charset="0"/>
                <a:cs typeface="Times New Roman" panose="02020603050405020304" pitchFamily="18" charset="0"/>
              </a:rPr>
              <a:t>thyroid profile, hepatic and renal function tests, hormone profile</a:t>
            </a:r>
            <a:endParaRPr lang="en-IN" sz="2000" dirty="0">
              <a:latin typeface="Swis721 BT" panose="020B05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D4B9C51A-405A-0129-5C8D-29C6BEFFC28A}"/>
              </a:ext>
            </a:extLst>
          </p:cNvPr>
          <p:cNvSpPr>
            <a:spLocks noGrp="1"/>
          </p:cNvSpPr>
          <p:nvPr>
            <p:ph type="body" sz="quarter" idx="4294967295"/>
          </p:nvPr>
        </p:nvSpPr>
        <p:spPr>
          <a:xfrm>
            <a:off x="5779453" y="1752283"/>
            <a:ext cx="2511107" cy="823912"/>
          </a:xfrm>
        </p:spPr>
        <p:txBody>
          <a:bodyPr>
            <a:normAutofit/>
          </a:bodyPr>
          <a:lstStyle/>
          <a:p>
            <a:pPr>
              <a:buClr>
                <a:srgbClr val="206670"/>
              </a:buClr>
            </a:pPr>
            <a:r>
              <a:rPr lang="en-IN" sz="2000" dirty="0">
                <a:latin typeface="Swis721 BT" panose="020B0504020202020204" pitchFamily="34" charset="0"/>
                <a:cs typeface="Times New Roman" panose="02020603050405020304" pitchFamily="18" charset="0"/>
              </a:rPr>
              <a:t>Imaging studies</a:t>
            </a:r>
          </a:p>
        </p:txBody>
      </p:sp>
      <p:sp>
        <p:nvSpPr>
          <p:cNvPr id="6" name="Content Placeholder 5">
            <a:extLst>
              <a:ext uri="{FF2B5EF4-FFF2-40B4-BE49-F238E27FC236}">
                <a16:creationId xmlns:a16="http://schemas.microsoft.com/office/drawing/2014/main" id="{F38F1C07-F87F-4C7B-CC19-24CA5CD2D729}"/>
              </a:ext>
            </a:extLst>
          </p:cNvPr>
          <p:cNvSpPr>
            <a:spLocks noGrp="1"/>
          </p:cNvSpPr>
          <p:nvPr>
            <p:ph sz="quarter" idx="4294967295"/>
          </p:nvPr>
        </p:nvSpPr>
        <p:spPr>
          <a:xfrm>
            <a:off x="5779453" y="2586355"/>
            <a:ext cx="4448175" cy="2788285"/>
          </a:xfrm>
        </p:spPr>
        <p:txBody>
          <a:bodyPr>
            <a:normAutofit/>
          </a:bodyPr>
          <a:lstStyle/>
          <a:p>
            <a:pPr>
              <a:buClr>
                <a:srgbClr val="206670"/>
              </a:buClr>
            </a:pPr>
            <a:r>
              <a:rPr lang="en-US" sz="2000" dirty="0" smtClean="0">
                <a:latin typeface="Swis721 BT" panose="020B0504020202020204" pitchFamily="34" charset="0"/>
                <a:cs typeface="Times New Roman" panose="02020603050405020304" pitchFamily="18" charset="0"/>
              </a:rPr>
              <a:t>Transabdominal </a:t>
            </a:r>
            <a:r>
              <a:rPr lang="en-US" sz="2000" dirty="0">
                <a:latin typeface="Swis721 BT" panose="020B0504020202020204" pitchFamily="34" charset="0"/>
                <a:cs typeface="Times New Roman" panose="02020603050405020304" pitchFamily="18" charset="0"/>
              </a:rPr>
              <a:t>ultrasonography </a:t>
            </a:r>
          </a:p>
          <a:p>
            <a:pPr>
              <a:buClr>
                <a:srgbClr val="206670"/>
              </a:buClr>
            </a:pPr>
            <a:r>
              <a:rPr lang="en-US" sz="2000" dirty="0">
                <a:latin typeface="Swis721 BT" panose="020B0504020202020204" pitchFamily="34" charset="0"/>
                <a:cs typeface="Times New Roman" panose="02020603050405020304" pitchFamily="18" charset="0"/>
              </a:rPr>
              <a:t> transvaginal sonography </a:t>
            </a:r>
          </a:p>
          <a:p>
            <a:pPr>
              <a:buClr>
                <a:srgbClr val="206670"/>
              </a:buClr>
            </a:pPr>
            <a:r>
              <a:rPr lang="en-US" sz="2000" dirty="0">
                <a:latin typeface="Swis721 BT" panose="020B0504020202020204" pitchFamily="34" charset="0"/>
                <a:cs typeface="Times New Roman" panose="02020603050405020304" pitchFamily="18" charset="0"/>
              </a:rPr>
              <a:t> Saline infusion sonography can be done to delineate the endometrial cavity and show submucosal fibroids and polyps. </a:t>
            </a:r>
          </a:p>
          <a:p>
            <a:pPr>
              <a:buClr>
                <a:srgbClr val="206670"/>
              </a:buClr>
            </a:pPr>
            <a:r>
              <a:rPr lang="en-US" sz="2000" dirty="0">
                <a:latin typeface="Swis721 BT" panose="020B0504020202020204" pitchFamily="34" charset="0"/>
                <a:cs typeface="Times New Roman" panose="02020603050405020304" pitchFamily="18" charset="0"/>
              </a:rPr>
              <a:t>MRI can be done for surgical </a:t>
            </a:r>
            <a:r>
              <a:rPr lang="en-US" sz="2000" dirty="0" smtClean="0">
                <a:latin typeface="Swis721 BT" panose="020B0504020202020204" pitchFamily="34" charset="0"/>
                <a:cs typeface="Times New Roman" panose="02020603050405020304" pitchFamily="18" charset="0"/>
              </a:rPr>
              <a:t>planning</a:t>
            </a:r>
            <a:endParaRPr lang="en-IN" sz="2000" dirty="0">
              <a:latin typeface="Swis721 BT" panose="020B0504020202020204" pitchFamily="34" charset="0"/>
              <a:cs typeface="Times New Roman" panose="02020603050405020304" pitchFamily="18" charset="0"/>
            </a:endParaRPr>
          </a:p>
        </p:txBody>
      </p:sp>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49</a:t>
            </a:r>
            <a:endParaRPr lang="en-IN" sz="1800" dirty="0"/>
          </a:p>
        </p:txBody>
      </p:sp>
    </p:spTree>
    <p:extLst>
      <p:ext uri="{BB962C8B-B14F-4D97-AF65-F5344CB8AC3E}">
        <p14:creationId xmlns:p14="http://schemas.microsoft.com/office/powerpoint/2010/main" val="3527947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0522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5</a:t>
            </a:r>
            <a:endParaRPr lang="en-IN" sz="1800" dirty="0"/>
          </a:p>
        </p:txBody>
      </p:sp>
      <p:graphicFrame>
        <p:nvGraphicFramePr>
          <p:cNvPr id="10" name="Table 9">
            <a:extLst>
              <a:ext uri="{FF2B5EF4-FFF2-40B4-BE49-F238E27FC236}">
                <a16:creationId xmlns:a16="http://schemas.microsoft.com/office/drawing/2014/main" id="{18F5386A-65AA-3C0A-BE31-60E1F36F8DE9}"/>
              </a:ext>
            </a:extLst>
          </p:cNvPr>
          <p:cNvGraphicFramePr>
            <a:graphicFrameLocks noGrp="1"/>
          </p:cNvGraphicFramePr>
          <p:nvPr>
            <p:extLst>
              <p:ext uri="{D42A27DB-BD31-4B8C-83A1-F6EECF244321}">
                <p14:modId xmlns:p14="http://schemas.microsoft.com/office/powerpoint/2010/main" val="1317750723"/>
              </p:ext>
            </p:extLst>
          </p:nvPr>
        </p:nvGraphicFramePr>
        <p:xfrm>
          <a:off x="790752" y="795956"/>
          <a:ext cx="10029647" cy="2539752"/>
        </p:xfrm>
        <a:graphic>
          <a:graphicData uri="http://schemas.openxmlformats.org/drawingml/2006/table">
            <a:tbl>
              <a:tblPr firstRow="1" firstCol="1" bandRow="1">
                <a:tableStyleId>{E8B1032C-EA38-4F05-BA0D-38AFFFC7BED3}</a:tableStyleId>
              </a:tblPr>
              <a:tblGrid>
                <a:gridCol w="4201891">
                  <a:extLst>
                    <a:ext uri="{9D8B030D-6E8A-4147-A177-3AD203B41FA5}">
                      <a16:colId xmlns:a16="http://schemas.microsoft.com/office/drawing/2014/main" val="123787183"/>
                    </a:ext>
                  </a:extLst>
                </a:gridCol>
                <a:gridCol w="2483798">
                  <a:extLst>
                    <a:ext uri="{9D8B030D-6E8A-4147-A177-3AD203B41FA5}">
                      <a16:colId xmlns:a16="http://schemas.microsoft.com/office/drawing/2014/main" val="1294751515"/>
                    </a:ext>
                  </a:extLst>
                </a:gridCol>
                <a:gridCol w="3343958">
                  <a:extLst>
                    <a:ext uri="{9D8B030D-6E8A-4147-A177-3AD203B41FA5}">
                      <a16:colId xmlns:a16="http://schemas.microsoft.com/office/drawing/2014/main" val="2071102444"/>
                    </a:ext>
                  </a:extLst>
                </a:gridCol>
              </a:tblGrid>
              <a:tr h="0">
                <a:tc>
                  <a:txBody>
                    <a:bodyPr/>
                    <a:lstStyle/>
                    <a:p>
                      <a:pPr>
                        <a:lnSpc>
                          <a:spcPct val="106000"/>
                        </a:lnSpc>
                        <a:spcAft>
                          <a:spcPts val="800"/>
                        </a:spcAft>
                      </a:pPr>
                      <a:r>
                        <a:rPr lang="en-US" sz="1400" kern="100" dirty="0">
                          <a:solidFill>
                            <a:schemeClr val="bg1"/>
                          </a:solidFill>
                          <a:effectLst/>
                          <a:latin typeface="Swis721 BT" panose="020B0504020202020204" pitchFamily="34" charset="0"/>
                        </a:rPr>
                        <a:t>PARAMETER</a:t>
                      </a:r>
                      <a:endParaRPr lang="en-IN" sz="1400" kern="100" dirty="0">
                        <a:solidFill>
                          <a:schemeClr val="bg1"/>
                        </a:solidFill>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6670"/>
                    </a:solidFill>
                  </a:tcPr>
                </a:tc>
                <a:tc>
                  <a:txBody>
                    <a:bodyPr/>
                    <a:lstStyle/>
                    <a:p>
                      <a:pPr>
                        <a:lnSpc>
                          <a:spcPct val="106000"/>
                        </a:lnSpc>
                        <a:spcAft>
                          <a:spcPts val="800"/>
                        </a:spcAft>
                      </a:pPr>
                      <a:r>
                        <a:rPr lang="en-US" sz="1400" kern="100" dirty="0">
                          <a:solidFill>
                            <a:schemeClr val="bg1"/>
                          </a:solidFill>
                          <a:effectLst/>
                          <a:latin typeface="Swis721 BT" panose="020B0504020202020204" pitchFamily="34" charset="0"/>
                        </a:rPr>
                        <a:t>NORMAL</a:t>
                      </a:r>
                      <a:endParaRPr lang="en-IN" sz="1400" kern="100" dirty="0">
                        <a:solidFill>
                          <a:schemeClr val="bg1"/>
                        </a:solidFill>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6670"/>
                    </a:solidFill>
                  </a:tcPr>
                </a:tc>
                <a:tc>
                  <a:txBody>
                    <a:bodyPr/>
                    <a:lstStyle/>
                    <a:p>
                      <a:pPr>
                        <a:lnSpc>
                          <a:spcPct val="106000"/>
                        </a:lnSpc>
                        <a:spcAft>
                          <a:spcPts val="800"/>
                        </a:spcAft>
                      </a:pPr>
                      <a:r>
                        <a:rPr lang="en-US" sz="1400" kern="100" dirty="0">
                          <a:solidFill>
                            <a:schemeClr val="bg1"/>
                          </a:solidFill>
                          <a:effectLst/>
                          <a:latin typeface="Swis721 BT" panose="020B0504020202020204" pitchFamily="34" charset="0"/>
                        </a:rPr>
                        <a:t>ABNORMAL</a:t>
                      </a:r>
                      <a:endParaRPr lang="en-IN" sz="1400" kern="100" dirty="0">
                        <a:solidFill>
                          <a:schemeClr val="bg1"/>
                        </a:solidFill>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6670"/>
                    </a:solidFill>
                  </a:tcPr>
                </a:tc>
                <a:extLst>
                  <a:ext uri="{0D108BD9-81ED-4DB2-BD59-A6C34878D82A}">
                    <a16:rowId xmlns:a16="http://schemas.microsoft.com/office/drawing/2014/main" val="1006822599"/>
                  </a:ext>
                </a:extLst>
              </a:tr>
              <a:tr h="0">
                <a:tc rowSpan="4">
                  <a:txBody>
                    <a:bodyPr/>
                    <a:lstStyle/>
                    <a:p>
                      <a:pPr>
                        <a:lnSpc>
                          <a:spcPct val="106000"/>
                        </a:lnSpc>
                        <a:spcAft>
                          <a:spcPts val="800"/>
                        </a:spcAft>
                      </a:pPr>
                      <a:r>
                        <a:rPr lang="en-US" sz="1400" kern="100" dirty="0">
                          <a:effectLst/>
                          <a:latin typeface="Swis721 BT" panose="020B0504020202020204" pitchFamily="34" charset="0"/>
                        </a:rPr>
                        <a:t>Frequency</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gridSpan="2">
                  <a:txBody>
                    <a:bodyPr/>
                    <a:lstStyle/>
                    <a:p>
                      <a:pPr>
                        <a:lnSpc>
                          <a:spcPct val="106000"/>
                        </a:lnSpc>
                        <a:spcAft>
                          <a:spcPts val="800"/>
                        </a:spcAft>
                      </a:pPr>
                      <a:r>
                        <a:rPr lang="en-US" sz="1400" kern="100" dirty="0">
                          <a:effectLst/>
                          <a:latin typeface="Swis721 BT" panose="020B0504020202020204" pitchFamily="34" charset="0"/>
                        </a:rPr>
                        <a:t>Absent (no bleeding) =amenorrhea</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hMerge="1">
                  <a:txBody>
                    <a:bodyPr/>
                    <a:lstStyle/>
                    <a:p>
                      <a:endParaRPr lang="en-IN"/>
                    </a:p>
                  </a:txBody>
                  <a:tcPr/>
                </a:tc>
                <a:extLst>
                  <a:ext uri="{0D108BD9-81ED-4DB2-BD59-A6C34878D82A}">
                    <a16:rowId xmlns:a16="http://schemas.microsoft.com/office/drawing/2014/main" val="3107882689"/>
                  </a:ext>
                </a:extLst>
              </a:tr>
              <a:tr h="0">
                <a:tc vMerge="1">
                  <a:txBody>
                    <a:bodyPr/>
                    <a:lstStyle/>
                    <a:p>
                      <a:endParaRPr lang="en-IN"/>
                    </a:p>
                  </a:txBody>
                  <a:tcPr/>
                </a:tc>
                <a:tc gridSpan="2">
                  <a:txBody>
                    <a:bodyPr/>
                    <a:lstStyle/>
                    <a:p>
                      <a:pPr>
                        <a:lnSpc>
                          <a:spcPct val="106000"/>
                        </a:lnSpc>
                        <a:spcAft>
                          <a:spcPts val="800"/>
                        </a:spcAft>
                      </a:pPr>
                      <a:r>
                        <a:rPr lang="en-US" sz="1400" kern="100" dirty="0">
                          <a:effectLst/>
                          <a:latin typeface="Swis721 BT" panose="020B0504020202020204" pitchFamily="34" charset="0"/>
                        </a:rPr>
                        <a:t>Infrequent (&gt;38 days)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1127366520"/>
                  </a:ext>
                </a:extLst>
              </a:tr>
              <a:tr h="0">
                <a:tc vMerge="1">
                  <a:txBody>
                    <a:bodyPr/>
                    <a:lstStyle/>
                    <a:p>
                      <a:endParaRPr lang="en-IN"/>
                    </a:p>
                  </a:txBody>
                  <a:tcPr/>
                </a:tc>
                <a:tc gridSpan="2">
                  <a:txBody>
                    <a:bodyPr/>
                    <a:lstStyle/>
                    <a:p>
                      <a:pPr>
                        <a:lnSpc>
                          <a:spcPct val="106000"/>
                        </a:lnSpc>
                        <a:spcAft>
                          <a:spcPts val="800"/>
                        </a:spcAft>
                      </a:pPr>
                      <a:r>
                        <a:rPr lang="en-US" sz="1400" kern="100" dirty="0">
                          <a:effectLst/>
                          <a:latin typeface="Swis721 BT" panose="020B0504020202020204" pitchFamily="34" charset="0"/>
                        </a:rPr>
                        <a:t>Normal (&gt;/= 24 to&lt;/=38 days)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hMerge="1">
                  <a:txBody>
                    <a:bodyPr/>
                    <a:lstStyle/>
                    <a:p>
                      <a:endParaRPr lang="en-IN"/>
                    </a:p>
                  </a:txBody>
                  <a:tcPr/>
                </a:tc>
                <a:extLst>
                  <a:ext uri="{0D108BD9-81ED-4DB2-BD59-A6C34878D82A}">
                    <a16:rowId xmlns:a16="http://schemas.microsoft.com/office/drawing/2014/main" val="1200912051"/>
                  </a:ext>
                </a:extLst>
              </a:tr>
              <a:tr h="0">
                <a:tc vMerge="1">
                  <a:txBody>
                    <a:bodyPr/>
                    <a:lstStyle/>
                    <a:p>
                      <a:endParaRPr lang="en-IN"/>
                    </a:p>
                  </a:txBody>
                  <a:tcPr/>
                </a:tc>
                <a:tc gridSpan="2">
                  <a:txBody>
                    <a:bodyPr/>
                    <a:lstStyle/>
                    <a:p>
                      <a:pPr>
                        <a:lnSpc>
                          <a:spcPct val="106000"/>
                        </a:lnSpc>
                        <a:spcAft>
                          <a:spcPts val="800"/>
                        </a:spcAft>
                      </a:pPr>
                      <a:r>
                        <a:rPr lang="en-US" sz="1400" kern="100" dirty="0">
                          <a:effectLst/>
                          <a:latin typeface="Swis721 BT" panose="020B0504020202020204" pitchFamily="34" charset="0"/>
                        </a:rPr>
                        <a:t>Frequent (&lt;24 days)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2368588667"/>
                  </a:ext>
                </a:extLst>
              </a:tr>
              <a:tr h="0">
                <a:tc rowSpan="2">
                  <a:txBody>
                    <a:bodyPr/>
                    <a:lstStyle/>
                    <a:p>
                      <a:pPr>
                        <a:lnSpc>
                          <a:spcPct val="106000"/>
                        </a:lnSpc>
                        <a:spcAft>
                          <a:spcPts val="800"/>
                        </a:spcAft>
                      </a:pPr>
                      <a:r>
                        <a:rPr lang="en-US" sz="1400" kern="100" dirty="0">
                          <a:effectLst/>
                          <a:latin typeface="Swis721 BT" panose="020B0504020202020204" pitchFamily="34" charset="0"/>
                        </a:rPr>
                        <a:t>Duration</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gridSpan="2">
                  <a:txBody>
                    <a:bodyPr/>
                    <a:lstStyle/>
                    <a:p>
                      <a:pPr>
                        <a:lnSpc>
                          <a:spcPct val="106000"/>
                        </a:lnSpc>
                        <a:spcAft>
                          <a:spcPts val="800"/>
                        </a:spcAft>
                      </a:pPr>
                      <a:r>
                        <a:rPr lang="en-US" sz="1400" kern="100" dirty="0">
                          <a:effectLst/>
                          <a:latin typeface="Swis721 BT" panose="020B0504020202020204" pitchFamily="34" charset="0"/>
                        </a:rPr>
                        <a:t>Normal&lt;/=8 days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hMerge="1">
                  <a:txBody>
                    <a:bodyPr/>
                    <a:lstStyle/>
                    <a:p>
                      <a:endParaRPr lang="en-IN"/>
                    </a:p>
                  </a:txBody>
                  <a:tcPr/>
                </a:tc>
                <a:extLst>
                  <a:ext uri="{0D108BD9-81ED-4DB2-BD59-A6C34878D82A}">
                    <a16:rowId xmlns:a16="http://schemas.microsoft.com/office/drawing/2014/main" val="3875925948"/>
                  </a:ext>
                </a:extLst>
              </a:tr>
              <a:tr h="0">
                <a:tc vMerge="1">
                  <a:txBody>
                    <a:bodyPr/>
                    <a:lstStyle/>
                    <a:p>
                      <a:endParaRPr lang="en-IN"/>
                    </a:p>
                  </a:txBody>
                  <a:tcPr/>
                </a:tc>
                <a:tc gridSpan="2">
                  <a:txBody>
                    <a:bodyPr/>
                    <a:lstStyle/>
                    <a:p>
                      <a:pPr>
                        <a:lnSpc>
                          <a:spcPct val="106000"/>
                        </a:lnSpc>
                        <a:spcAft>
                          <a:spcPts val="800"/>
                        </a:spcAft>
                      </a:pPr>
                      <a:r>
                        <a:rPr lang="en-US" sz="1400" kern="100" dirty="0">
                          <a:effectLst/>
                          <a:latin typeface="Swis721 BT" panose="020B0504020202020204" pitchFamily="34" charset="0"/>
                        </a:rPr>
                        <a:t>Prolonged (&gt;8 days)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3872586807"/>
                  </a:ext>
                </a:extLst>
              </a:tr>
              <a:tr h="0">
                <a:tc rowSpan="2">
                  <a:txBody>
                    <a:bodyPr/>
                    <a:lstStyle/>
                    <a:p>
                      <a:pPr>
                        <a:lnSpc>
                          <a:spcPct val="106000"/>
                        </a:lnSpc>
                        <a:spcAft>
                          <a:spcPts val="800"/>
                        </a:spcAft>
                      </a:pPr>
                      <a:r>
                        <a:rPr lang="en-US" sz="1400" kern="100" dirty="0">
                          <a:effectLst/>
                          <a:latin typeface="Swis721 BT" panose="020B0504020202020204" pitchFamily="34" charset="0"/>
                        </a:rPr>
                        <a:t>Regularity</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gridSpan="2">
                  <a:txBody>
                    <a:bodyPr/>
                    <a:lstStyle/>
                    <a:p>
                      <a:pPr>
                        <a:lnSpc>
                          <a:spcPct val="106000"/>
                        </a:lnSpc>
                        <a:spcAft>
                          <a:spcPts val="800"/>
                        </a:spcAft>
                      </a:pPr>
                      <a:r>
                        <a:rPr lang="en-US" sz="1400" kern="100" dirty="0">
                          <a:effectLst/>
                          <a:latin typeface="Swis721 BT" panose="020B0504020202020204" pitchFamily="34" charset="0"/>
                        </a:rPr>
                        <a:t>Normal or “regular” (shortest to longest cycle variation:&lt;/= 7-9 days*)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hMerge="1">
                  <a:txBody>
                    <a:bodyPr/>
                    <a:lstStyle/>
                    <a:p>
                      <a:endParaRPr lang="en-IN"/>
                    </a:p>
                  </a:txBody>
                  <a:tcPr/>
                </a:tc>
                <a:extLst>
                  <a:ext uri="{0D108BD9-81ED-4DB2-BD59-A6C34878D82A}">
                    <a16:rowId xmlns:a16="http://schemas.microsoft.com/office/drawing/2014/main" val="2712596324"/>
                  </a:ext>
                </a:extLst>
              </a:tr>
              <a:tr h="0">
                <a:tc vMerge="1">
                  <a:txBody>
                    <a:bodyPr/>
                    <a:lstStyle/>
                    <a:p>
                      <a:endParaRPr lang="en-IN"/>
                    </a:p>
                  </a:txBody>
                  <a:tcPr/>
                </a:tc>
                <a:tc gridSpan="2">
                  <a:txBody>
                    <a:bodyPr/>
                    <a:lstStyle/>
                    <a:p>
                      <a:pPr>
                        <a:lnSpc>
                          <a:spcPct val="106000"/>
                        </a:lnSpc>
                        <a:spcAft>
                          <a:spcPts val="800"/>
                        </a:spcAft>
                      </a:pPr>
                      <a:r>
                        <a:rPr lang="en-US" sz="1400" kern="100" dirty="0">
                          <a:effectLst/>
                          <a:latin typeface="Swis721 BT" panose="020B0504020202020204" pitchFamily="34" charset="0"/>
                        </a:rPr>
                        <a:t>Irregular (shortest to longest cycle variation: &gt;/=8 -10 days)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4257251006"/>
                  </a:ext>
                </a:extLst>
              </a:tr>
              <a:tr h="0">
                <a:tc rowSpan="3">
                  <a:txBody>
                    <a:bodyPr/>
                    <a:lstStyle/>
                    <a:p>
                      <a:pPr>
                        <a:lnSpc>
                          <a:spcPct val="106000"/>
                        </a:lnSpc>
                        <a:spcAft>
                          <a:spcPts val="800"/>
                        </a:spcAft>
                      </a:pPr>
                      <a:r>
                        <a:rPr lang="en-US" sz="1400" kern="100" dirty="0">
                          <a:effectLst/>
                          <a:latin typeface="Swis721 BT" panose="020B0504020202020204" pitchFamily="34" charset="0"/>
                        </a:rPr>
                        <a:t>Flow volume (patient determined)</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gridSpan="2">
                  <a:txBody>
                    <a:bodyPr/>
                    <a:lstStyle/>
                    <a:p>
                      <a:pPr>
                        <a:lnSpc>
                          <a:spcPct val="106000"/>
                        </a:lnSpc>
                        <a:spcAft>
                          <a:spcPts val="800"/>
                        </a:spcAft>
                      </a:pPr>
                      <a:r>
                        <a:rPr lang="en-US" sz="1400" kern="100" dirty="0">
                          <a:effectLst/>
                          <a:latin typeface="Swis721 BT" panose="020B0504020202020204" pitchFamily="34" charset="0"/>
                        </a:rPr>
                        <a:t>Light</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hMerge="1">
                  <a:txBody>
                    <a:bodyPr/>
                    <a:lstStyle/>
                    <a:p>
                      <a:endParaRPr lang="en-IN"/>
                    </a:p>
                  </a:txBody>
                  <a:tcPr/>
                </a:tc>
                <a:extLst>
                  <a:ext uri="{0D108BD9-81ED-4DB2-BD59-A6C34878D82A}">
                    <a16:rowId xmlns:a16="http://schemas.microsoft.com/office/drawing/2014/main" val="4389540"/>
                  </a:ext>
                </a:extLst>
              </a:tr>
              <a:tr h="0">
                <a:tc vMerge="1">
                  <a:txBody>
                    <a:bodyPr/>
                    <a:lstStyle/>
                    <a:p>
                      <a:endParaRPr lang="en-IN"/>
                    </a:p>
                  </a:txBody>
                  <a:tcPr/>
                </a:tc>
                <a:tc gridSpan="2">
                  <a:txBody>
                    <a:bodyPr/>
                    <a:lstStyle/>
                    <a:p>
                      <a:pPr>
                        <a:lnSpc>
                          <a:spcPct val="106000"/>
                        </a:lnSpc>
                        <a:spcAft>
                          <a:spcPts val="800"/>
                        </a:spcAft>
                      </a:pPr>
                      <a:r>
                        <a:rPr lang="en-US" sz="1400" kern="100" dirty="0">
                          <a:effectLst/>
                          <a:latin typeface="Swis721 BT" panose="020B0504020202020204" pitchFamily="34" charset="0"/>
                        </a:rPr>
                        <a:t>Normal</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2774657340"/>
                  </a:ext>
                </a:extLst>
              </a:tr>
              <a:tr h="0">
                <a:tc vMerge="1">
                  <a:txBody>
                    <a:bodyPr/>
                    <a:lstStyle/>
                    <a:p>
                      <a:endParaRPr lang="en-IN"/>
                    </a:p>
                  </a:txBody>
                  <a:tcPr/>
                </a:tc>
                <a:tc gridSpan="2">
                  <a:txBody>
                    <a:bodyPr/>
                    <a:lstStyle/>
                    <a:p>
                      <a:pPr>
                        <a:lnSpc>
                          <a:spcPct val="106000"/>
                        </a:lnSpc>
                        <a:spcAft>
                          <a:spcPts val="800"/>
                        </a:spcAft>
                      </a:pPr>
                      <a:r>
                        <a:rPr lang="en-US" sz="1400" kern="100" dirty="0">
                          <a:effectLst/>
                          <a:latin typeface="Swis721 BT" panose="020B0504020202020204" pitchFamily="34" charset="0"/>
                        </a:rPr>
                        <a:t>Heavy</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alpha val="20000"/>
                      </a:srgbClr>
                    </a:solidFill>
                  </a:tcPr>
                </a:tc>
                <a:tc hMerge="1">
                  <a:txBody>
                    <a:bodyPr/>
                    <a:lstStyle/>
                    <a:p>
                      <a:endParaRPr lang="en-IN"/>
                    </a:p>
                  </a:txBody>
                  <a:tcPr/>
                </a:tc>
                <a:extLst>
                  <a:ext uri="{0D108BD9-81ED-4DB2-BD59-A6C34878D82A}">
                    <a16:rowId xmlns:a16="http://schemas.microsoft.com/office/drawing/2014/main" val="998778853"/>
                  </a:ext>
                </a:extLst>
              </a:tr>
            </a:tbl>
          </a:graphicData>
        </a:graphic>
      </p:graphicFrame>
      <p:graphicFrame>
        <p:nvGraphicFramePr>
          <p:cNvPr id="11" name="Table 10">
            <a:extLst>
              <a:ext uri="{FF2B5EF4-FFF2-40B4-BE49-F238E27FC236}">
                <a16:creationId xmlns:a16="http://schemas.microsoft.com/office/drawing/2014/main" id="{0B668128-84D6-46F4-A4DE-CC4332771CB5}"/>
              </a:ext>
            </a:extLst>
          </p:cNvPr>
          <p:cNvGraphicFramePr>
            <a:graphicFrameLocks noGrp="1"/>
          </p:cNvGraphicFramePr>
          <p:nvPr>
            <p:extLst>
              <p:ext uri="{D42A27DB-BD31-4B8C-83A1-F6EECF244321}">
                <p14:modId xmlns:p14="http://schemas.microsoft.com/office/powerpoint/2010/main" val="3155432324"/>
              </p:ext>
            </p:extLst>
          </p:nvPr>
        </p:nvGraphicFramePr>
        <p:xfrm>
          <a:off x="790753" y="3625489"/>
          <a:ext cx="10029646" cy="1058230"/>
        </p:xfrm>
        <a:graphic>
          <a:graphicData uri="http://schemas.openxmlformats.org/drawingml/2006/table">
            <a:tbl>
              <a:tblPr firstRow="1" firstCol="1" bandRow="1">
                <a:tableStyleId>{93296810-A885-4BE3-A3E7-6D5BEEA58F35}</a:tableStyleId>
              </a:tblPr>
              <a:tblGrid>
                <a:gridCol w="4984247">
                  <a:extLst>
                    <a:ext uri="{9D8B030D-6E8A-4147-A177-3AD203B41FA5}">
                      <a16:colId xmlns:a16="http://schemas.microsoft.com/office/drawing/2014/main" val="1031818379"/>
                    </a:ext>
                  </a:extLst>
                </a:gridCol>
                <a:gridCol w="4031165">
                  <a:extLst>
                    <a:ext uri="{9D8B030D-6E8A-4147-A177-3AD203B41FA5}">
                      <a16:colId xmlns:a16="http://schemas.microsoft.com/office/drawing/2014/main" val="2455353985"/>
                    </a:ext>
                  </a:extLst>
                </a:gridCol>
                <a:gridCol w="1014234">
                  <a:extLst>
                    <a:ext uri="{9D8B030D-6E8A-4147-A177-3AD203B41FA5}">
                      <a16:colId xmlns:a16="http://schemas.microsoft.com/office/drawing/2014/main" val="1527266959"/>
                    </a:ext>
                  </a:extLst>
                </a:gridCol>
              </a:tblGrid>
              <a:tr h="0">
                <a:tc rowSpan="5">
                  <a:txBody>
                    <a:bodyPr/>
                    <a:lstStyle/>
                    <a:p>
                      <a:pPr>
                        <a:lnSpc>
                          <a:spcPct val="106000"/>
                        </a:lnSpc>
                        <a:spcAft>
                          <a:spcPts val="800"/>
                        </a:spcAft>
                      </a:pPr>
                      <a:r>
                        <a:rPr lang="en-US" sz="1400" kern="100" dirty="0">
                          <a:effectLst/>
                          <a:latin typeface="Swis721 BT" panose="020B0504020202020204" pitchFamily="34" charset="0"/>
                        </a:rPr>
                        <a:t>Intermenstrual bleeding (IMB)</a:t>
                      </a:r>
                      <a:endParaRPr lang="en-IN" sz="1400" kern="100" dirty="0">
                        <a:effectLst/>
                        <a:latin typeface="Swis721 BT" panose="020B0504020202020204" pitchFamily="34" charset="0"/>
                      </a:endParaRPr>
                    </a:p>
                    <a:p>
                      <a:pPr>
                        <a:lnSpc>
                          <a:spcPct val="106000"/>
                        </a:lnSpc>
                        <a:spcAft>
                          <a:spcPts val="800"/>
                        </a:spcAft>
                      </a:pPr>
                      <a:r>
                        <a:rPr lang="en-US" sz="1400" kern="100" dirty="0">
                          <a:effectLst/>
                          <a:latin typeface="Swis721 BT" panose="020B0504020202020204" pitchFamily="34" charset="0"/>
                        </a:rPr>
                        <a:t>Bleeding between cyclically regular onset of menses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3D61"/>
                    </a:solidFill>
                  </a:tcPr>
                </a:tc>
                <a:tc gridSpan="2">
                  <a:txBody>
                    <a:bodyPr/>
                    <a:lstStyle/>
                    <a:p>
                      <a:pPr>
                        <a:lnSpc>
                          <a:spcPct val="106000"/>
                        </a:lnSpc>
                        <a:spcAft>
                          <a:spcPts val="800"/>
                        </a:spcAft>
                      </a:pPr>
                      <a:r>
                        <a:rPr lang="en-US" sz="1400" kern="100" dirty="0">
                          <a:effectLst/>
                          <a:latin typeface="Swis721 BT" panose="020B0504020202020204" pitchFamily="34" charset="0"/>
                        </a:rPr>
                        <a:t>None</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F3D61"/>
                    </a:solidFill>
                  </a:tcPr>
                </a:tc>
                <a:tc hMerge="1">
                  <a:txBody>
                    <a:bodyPr/>
                    <a:lstStyle/>
                    <a:p>
                      <a:endParaRPr lang="en-IN"/>
                    </a:p>
                  </a:txBody>
                  <a:tcPr/>
                </a:tc>
                <a:extLst>
                  <a:ext uri="{0D108BD9-81ED-4DB2-BD59-A6C34878D82A}">
                    <a16:rowId xmlns:a16="http://schemas.microsoft.com/office/drawing/2014/main" val="399028133"/>
                  </a:ext>
                </a:extLst>
              </a:tr>
              <a:tr h="0">
                <a:tc vMerge="1">
                  <a:txBody>
                    <a:bodyPr/>
                    <a:lstStyle/>
                    <a:p>
                      <a:endParaRPr lang="en-IN"/>
                    </a:p>
                  </a:txBody>
                  <a:tcPr/>
                </a:tc>
                <a:tc gridSpan="2">
                  <a:txBody>
                    <a:bodyPr/>
                    <a:lstStyle/>
                    <a:p>
                      <a:pPr>
                        <a:lnSpc>
                          <a:spcPct val="106000"/>
                        </a:lnSpc>
                        <a:spcAft>
                          <a:spcPts val="800"/>
                        </a:spcAft>
                      </a:pPr>
                      <a:r>
                        <a:rPr lang="en-US" sz="1400" kern="100" dirty="0">
                          <a:effectLst/>
                          <a:latin typeface="Swis721 BT" panose="020B0504020202020204" pitchFamily="34" charset="0"/>
                        </a:rPr>
                        <a:t>Random</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extLst>
                  <a:ext uri="{0D108BD9-81ED-4DB2-BD59-A6C34878D82A}">
                    <a16:rowId xmlns:a16="http://schemas.microsoft.com/office/drawing/2014/main" val="2520085182"/>
                  </a:ext>
                </a:extLst>
              </a:tr>
              <a:tr h="0">
                <a:tc vMerge="1">
                  <a:txBody>
                    <a:bodyPr/>
                    <a:lstStyle/>
                    <a:p>
                      <a:endParaRPr lang="en-IN"/>
                    </a:p>
                  </a:txBody>
                  <a:tcPr/>
                </a:tc>
                <a:tc rowSpan="3">
                  <a:txBody>
                    <a:bodyPr/>
                    <a:lstStyle/>
                    <a:p>
                      <a:pPr>
                        <a:lnSpc>
                          <a:spcPct val="106000"/>
                        </a:lnSpc>
                        <a:spcAft>
                          <a:spcPts val="800"/>
                        </a:spcAft>
                      </a:pPr>
                      <a:r>
                        <a:rPr lang="en-US" sz="1400" kern="100" dirty="0">
                          <a:effectLst/>
                          <a:latin typeface="Swis721 BT" panose="020B0504020202020204" pitchFamily="34" charset="0"/>
                        </a:rPr>
                        <a:t>Cyclic(predictable)</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solidFill>
                  </a:tcPr>
                </a:tc>
                <a:tc>
                  <a:txBody>
                    <a:bodyPr/>
                    <a:lstStyle/>
                    <a:p>
                      <a:pPr>
                        <a:lnSpc>
                          <a:spcPct val="106000"/>
                        </a:lnSpc>
                        <a:spcAft>
                          <a:spcPts val="800"/>
                        </a:spcAft>
                      </a:pPr>
                      <a:r>
                        <a:rPr lang="en-US" sz="1400" kern="100">
                          <a:effectLst/>
                          <a:latin typeface="Swis721 BT" panose="020B0504020202020204" pitchFamily="34" charset="0"/>
                        </a:rPr>
                        <a:t>Early cycle</a:t>
                      </a:r>
                      <a:endParaRPr lang="en-IN" sz="1400" kern="10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solidFill>
                  </a:tcPr>
                </a:tc>
                <a:extLst>
                  <a:ext uri="{0D108BD9-81ED-4DB2-BD59-A6C34878D82A}">
                    <a16:rowId xmlns:a16="http://schemas.microsoft.com/office/drawing/2014/main" val="3277258193"/>
                  </a:ext>
                </a:extLst>
              </a:tr>
              <a:tr h="0">
                <a:tc vMerge="1">
                  <a:txBody>
                    <a:bodyPr/>
                    <a:lstStyle/>
                    <a:p>
                      <a:endParaRPr lang="en-IN"/>
                    </a:p>
                  </a:txBody>
                  <a:tcPr/>
                </a:tc>
                <a:tc vMerge="1">
                  <a:txBody>
                    <a:bodyPr/>
                    <a:lstStyle/>
                    <a:p>
                      <a:endParaRPr lang="en-IN"/>
                    </a:p>
                  </a:txBody>
                  <a:tcPr/>
                </a:tc>
                <a:tc>
                  <a:txBody>
                    <a:bodyPr/>
                    <a:lstStyle/>
                    <a:p>
                      <a:pPr>
                        <a:lnSpc>
                          <a:spcPct val="106000"/>
                        </a:lnSpc>
                        <a:spcAft>
                          <a:spcPts val="800"/>
                        </a:spcAft>
                      </a:pPr>
                      <a:r>
                        <a:rPr lang="en-US" sz="1400" kern="100" dirty="0">
                          <a:effectLst/>
                          <a:latin typeface="Swis721 BT" panose="020B0504020202020204" pitchFamily="34" charset="0"/>
                        </a:rPr>
                        <a:t>Mid cycle</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solidFill>
                  </a:tcPr>
                </a:tc>
                <a:extLst>
                  <a:ext uri="{0D108BD9-81ED-4DB2-BD59-A6C34878D82A}">
                    <a16:rowId xmlns:a16="http://schemas.microsoft.com/office/drawing/2014/main" val="3023426236"/>
                  </a:ext>
                </a:extLst>
              </a:tr>
              <a:tr h="0">
                <a:tc vMerge="1">
                  <a:txBody>
                    <a:bodyPr/>
                    <a:lstStyle/>
                    <a:p>
                      <a:endParaRPr lang="en-IN"/>
                    </a:p>
                  </a:txBody>
                  <a:tcPr/>
                </a:tc>
                <a:tc vMerge="1">
                  <a:txBody>
                    <a:bodyPr/>
                    <a:lstStyle/>
                    <a:p>
                      <a:endParaRPr lang="en-IN"/>
                    </a:p>
                  </a:txBody>
                  <a:tcPr/>
                </a:tc>
                <a:tc>
                  <a:txBody>
                    <a:bodyPr/>
                    <a:lstStyle/>
                    <a:p>
                      <a:pPr>
                        <a:lnSpc>
                          <a:spcPct val="106000"/>
                        </a:lnSpc>
                        <a:spcAft>
                          <a:spcPts val="800"/>
                        </a:spcAft>
                      </a:pPr>
                      <a:r>
                        <a:rPr lang="en-US" sz="1400" kern="100" dirty="0">
                          <a:effectLst/>
                          <a:latin typeface="Swis721 BT" panose="020B0504020202020204" pitchFamily="34" charset="0"/>
                        </a:rPr>
                        <a:t>Late cycle</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solidFill>
                  </a:tcPr>
                </a:tc>
                <a:extLst>
                  <a:ext uri="{0D108BD9-81ED-4DB2-BD59-A6C34878D82A}">
                    <a16:rowId xmlns:a16="http://schemas.microsoft.com/office/drawing/2014/main" val="1114042974"/>
                  </a:ext>
                </a:extLst>
              </a:tr>
            </a:tbl>
          </a:graphicData>
        </a:graphic>
      </p:graphicFrame>
      <p:graphicFrame>
        <p:nvGraphicFramePr>
          <p:cNvPr id="12" name="Table 11">
            <a:extLst>
              <a:ext uri="{FF2B5EF4-FFF2-40B4-BE49-F238E27FC236}">
                <a16:creationId xmlns:a16="http://schemas.microsoft.com/office/drawing/2014/main" id="{FF670EF3-5B93-E9E1-5DCA-44AB9E4BA979}"/>
              </a:ext>
            </a:extLst>
          </p:cNvPr>
          <p:cNvGraphicFramePr>
            <a:graphicFrameLocks noGrp="1"/>
          </p:cNvGraphicFramePr>
          <p:nvPr>
            <p:extLst>
              <p:ext uri="{D42A27DB-BD31-4B8C-83A1-F6EECF244321}">
                <p14:modId xmlns:p14="http://schemas.microsoft.com/office/powerpoint/2010/main" val="955218247"/>
              </p:ext>
            </p:extLst>
          </p:nvPr>
        </p:nvGraphicFramePr>
        <p:xfrm>
          <a:off x="790753" y="4851740"/>
          <a:ext cx="10029646" cy="861125"/>
        </p:xfrm>
        <a:graphic>
          <a:graphicData uri="http://schemas.openxmlformats.org/drawingml/2006/table">
            <a:tbl>
              <a:tblPr firstRow="1" firstCol="1" bandRow="1">
                <a:tableStyleId>{93296810-A885-4BE3-A3E7-6D5BEEA58F35}</a:tableStyleId>
              </a:tblPr>
              <a:tblGrid>
                <a:gridCol w="5857697">
                  <a:extLst>
                    <a:ext uri="{9D8B030D-6E8A-4147-A177-3AD203B41FA5}">
                      <a16:colId xmlns:a16="http://schemas.microsoft.com/office/drawing/2014/main" val="3602082034"/>
                    </a:ext>
                  </a:extLst>
                </a:gridCol>
                <a:gridCol w="4171949">
                  <a:extLst>
                    <a:ext uri="{9D8B030D-6E8A-4147-A177-3AD203B41FA5}">
                      <a16:colId xmlns:a16="http://schemas.microsoft.com/office/drawing/2014/main" val="3419426253"/>
                    </a:ext>
                  </a:extLst>
                </a:gridCol>
              </a:tblGrid>
              <a:tr h="407818">
                <a:tc rowSpan="3">
                  <a:txBody>
                    <a:bodyPr/>
                    <a:lstStyle/>
                    <a:p>
                      <a:pPr>
                        <a:lnSpc>
                          <a:spcPct val="106000"/>
                        </a:lnSpc>
                        <a:spcAft>
                          <a:spcPts val="800"/>
                        </a:spcAft>
                      </a:pPr>
                      <a:r>
                        <a:rPr lang="en-US" sz="1400" kern="100" dirty="0">
                          <a:effectLst/>
                          <a:latin typeface="Swis721 BT" panose="020B0504020202020204" pitchFamily="34" charset="0"/>
                        </a:rPr>
                        <a:t>Unscheduled bleeding on Progestin+- estrogen gonadal steroids</a:t>
                      </a:r>
                      <a:endParaRPr lang="en-IN" sz="1400" kern="100" dirty="0">
                        <a:effectLst/>
                        <a:latin typeface="Swis721 BT" panose="020B0504020202020204" pitchFamily="34" charset="0"/>
                      </a:endParaRPr>
                    </a:p>
                    <a:p>
                      <a:pPr>
                        <a:lnSpc>
                          <a:spcPct val="106000"/>
                        </a:lnSpc>
                        <a:spcAft>
                          <a:spcPts val="800"/>
                        </a:spcAft>
                      </a:pPr>
                      <a:r>
                        <a:rPr lang="en-US" sz="1400" kern="100" dirty="0">
                          <a:effectLst/>
                          <a:latin typeface="Swis721 BT" panose="020B0504020202020204" pitchFamily="34" charset="0"/>
                        </a:rPr>
                        <a:t>(birth control pills, rings, patches, or injections)</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6670"/>
                    </a:solidFill>
                  </a:tcPr>
                </a:tc>
                <a:tc>
                  <a:txBody>
                    <a:bodyPr/>
                    <a:lstStyle/>
                    <a:p>
                      <a:pPr>
                        <a:lnSpc>
                          <a:spcPct val="106000"/>
                        </a:lnSpc>
                        <a:spcAft>
                          <a:spcPts val="800"/>
                        </a:spcAft>
                      </a:pPr>
                      <a:r>
                        <a:rPr lang="en-US" sz="1400" kern="100" dirty="0">
                          <a:effectLst/>
                          <a:latin typeface="Swis721 BT" panose="020B0504020202020204" pitchFamily="34" charset="0"/>
                        </a:rPr>
                        <a:t>Not applicable (not on gonadal steroid medication)</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6670"/>
                    </a:solidFill>
                  </a:tcPr>
                </a:tc>
                <a:extLst>
                  <a:ext uri="{0D108BD9-81ED-4DB2-BD59-A6C34878D82A}">
                    <a16:rowId xmlns:a16="http://schemas.microsoft.com/office/drawing/2014/main" val="318361645"/>
                  </a:ext>
                </a:extLst>
              </a:tr>
              <a:tr h="203909">
                <a:tc vMerge="1">
                  <a:txBody>
                    <a:bodyPr/>
                    <a:lstStyle/>
                    <a:p>
                      <a:endParaRPr lang="en-IN"/>
                    </a:p>
                  </a:txBody>
                  <a:tcPr/>
                </a:tc>
                <a:tc>
                  <a:txBody>
                    <a:bodyPr/>
                    <a:lstStyle/>
                    <a:p>
                      <a:pPr>
                        <a:lnSpc>
                          <a:spcPct val="106000"/>
                        </a:lnSpc>
                        <a:spcAft>
                          <a:spcPts val="800"/>
                        </a:spcAft>
                      </a:pPr>
                      <a:r>
                        <a:rPr lang="en-US" sz="1400" kern="100" dirty="0">
                          <a:effectLst/>
                          <a:latin typeface="Swis721 BT" panose="020B0504020202020204" pitchFamily="34" charset="0"/>
                        </a:rPr>
                        <a:t>None (on gonadal steroid medication)</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1207278"/>
                  </a:ext>
                </a:extLst>
              </a:tr>
              <a:tr h="203909">
                <a:tc vMerge="1">
                  <a:txBody>
                    <a:bodyPr/>
                    <a:lstStyle/>
                    <a:p>
                      <a:endParaRPr lang="en-IN"/>
                    </a:p>
                  </a:txBody>
                  <a:tcPr/>
                </a:tc>
                <a:tc>
                  <a:txBody>
                    <a:bodyPr/>
                    <a:lstStyle/>
                    <a:p>
                      <a:pPr>
                        <a:lnSpc>
                          <a:spcPct val="106000"/>
                        </a:lnSpc>
                        <a:spcAft>
                          <a:spcPts val="800"/>
                        </a:spcAft>
                      </a:pPr>
                      <a:r>
                        <a:rPr lang="en-US" sz="1400" kern="100" dirty="0">
                          <a:effectLst/>
                          <a:latin typeface="Swis721 BT" panose="020B0504020202020204" pitchFamily="34" charset="0"/>
                        </a:rPr>
                        <a:t>Present</a:t>
                      </a:r>
                      <a:endParaRPr lang="en-IN" sz="14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5DF"/>
                    </a:solidFill>
                  </a:tcPr>
                </a:tc>
                <a:extLst>
                  <a:ext uri="{0D108BD9-81ED-4DB2-BD59-A6C34878D82A}">
                    <a16:rowId xmlns:a16="http://schemas.microsoft.com/office/drawing/2014/main" val="3553088846"/>
                  </a:ext>
                </a:extLst>
              </a:tr>
            </a:tbl>
          </a:graphicData>
        </a:graphic>
      </p:graphicFrame>
      <p:sp>
        <p:nvSpPr>
          <p:cNvPr id="13" name="TextBox 12">
            <a:extLst>
              <a:ext uri="{FF2B5EF4-FFF2-40B4-BE49-F238E27FC236}">
                <a16:creationId xmlns:a16="http://schemas.microsoft.com/office/drawing/2014/main" id="{5670A7BD-D716-3253-E2BD-B1B52E8650A9}"/>
              </a:ext>
            </a:extLst>
          </p:cNvPr>
          <p:cNvSpPr txBox="1"/>
          <p:nvPr/>
        </p:nvSpPr>
        <p:spPr>
          <a:xfrm>
            <a:off x="699315" y="321831"/>
            <a:ext cx="5305245" cy="646331"/>
          </a:xfrm>
          <a:prstGeom prst="rect">
            <a:avLst/>
          </a:prstGeom>
          <a:noFill/>
        </p:spPr>
        <p:txBody>
          <a:bodyPr wrap="square" rtlCol="0">
            <a:spAutoFit/>
          </a:bodyPr>
          <a:lstStyle/>
          <a:p>
            <a:r>
              <a:rPr lang="en-IN" sz="1800" b="1" i="1" dirty="0">
                <a:solidFill>
                  <a:srgbClr val="206670"/>
                </a:solidFill>
                <a:effectLst/>
                <a:latin typeface="Swis721 BT" panose="020B0504020202020204" pitchFamily="34" charset="0"/>
                <a:ea typeface="Calibri" panose="020F0502020204030204" pitchFamily="34" charset="0"/>
                <a:cs typeface="Mangal" panose="02040503050203030202" pitchFamily="18" charset="0"/>
              </a:rPr>
              <a:t>FIGO AUB system 1- Normal menses</a:t>
            </a:r>
            <a:endParaRPr lang="en-IN" sz="1800" dirty="0">
              <a:solidFill>
                <a:srgbClr val="206670"/>
              </a:solidFill>
              <a:effectLst/>
              <a:latin typeface="Swis721 BT" panose="020B0504020202020204" pitchFamily="34" charset="0"/>
              <a:ea typeface="Calibri" panose="020F0502020204030204" pitchFamily="34" charset="0"/>
              <a:cs typeface="Mangal" panose="02040503050203030202" pitchFamily="18" charset="0"/>
            </a:endParaRPr>
          </a:p>
          <a:p>
            <a:endParaRPr lang="en-IN" dirty="0">
              <a:solidFill>
                <a:srgbClr val="206670"/>
              </a:solidFill>
              <a:latin typeface="Swis721 BT" panose="020B0504020202020204" pitchFamily="34" charset="0"/>
            </a:endParaRPr>
          </a:p>
        </p:txBody>
      </p:sp>
      <p:sp>
        <p:nvSpPr>
          <p:cNvPr id="14" name="TextBox 13">
            <a:extLst>
              <a:ext uri="{FF2B5EF4-FFF2-40B4-BE49-F238E27FC236}">
                <a16:creationId xmlns:a16="http://schemas.microsoft.com/office/drawing/2014/main" id="{0A8EBD70-FED8-8696-E100-6DDA3A0A5D66}"/>
              </a:ext>
            </a:extLst>
          </p:cNvPr>
          <p:cNvSpPr txBox="1"/>
          <p:nvPr/>
        </p:nvSpPr>
        <p:spPr>
          <a:xfrm>
            <a:off x="4452571" y="5808181"/>
            <a:ext cx="6367828" cy="461665"/>
          </a:xfrm>
          <a:prstGeom prst="rect">
            <a:avLst/>
          </a:prstGeom>
          <a:noFill/>
        </p:spPr>
        <p:txBody>
          <a:bodyPr wrap="square" rtlCol="0">
            <a:spAutoFit/>
          </a:bodyPr>
          <a:lstStyle/>
          <a:p>
            <a:r>
              <a:rPr lang="en-IN" sz="1200" dirty="0">
                <a:effectLst/>
                <a:latin typeface="Swis721 BT" panose="020B0504020202020204" pitchFamily="34" charset="0"/>
                <a:ea typeface="Calibri" panose="020F0502020204030204" pitchFamily="34" charset="0"/>
                <a:cs typeface="Mangal" panose="02040503050203030202" pitchFamily="18" charset="0"/>
              </a:rPr>
              <a:t>*Normal range (shortest to longest) varies with age: 18 -25 y of age, &lt;/=9 days; 26-41y of age, &lt;/=7 days; 42-45y, &lt;/=9 days.  </a:t>
            </a:r>
          </a:p>
        </p:txBody>
      </p:sp>
    </p:spTree>
    <p:extLst>
      <p:ext uri="{BB962C8B-B14F-4D97-AF65-F5344CB8AC3E}">
        <p14:creationId xmlns:p14="http://schemas.microsoft.com/office/powerpoint/2010/main" val="41721875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02825" y="1493135"/>
            <a:ext cx="8796760" cy="5364865"/>
          </a:xfrm>
          <a:prstGeom prst="rect">
            <a:avLst/>
          </a:pr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270000" y="1"/>
            <a:ext cx="3149600" cy="1551007"/>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9442532-3947-8E33-B5F4-8DFFDE8A0B4E}"/>
              </a:ext>
            </a:extLst>
          </p:cNvPr>
          <p:cNvSpPr>
            <a:spLocks noGrp="1"/>
          </p:cNvSpPr>
          <p:nvPr>
            <p:ph type="title" idx="4294967295"/>
          </p:nvPr>
        </p:nvSpPr>
        <p:spPr>
          <a:xfrm>
            <a:off x="674547" y="504021"/>
            <a:ext cx="4340506" cy="688171"/>
          </a:xfrm>
        </p:spPr>
        <p:txBody>
          <a:bodyPr>
            <a:normAutofit/>
          </a:bodyPr>
          <a:lstStyle/>
          <a:p>
            <a:pPr algn="ctr"/>
            <a:r>
              <a:rPr lang="en-IN" sz="3000" dirty="0" smtClean="0">
                <a:solidFill>
                  <a:schemeClr val="bg1"/>
                </a:solidFill>
                <a:latin typeface="Swis721 Hv BT" panose="020B0804020202020204" pitchFamily="34" charset="0"/>
                <a:cs typeface="Times New Roman" panose="02020603050405020304" pitchFamily="18" charset="0"/>
              </a:rPr>
              <a:t>TREATMENT</a:t>
            </a:r>
            <a:endParaRPr lang="en-IN" sz="3000" dirty="0">
              <a:solidFill>
                <a:schemeClr val="bg1"/>
              </a:solidFill>
              <a:latin typeface="Swis721 Hv BT" panose="020B08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8083C12-401E-4408-2F6D-908A65B338D5}"/>
              </a:ext>
            </a:extLst>
          </p:cNvPr>
          <p:cNvSpPr>
            <a:spLocks noGrp="1"/>
          </p:cNvSpPr>
          <p:nvPr>
            <p:ph idx="4294967295"/>
          </p:nvPr>
        </p:nvSpPr>
        <p:spPr>
          <a:xfrm>
            <a:off x="1100108" y="1970397"/>
            <a:ext cx="7312371" cy="3038483"/>
          </a:xfrm>
        </p:spPr>
        <p:txBody>
          <a:bodyPr>
            <a:normAutofit/>
          </a:bodyPr>
          <a:lstStyle/>
          <a:p>
            <a:pPr>
              <a:lnSpc>
                <a:spcPct val="150000"/>
              </a:lnSpc>
              <a:buClr>
                <a:srgbClr val="AF3D61"/>
              </a:buClr>
            </a:pPr>
            <a:r>
              <a:rPr lang="en-US" sz="2000" dirty="0">
                <a:latin typeface="Swis721 BT" panose="020B0504020202020204" pitchFamily="34" charset="0"/>
                <a:cs typeface="Times New Roman" panose="02020603050405020304" pitchFamily="18" charset="0"/>
              </a:rPr>
              <a:t>Choice of treatment of AUB depends on the hemodynamic stability of the patient, suspected cause of bleeding, desire for future fertility and underlying medical </a:t>
            </a:r>
            <a:r>
              <a:rPr lang="en-US" sz="2000" dirty="0" smtClean="0">
                <a:latin typeface="Swis721 BT" panose="020B0504020202020204" pitchFamily="34" charset="0"/>
                <a:cs typeface="Times New Roman" panose="02020603050405020304" pitchFamily="18" charset="0"/>
              </a:rPr>
              <a:t>disorders.</a:t>
            </a:r>
          </a:p>
          <a:p>
            <a:pPr>
              <a:lnSpc>
                <a:spcPct val="150000"/>
              </a:lnSpc>
              <a:buClr>
                <a:srgbClr val="AF3D61"/>
              </a:buClr>
              <a:tabLst>
                <a:tab pos="263525" algn="l"/>
                <a:tab pos="385763" algn="l"/>
              </a:tabLst>
            </a:pPr>
            <a:r>
              <a:rPr lang="en-US" sz="2000" dirty="0" smtClean="0">
                <a:latin typeface="Swis721 BT" panose="020B0504020202020204" pitchFamily="34" charset="0"/>
                <a:cs typeface="Times New Roman" panose="02020603050405020304" pitchFamily="18" charset="0"/>
              </a:rPr>
              <a:t>Aims </a:t>
            </a:r>
            <a:r>
              <a:rPr lang="en-US" sz="2000" dirty="0">
                <a:latin typeface="Swis721 BT" panose="020B0504020202020204" pitchFamily="34" charset="0"/>
                <a:cs typeface="Times New Roman" panose="02020603050405020304" pitchFamily="18" charset="0"/>
              </a:rPr>
              <a:t>of management of acute AUB-</a:t>
            </a:r>
            <a:br>
              <a:rPr lang="en-US" sz="2000" dirty="0">
                <a:latin typeface="Swis721 BT" panose="020B0504020202020204" pitchFamily="34" charset="0"/>
                <a:cs typeface="Times New Roman" panose="02020603050405020304" pitchFamily="18" charset="0"/>
              </a:rPr>
            </a:br>
            <a:r>
              <a:rPr lang="en-US" sz="2000" dirty="0" smtClean="0">
                <a:latin typeface="Swis721 BT" panose="020B0504020202020204" pitchFamily="34" charset="0"/>
                <a:cs typeface="Times New Roman" panose="02020603050405020304" pitchFamily="18" charset="0"/>
              </a:rPr>
              <a:t>1</a:t>
            </a:r>
            <a:r>
              <a:rPr lang="en-US" sz="2000" dirty="0">
                <a:latin typeface="Swis721 BT" panose="020B0504020202020204" pitchFamily="34" charset="0"/>
                <a:cs typeface="Times New Roman" panose="02020603050405020304" pitchFamily="18" charset="0"/>
              </a:rPr>
              <a:t>. To control the current episode of heavy bleeding</a:t>
            </a:r>
            <a:br>
              <a:rPr lang="en-US" sz="2000" dirty="0">
                <a:latin typeface="Swis721 BT" panose="020B0504020202020204" pitchFamily="34" charset="0"/>
                <a:cs typeface="Times New Roman" panose="02020603050405020304" pitchFamily="18" charset="0"/>
              </a:rPr>
            </a:br>
            <a:r>
              <a:rPr lang="en-US" sz="2000" dirty="0">
                <a:latin typeface="Swis721 BT" panose="020B0504020202020204" pitchFamily="34" charset="0"/>
                <a:cs typeface="Times New Roman" panose="02020603050405020304" pitchFamily="18" charset="0"/>
              </a:rPr>
              <a:t>2. To reduce menstrual blood loss in the subsequent cycles</a:t>
            </a:r>
            <a:endParaRPr lang="en-IN" sz="2000" dirty="0">
              <a:latin typeface="Swis721 BT" panose="020B0504020202020204" pitchFamily="34" charset="0"/>
              <a:cs typeface="Times New Roman" panose="02020603050405020304" pitchFamily="18" charset="0"/>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95323"/>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50</a:t>
            </a:r>
            <a:endParaRPr lang="en-IN" sz="1800" dirty="0"/>
          </a:p>
        </p:txBody>
      </p:sp>
    </p:spTree>
    <p:extLst>
      <p:ext uri="{BB962C8B-B14F-4D97-AF65-F5344CB8AC3E}">
        <p14:creationId xmlns:p14="http://schemas.microsoft.com/office/powerpoint/2010/main" val="36449045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3C8FBF-B32E-0FBC-006A-203591642EF2}"/>
              </a:ext>
            </a:extLst>
          </p:cNvPr>
          <p:cNvSpPr>
            <a:spLocks noGrp="1"/>
          </p:cNvSpPr>
          <p:nvPr>
            <p:ph idx="4294967295"/>
          </p:nvPr>
        </p:nvSpPr>
        <p:spPr>
          <a:xfrm>
            <a:off x="636608" y="637974"/>
            <a:ext cx="10698163" cy="5573713"/>
          </a:xfrm>
        </p:spPr>
        <p:txBody>
          <a:bodyPr>
            <a:normAutofit/>
          </a:bodyPr>
          <a:lstStyle/>
          <a:p>
            <a:pPr>
              <a:lnSpc>
                <a:spcPct val="150000"/>
              </a:lnSpc>
              <a:buClr>
                <a:srgbClr val="AF3D61"/>
              </a:buClr>
            </a:pPr>
            <a:r>
              <a:rPr lang="en-US" sz="2000" dirty="0">
                <a:latin typeface="Swis721 BT" panose="020B0504020202020204" pitchFamily="34" charset="0"/>
                <a:cs typeface="Times New Roman" panose="02020603050405020304" pitchFamily="18" charset="0"/>
              </a:rPr>
              <a:t>Hormonal therapy is the first line treatment </a:t>
            </a:r>
          </a:p>
          <a:p>
            <a:pPr marL="625475" indent="-358775">
              <a:lnSpc>
                <a:spcPct val="150000"/>
              </a:lnSpc>
              <a:buClr>
                <a:srgbClr val="206670"/>
              </a:buClr>
              <a:buFont typeface="+mj-lt"/>
              <a:buAutoNum type="arabicPeriod"/>
            </a:pPr>
            <a:r>
              <a:rPr lang="en-US" sz="2000" dirty="0">
                <a:latin typeface="Swis721 BT" panose="020B0504020202020204" pitchFamily="34" charset="0"/>
                <a:cs typeface="Times New Roman" panose="02020603050405020304" pitchFamily="18" charset="0"/>
              </a:rPr>
              <a:t>Intravenous conjugated Equine Estrogen 20-40mg, 6-8 hourly till the bleeding is controlled – </a:t>
            </a:r>
          </a:p>
          <a:p>
            <a:pPr marL="625475" indent="-358775">
              <a:lnSpc>
                <a:spcPct val="150000"/>
              </a:lnSpc>
              <a:buClr>
                <a:srgbClr val="206670"/>
              </a:buClr>
              <a:buFont typeface="+mj-lt"/>
              <a:buAutoNum type="arabicPeriod"/>
            </a:pPr>
            <a:r>
              <a:rPr lang="en-US" sz="2000" dirty="0">
                <a:latin typeface="Swis721 BT" panose="020B0504020202020204" pitchFamily="34" charset="0"/>
                <a:cs typeface="Times New Roman" panose="02020603050405020304" pitchFamily="18" charset="0"/>
              </a:rPr>
              <a:t>Intravenous tranexamic acid (500mg -1g) 12hourly </a:t>
            </a:r>
          </a:p>
          <a:p>
            <a:pPr marL="625475" indent="-358775">
              <a:lnSpc>
                <a:spcPct val="150000"/>
              </a:lnSpc>
              <a:buClr>
                <a:srgbClr val="206670"/>
              </a:buClr>
              <a:buFont typeface="+mj-lt"/>
              <a:buAutoNum type="arabicPeriod"/>
            </a:pPr>
            <a:r>
              <a:rPr lang="en-US" sz="2000" dirty="0">
                <a:latin typeface="Swis721 BT" panose="020B0504020202020204" pitchFamily="34" charset="0"/>
                <a:cs typeface="Times New Roman" panose="02020603050405020304" pitchFamily="18" charset="0"/>
              </a:rPr>
              <a:t>Tamponade of uterus with Foley‘s catheter used as a mechanical option </a:t>
            </a:r>
          </a:p>
          <a:p>
            <a:pPr marL="625475" indent="-358775">
              <a:lnSpc>
                <a:spcPct val="150000"/>
              </a:lnSpc>
              <a:buClr>
                <a:srgbClr val="206670"/>
              </a:buClr>
              <a:buFont typeface="+mj-lt"/>
              <a:buAutoNum type="arabicPeriod"/>
            </a:pPr>
            <a:r>
              <a:rPr lang="en-US" sz="2000" dirty="0" smtClean="0">
                <a:latin typeface="Swis721 BT" panose="020B0504020202020204" pitchFamily="34" charset="0"/>
                <a:cs typeface="Times New Roman" panose="02020603050405020304" pitchFamily="18" charset="0"/>
              </a:rPr>
              <a:t>Bleeding </a:t>
            </a:r>
            <a:r>
              <a:rPr lang="en-US" sz="2000" dirty="0">
                <a:latin typeface="Swis721 BT" panose="020B0504020202020204" pitchFamily="34" charset="0"/>
                <a:cs typeface="Times New Roman" panose="02020603050405020304" pitchFamily="18" charset="0"/>
              </a:rPr>
              <a:t>due to coagulopathies can be managed by intranasal, subcutaneous or intravenous Desmopressin. Recombinant factor VIII and von </a:t>
            </a:r>
            <a:r>
              <a:rPr lang="en-US" sz="2000" dirty="0" err="1">
                <a:latin typeface="Swis721 BT" panose="020B0504020202020204" pitchFamily="34" charset="0"/>
                <a:cs typeface="Times New Roman" panose="02020603050405020304" pitchFamily="18" charset="0"/>
              </a:rPr>
              <a:t>Willibrand</a:t>
            </a:r>
            <a:r>
              <a:rPr lang="en-US" sz="2000" dirty="0">
                <a:latin typeface="Swis721 BT" panose="020B0504020202020204" pitchFamily="34" charset="0"/>
                <a:cs typeface="Times New Roman" panose="02020603050405020304" pitchFamily="18" charset="0"/>
              </a:rPr>
              <a:t> factor are also available</a:t>
            </a:r>
          </a:p>
          <a:p>
            <a:pPr marL="625475" indent="-358775">
              <a:lnSpc>
                <a:spcPct val="150000"/>
              </a:lnSpc>
              <a:buClr>
                <a:srgbClr val="206670"/>
              </a:buClr>
              <a:buFont typeface="+mj-lt"/>
              <a:buAutoNum type="arabicPeriod"/>
            </a:pPr>
            <a:r>
              <a:rPr lang="en-US" sz="2000" dirty="0" smtClean="0">
                <a:latin typeface="Swis721 BT" panose="020B0504020202020204" pitchFamily="34" charset="0"/>
                <a:cs typeface="Times New Roman" panose="02020603050405020304" pitchFamily="18" charset="0"/>
              </a:rPr>
              <a:t>Dilatation </a:t>
            </a:r>
            <a:r>
              <a:rPr lang="en-US" sz="2000" dirty="0">
                <a:latin typeface="Swis721 BT" panose="020B0504020202020204" pitchFamily="34" charset="0"/>
                <a:cs typeface="Times New Roman" panose="02020603050405020304" pitchFamily="18" charset="0"/>
              </a:rPr>
              <a:t>and curettage is done as an emergency management. The procedure is diagnostic as well as therapeutic </a:t>
            </a:r>
            <a:endParaRPr lang="en-IN" sz="2000" dirty="0">
              <a:latin typeface="Swis721 BT" panose="020B050402020202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485420"/>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51</a:t>
            </a:r>
            <a:endParaRPr lang="en-IN" sz="1800" dirty="0"/>
          </a:p>
        </p:txBody>
      </p:sp>
    </p:spTree>
    <p:extLst>
      <p:ext uri="{BB962C8B-B14F-4D97-AF65-F5344CB8AC3E}">
        <p14:creationId xmlns:p14="http://schemas.microsoft.com/office/powerpoint/2010/main" val="32635253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74CA9A-1D1A-A4BA-6330-60827362AADA}"/>
              </a:ext>
            </a:extLst>
          </p:cNvPr>
          <p:cNvSpPr>
            <a:spLocks noGrp="1"/>
          </p:cNvSpPr>
          <p:nvPr>
            <p:ph idx="4294967295"/>
          </p:nvPr>
        </p:nvSpPr>
        <p:spPr>
          <a:xfrm>
            <a:off x="671331" y="553234"/>
            <a:ext cx="10612438" cy="5762625"/>
          </a:xfrm>
        </p:spPr>
        <p:txBody>
          <a:bodyPr vert="horz" lIns="91440" tIns="45720" rIns="91440" bIns="45720" rtlCol="0">
            <a:normAutofit fontScale="92500" lnSpcReduction="10000"/>
          </a:bodyPr>
          <a:lstStyle/>
          <a:p>
            <a:pPr>
              <a:lnSpc>
                <a:spcPct val="150000"/>
              </a:lnSpc>
              <a:buClr>
                <a:srgbClr val="AF3D61"/>
              </a:buClr>
            </a:pPr>
            <a:r>
              <a:rPr lang="en-US" sz="2000" dirty="0">
                <a:latin typeface="Swis721 BT" panose="020B0504020202020204" pitchFamily="34" charset="0"/>
                <a:cs typeface="Times New Roman" panose="02020603050405020304" pitchFamily="18" charset="0"/>
              </a:rPr>
              <a:t>Once the bleeding is controlled, patient is put on high dose monophasic combined oral contraceptive pills/ LNG-IUS /Progestin therapy </a:t>
            </a:r>
          </a:p>
          <a:p>
            <a:pPr>
              <a:lnSpc>
                <a:spcPct val="150000"/>
              </a:lnSpc>
              <a:buClr>
                <a:srgbClr val="AF3D61"/>
              </a:buClr>
            </a:pPr>
            <a:r>
              <a:rPr lang="en-US" sz="2000" dirty="0">
                <a:latin typeface="Swis721 BT" panose="020B0504020202020204" pitchFamily="34" charset="0"/>
                <a:cs typeface="Times New Roman" panose="02020603050405020304" pitchFamily="18" charset="0"/>
              </a:rPr>
              <a:t>Based upon the PALM-COEIN classification of AUB, the cause is determined and specific treatment is given accordingly</a:t>
            </a:r>
          </a:p>
          <a:p>
            <a:pPr>
              <a:lnSpc>
                <a:spcPct val="150000"/>
              </a:lnSpc>
              <a:buClr>
                <a:srgbClr val="AF3D61"/>
              </a:buClr>
            </a:pPr>
            <a:r>
              <a:rPr lang="en-US" sz="2000" dirty="0">
                <a:latin typeface="Swis721 BT" panose="020B0504020202020204" pitchFamily="34" charset="0"/>
                <a:cs typeface="Times New Roman" panose="02020603050405020304" pitchFamily="18" charset="0"/>
              </a:rPr>
              <a:t>Surgical management: Need depends on patient‘s hemodynamic stability, severity of bleeding, contraindications to medical management, failure of response to medical therapy, desire for fertility and underlying medical condition</a:t>
            </a:r>
          </a:p>
          <a:p>
            <a:pPr>
              <a:lnSpc>
                <a:spcPct val="150000"/>
              </a:lnSpc>
              <a:buClr>
                <a:srgbClr val="AF3D61"/>
              </a:buClr>
            </a:pPr>
            <a:r>
              <a:rPr lang="en-IN" sz="2000" dirty="0">
                <a:latin typeface="Swis721 BT" panose="020B0504020202020204" pitchFamily="34" charset="0"/>
                <a:cs typeface="Times New Roman" panose="02020603050405020304" pitchFamily="18" charset="0"/>
              </a:rPr>
              <a:t>Surgical options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Dilatation and curettage (D&amp;C)</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Endometrial ablation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Transcervical endometrial resection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Uterine artery embolization </a:t>
            </a:r>
            <a:br>
              <a:rPr lang="en-IN" sz="2000" dirty="0">
                <a:latin typeface="Swis721 BT" panose="020B0504020202020204" pitchFamily="34" charset="0"/>
                <a:cs typeface="Times New Roman" panose="02020603050405020304" pitchFamily="18" charset="0"/>
              </a:rPr>
            </a:br>
            <a:r>
              <a:rPr lang="en-IN" sz="2000" dirty="0">
                <a:latin typeface="Swis721 BT" panose="020B0504020202020204" pitchFamily="34" charset="0"/>
                <a:cs typeface="Times New Roman" panose="02020603050405020304" pitchFamily="18" charset="0"/>
              </a:rPr>
              <a:t>- Hysterectomy</a:t>
            </a:r>
          </a:p>
        </p:txBody>
      </p:sp>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49532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52</a:t>
            </a:r>
            <a:endParaRPr lang="en-IN" sz="1800" dirty="0"/>
          </a:p>
        </p:txBody>
      </p:sp>
    </p:spTree>
    <p:extLst>
      <p:ext uri="{BB962C8B-B14F-4D97-AF65-F5344CB8AC3E}">
        <p14:creationId xmlns:p14="http://schemas.microsoft.com/office/powerpoint/2010/main" val="4223328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BCD39-9DDF-D7DC-BFCC-632BF35600E6}"/>
              </a:ext>
            </a:extLst>
          </p:cNvPr>
          <p:cNvSpPr>
            <a:spLocks noGrp="1"/>
          </p:cNvSpPr>
          <p:nvPr>
            <p:ph idx="4294967295"/>
          </p:nvPr>
        </p:nvSpPr>
        <p:spPr>
          <a:xfrm>
            <a:off x="578890" y="2177258"/>
            <a:ext cx="4224604" cy="2711450"/>
          </a:xfrm>
        </p:spPr>
        <p:txBody>
          <a:bodyPr>
            <a:normAutofit/>
          </a:bodyPr>
          <a:lstStyle/>
          <a:p>
            <a:pPr marL="0" indent="0" algn="just">
              <a:lnSpc>
                <a:spcPct val="120000"/>
              </a:lnSpc>
              <a:buNone/>
            </a:pPr>
            <a:r>
              <a:rPr lang="en-US" sz="2000" dirty="0">
                <a:latin typeface="Swis721 BT" panose="020B0504020202020204" pitchFamily="34" charset="0"/>
                <a:cs typeface="Times New Roman" panose="02020603050405020304" pitchFamily="18" charset="0"/>
              </a:rPr>
              <a:t>Chronic AUB is defined as bleeding from the uterine corpus which is abnormal in duration, volume, frequency and or regularity and has been present for the majority of the preceding 6 months.</a:t>
            </a:r>
            <a:endParaRPr lang="en-IN" sz="2000" dirty="0">
              <a:latin typeface="Swis721 BT" panose="020B050402020202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757" y="1660589"/>
            <a:ext cx="5459890" cy="3534368"/>
          </a:xfrm>
          <a:prstGeom prst="rect">
            <a:avLst/>
          </a:prstGeom>
          <a:ln w="88900" cap="sq" cmpd="thickThin">
            <a:solidFill>
              <a:srgbClr val="206670"/>
            </a:solidFill>
            <a:prstDash val="solid"/>
            <a:miter lim="800000"/>
          </a:ln>
          <a:effectLst>
            <a:innerShdw blurRad="76200">
              <a:srgbClr val="000000"/>
            </a:innerShdw>
          </a:effectLst>
        </p:spPr>
      </p:pic>
      <p:sp>
        <p:nvSpPr>
          <p:cNvPr id="7" name="Rectangle 6"/>
          <p:cNvSpPr/>
          <p:nvPr/>
        </p:nvSpPr>
        <p:spPr>
          <a:xfrm>
            <a:off x="0" y="1068025"/>
            <a:ext cx="4664597" cy="592564"/>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805C4E7D-BA5A-7783-5768-1099F5A70BAB}"/>
              </a:ext>
            </a:extLst>
          </p:cNvPr>
          <p:cNvSpPr>
            <a:spLocks noGrp="1"/>
          </p:cNvSpPr>
          <p:nvPr>
            <p:ph type="title" idx="4294967295"/>
          </p:nvPr>
        </p:nvSpPr>
        <p:spPr>
          <a:xfrm>
            <a:off x="809263" y="985488"/>
            <a:ext cx="3046070" cy="827087"/>
          </a:xfrm>
        </p:spPr>
        <p:txBody>
          <a:bodyPr>
            <a:normAutofit/>
          </a:bodyPr>
          <a:lstStyle/>
          <a:p>
            <a:r>
              <a:rPr lang="en-IN" sz="3000" dirty="0">
                <a:solidFill>
                  <a:schemeClr val="bg1"/>
                </a:solidFill>
                <a:latin typeface="Swis721 Hv BT" panose="020B0804020202020204" pitchFamily="34" charset="0"/>
                <a:cs typeface="Times New Roman" panose="02020603050405020304" pitchFamily="18" charset="0"/>
              </a:rPr>
              <a:t>CHRONIC AUB</a:t>
            </a: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53</a:t>
            </a:r>
            <a:endParaRPr lang="en-IN" sz="1800" dirty="0"/>
          </a:p>
        </p:txBody>
      </p:sp>
    </p:spTree>
    <p:extLst>
      <p:ext uri="{BB962C8B-B14F-4D97-AF65-F5344CB8AC3E}">
        <p14:creationId xmlns:p14="http://schemas.microsoft.com/office/powerpoint/2010/main" val="4019588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248B-9A48-05A8-1F4F-B380A66B9595}"/>
              </a:ext>
            </a:extLst>
          </p:cNvPr>
          <p:cNvSpPr>
            <a:spLocks noGrp="1"/>
          </p:cNvSpPr>
          <p:nvPr>
            <p:ph type="title" idx="4294967295"/>
          </p:nvPr>
        </p:nvSpPr>
        <p:spPr>
          <a:xfrm>
            <a:off x="578734" y="747088"/>
            <a:ext cx="7102475" cy="850900"/>
          </a:xfrm>
        </p:spPr>
        <p:txBody>
          <a:bodyPr>
            <a:normAutofit/>
          </a:bodyPr>
          <a:lstStyle/>
          <a:p>
            <a:r>
              <a:rPr lang="en-IN" sz="3000" dirty="0">
                <a:solidFill>
                  <a:srgbClr val="AF3D61"/>
                </a:solidFill>
                <a:latin typeface="Swis721 Hv BT" panose="020B0804020202020204" pitchFamily="34" charset="0"/>
                <a:cs typeface="Times New Roman" panose="02020603050405020304" pitchFamily="18" charset="0"/>
              </a:rPr>
              <a:t>MANAGEMENT OF CHRONIC AUB</a:t>
            </a:r>
          </a:p>
        </p:txBody>
      </p:sp>
      <p:sp>
        <p:nvSpPr>
          <p:cNvPr id="3" name="Content Placeholder 2">
            <a:extLst>
              <a:ext uri="{FF2B5EF4-FFF2-40B4-BE49-F238E27FC236}">
                <a16:creationId xmlns:a16="http://schemas.microsoft.com/office/drawing/2014/main" id="{93662309-D76F-34EB-7DAC-86DBB4D6F9DC}"/>
              </a:ext>
            </a:extLst>
          </p:cNvPr>
          <p:cNvSpPr>
            <a:spLocks noGrp="1"/>
          </p:cNvSpPr>
          <p:nvPr>
            <p:ph idx="4294967295"/>
          </p:nvPr>
        </p:nvSpPr>
        <p:spPr>
          <a:xfrm>
            <a:off x="706056" y="1766415"/>
            <a:ext cx="10515600" cy="407988"/>
          </a:xfrm>
        </p:spPr>
        <p:txBody>
          <a:bodyPr>
            <a:normAutofit/>
          </a:bodyPr>
          <a:lstStyle/>
          <a:p>
            <a:pPr marL="0" indent="0">
              <a:buNone/>
            </a:pPr>
            <a:r>
              <a:rPr lang="en-US" sz="2000" b="1" dirty="0">
                <a:latin typeface="Swis721 BT" panose="020B0504020202020204" pitchFamily="34" charset="0"/>
                <a:cs typeface="Times New Roman" panose="02020603050405020304" pitchFamily="18" charset="0"/>
              </a:rPr>
              <a:t>The treatment options for AUB are guided by several factors</a:t>
            </a:r>
          </a:p>
        </p:txBody>
      </p:sp>
      <p:sp>
        <p:nvSpPr>
          <p:cNvPr id="4" name="Rectangle 3"/>
          <p:cNvSpPr/>
          <p:nvPr/>
        </p:nvSpPr>
        <p:spPr>
          <a:xfrm>
            <a:off x="706056" y="2496172"/>
            <a:ext cx="6096000" cy="3477875"/>
          </a:xfrm>
          <a:prstGeom prst="rect">
            <a:avLst/>
          </a:prstGeom>
        </p:spPr>
        <p:txBody>
          <a:bodyPr>
            <a:spAutoFit/>
          </a:bodyPr>
          <a:lstStyle/>
          <a:p>
            <a:pPr marL="514350" indent="-514350">
              <a:spcBef>
                <a:spcPts val="1200"/>
              </a:spcBef>
              <a:buFont typeface="+mj-lt"/>
              <a:buAutoNum type="alphaLcParenR"/>
            </a:pPr>
            <a:r>
              <a:rPr lang="en-US" sz="2000" dirty="0">
                <a:solidFill>
                  <a:schemeClr val="bg1"/>
                </a:solidFill>
                <a:latin typeface="Swis721 BT" panose="020B0504020202020204" pitchFamily="34" charset="0"/>
                <a:cs typeface="Times New Roman" panose="02020603050405020304" pitchFamily="18" charset="0"/>
              </a:rPr>
              <a:t>Etiology of AUB </a:t>
            </a:r>
          </a:p>
          <a:p>
            <a:pPr marL="514350" indent="-514350">
              <a:spcBef>
                <a:spcPts val="1200"/>
              </a:spcBef>
              <a:buFont typeface="+mj-lt"/>
              <a:buAutoNum type="alphaLcParenR"/>
            </a:pPr>
            <a:r>
              <a:rPr lang="en-US" sz="2000" dirty="0" smtClean="0">
                <a:solidFill>
                  <a:schemeClr val="bg1"/>
                </a:solidFill>
                <a:latin typeface="Swis721 BT" panose="020B0504020202020204" pitchFamily="34" charset="0"/>
                <a:cs typeface="Times New Roman" panose="02020603050405020304" pitchFamily="18" charset="0"/>
              </a:rPr>
              <a:t>Severity </a:t>
            </a:r>
            <a:r>
              <a:rPr lang="en-US" sz="2000" dirty="0">
                <a:solidFill>
                  <a:schemeClr val="bg1"/>
                </a:solidFill>
                <a:latin typeface="Swis721 BT" panose="020B0504020202020204" pitchFamily="34" charset="0"/>
                <a:cs typeface="Times New Roman" panose="02020603050405020304" pitchFamily="18" charset="0"/>
              </a:rPr>
              <a:t>of bleeding </a:t>
            </a:r>
          </a:p>
          <a:p>
            <a:pPr marL="514350" indent="-514350">
              <a:spcBef>
                <a:spcPts val="1200"/>
              </a:spcBef>
              <a:buFont typeface="+mj-lt"/>
              <a:buAutoNum type="alphaLcParenR"/>
            </a:pPr>
            <a:r>
              <a:rPr lang="en-US" sz="2000" dirty="0" smtClean="0">
                <a:solidFill>
                  <a:schemeClr val="bg1"/>
                </a:solidFill>
                <a:latin typeface="Swis721 BT" panose="020B0504020202020204" pitchFamily="34" charset="0"/>
                <a:cs typeface="Times New Roman" panose="02020603050405020304" pitchFamily="18" charset="0"/>
              </a:rPr>
              <a:t>Associated </a:t>
            </a:r>
            <a:r>
              <a:rPr lang="en-US" sz="2000" dirty="0">
                <a:solidFill>
                  <a:schemeClr val="bg1"/>
                </a:solidFill>
                <a:latin typeface="Swis721 BT" panose="020B0504020202020204" pitchFamily="34" charset="0"/>
                <a:cs typeface="Times New Roman" panose="02020603050405020304" pitchFamily="18" charset="0"/>
              </a:rPr>
              <a:t>symptoms and fertility issues</a:t>
            </a:r>
          </a:p>
          <a:p>
            <a:pPr marL="514350" indent="-514350">
              <a:spcBef>
                <a:spcPts val="1200"/>
              </a:spcBef>
              <a:buFont typeface="+mj-lt"/>
              <a:buAutoNum type="alphaLcParenR"/>
            </a:pPr>
            <a:r>
              <a:rPr lang="en-US" sz="2000" dirty="0" smtClean="0">
                <a:solidFill>
                  <a:schemeClr val="bg1"/>
                </a:solidFill>
                <a:latin typeface="Swis721 BT" panose="020B0504020202020204" pitchFamily="34" charset="0"/>
                <a:cs typeface="Times New Roman" panose="02020603050405020304" pitchFamily="18" charset="0"/>
              </a:rPr>
              <a:t>Contraceptive </a:t>
            </a:r>
            <a:r>
              <a:rPr lang="en-US" sz="2000" dirty="0">
                <a:solidFill>
                  <a:schemeClr val="bg1"/>
                </a:solidFill>
                <a:latin typeface="Swis721 BT" panose="020B0504020202020204" pitchFamily="34" charset="0"/>
                <a:cs typeface="Times New Roman" panose="02020603050405020304" pitchFamily="18" charset="0"/>
              </a:rPr>
              <a:t>needs </a:t>
            </a:r>
          </a:p>
          <a:p>
            <a:pPr marL="514350" indent="-514350">
              <a:spcBef>
                <a:spcPts val="1200"/>
              </a:spcBef>
              <a:buFont typeface="+mj-lt"/>
              <a:buAutoNum type="alphaLcParenR"/>
            </a:pPr>
            <a:r>
              <a:rPr lang="en-US" sz="2000" dirty="0" smtClean="0">
                <a:solidFill>
                  <a:schemeClr val="bg1"/>
                </a:solidFill>
                <a:latin typeface="Swis721 BT" panose="020B0504020202020204" pitchFamily="34" charset="0"/>
                <a:cs typeface="Times New Roman" panose="02020603050405020304" pitchFamily="18" charset="0"/>
              </a:rPr>
              <a:t>Medical </a:t>
            </a:r>
            <a:r>
              <a:rPr lang="en-US" sz="2000" dirty="0">
                <a:solidFill>
                  <a:schemeClr val="bg1"/>
                </a:solidFill>
                <a:latin typeface="Swis721 BT" panose="020B0504020202020204" pitchFamily="34" charset="0"/>
                <a:cs typeface="Times New Roman" panose="02020603050405020304" pitchFamily="18" charset="0"/>
              </a:rPr>
              <a:t>comorbidities</a:t>
            </a:r>
          </a:p>
          <a:p>
            <a:pPr marL="514350" indent="-514350">
              <a:spcBef>
                <a:spcPts val="1200"/>
              </a:spcBef>
              <a:buFont typeface="+mj-lt"/>
              <a:buAutoNum type="alphaLcParenR"/>
            </a:pPr>
            <a:r>
              <a:rPr lang="en-US" sz="2000" dirty="0" smtClean="0">
                <a:solidFill>
                  <a:schemeClr val="bg1"/>
                </a:solidFill>
                <a:latin typeface="Swis721 BT" panose="020B0504020202020204" pitchFamily="34" charset="0"/>
                <a:cs typeface="Times New Roman" panose="02020603050405020304" pitchFamily="18" charset="0"/>
              </a:rPr>
              <a:t>Patients </a:t>
            </a:r>
            <a:r>
              <a:rPr lang="en-US" sz="2000" dirty="0">
                <a:solidFill>
                  <a:schemeClr val="bg1"/>
                </a:solidFill>
                <a:latin typeface="Swis721 BT" panose="020B0504020202020204" pitchFamily="34" charset="0"/>
                <a:cs typeface="Times New Roman" panose="02020603050405020304" pitchFamily="18" charset="0"/>
              </a:rPr>
              <a:t>'preferences regarding medical versus surgical treatment</a:t>
            </a:r>
          </a:p>
          <a:p>
            <a:pPr marL="514350" indent="-514350">
              <a:spcBef>
                <a:spcPts val="1200"/>
              </a:spcBef>
              <a:buFont typeface="+mj-lt"/>
              <a:buAutoNum type="alphaLcParenR"/>
            </a:pPr>
            <a:r>
              <a:rPr lang="en-US" sz="2000" dirty="0" smtClean="0">
                <a:solidFill>
                  <a:schemeClr val="bg1"/>
                </a:solidFill>
                <a:latin typeface="Swis721 BT" panose="020B0504020202020204" pitchFamily="34" charset="0"/>
                <a:cs typeface="Times New Roman" panose="02020603050405020304" pitchFamily="18" charset="0"/>
              </a:rPr>
              <a:t>Time </a:t>
            </a:r>
            <a:r>
              <a:rPr lang="en-US" sz="2000" dirty="0">
                <a:solidFill>
                  <a:schemeClr val="bg1"/>
                </a:solidFill>
                <a:latin typeface="Swis721 BT" panose="020B0504020202020204" pitchFamily="34" charset="0"/>
                <a:cs typeface="Times New Roman" panose="02020603050405020304" pitchFamily="18" charset="0"/>
              </a:rPr>
              <a:t>to menopause</a:t>
            </a:r>
            <a:endParaRPr lang="en-IN" sz="2000" dirty="0">
              <a:solidFill>
                <a:schemeClr val="bg1"/>
              </a:solidFill>
              <a:latin typeface="Swis721 BT" panose="020B0504020202020204" pitchFamily="34" charset="0"/>
              <a:cs typeface="Times New Roman" panose="02020603050405020304" pitchFamily="18" charset="0"/>
            </a:endParaRPr>
          </a:p>
        </p:txBody>
      </p:sp>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54</a:t>
            </a:r>
            <a:endParaRPr lang="en-IN" sz="1800" dirty="0"/>
          </a:p>
        </p:txBody>
      </p:sp>
    </p:spTree>
    <p:extLst>
      <p:ext uri="{BB962C8B-B14F-4D97-AF65-F5344CB8AC3E}">
        <p14:creationId xmlns:p14="http://schemas.microsoft.com/office/powerpoint/2010/main" val="15376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64D2-7A49-289B-9F5A-2CBFBD1C5E88}"/>
              </a:ext>
            </a:extLst>
          </p:cNvPr>
          <p:cNvSpPr>
            <a:spLocks noGrp="1"/>
          </p:cNvSpPr>
          <p:nvPr>
            <p:ph type="title" idx="4294967295"/>
          </p:nvPr>
        </p:nvSpPr>
        <p:spPr>
          <a:xfrm>
            <a:off x="891250" y="596620"/>
            <a:ext cx="8819909" cy="931240"/>
          </a:xfrm>
        </p:spPr>
        <p:txBody>
          <a:bodyPr>
            <a:normAutofit/>
          </a:bodyPr>
          <a:lstStyle/>
          <a:p>
            <a:r>
              <a:rPr lang="en-US" sz="3000" dirty="0" smtClean="0">
                <a:solidFill>
                  <a:srgbClr val="AF3D61"/>
                </a:solidFill>
                <a:latin typeface="Swis721 Hv BT" panose="020B0804020202020204" pitchFamily="34" charset="0"/>
                <a:cs typeface="Times New Roman" panose="02020603050405020304" pitchFamily="18" charset="0"/>
              </a:rPr>
              <a:t>MEDICAL MANAGEMENT OF CHRONIC AUB </a:t>
            </a:r>
            <a:endParaRPr lang="en-IN" sz="3000" dirty="0">
              <a:solidFill>
                <a:srgbClr val="AF3D61"/>
              </a:solidFill>
              <a:latin typeface="Swis721 Hv BT" panose="020B08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F5E7C4A-4980-6363-9B1A-45D27F9E628E}"/>
              </a:ext>
            </a:extLst>
          </p:cNvPr>
          <p:cNvSpPr>
            <a:spLocks noGrp="1"/>
          </p:cNvSpPr>
          <p:nvPr>
            <p:ph idx="4294967295"/>
          </p:nvPr>
        </p:nvSpPr>
        <p:spPr>
          <a:xfrm>
            <a:off x="891250" y="1527860"/>
            <a:ext cx="5972536" cy="4351338"/>
          </a:xfrm>
        </p:spPr>
        <p:txBody>
          <a:bodyPr>
            <a:normAutofit/>
          </a:bodyPr>
          <a:lstStyle/>
          <a:p>
            <a:pPr>
              <a:lnSpc>
                <a:spcPct val="150000"/>
              </a:lnSpc>
              <a:buClr>
                <a:srgbClr val="AF3D61"/>
              </a:buClr>
            </a:pPr>
            <a:r>
              <a:rPr lang="en-IN" sz="2000" dirty="0" err="1">
                <a:latin typeface="Swis721 BT" panose="020B0504020202020204" pitchFamily="34" charset="0"/>
                <a:cs typeface="Times New Roman" panose="02020603050405020304" pitchFamily="18" charset="0"/>
              </a:rPr>
              <a:t>Estrogen</a:t>
            </a:r>
            <a:r>
              <a:rPr lang="en-IN" sz="2000" dirty="0">
                <a:latin typeface="Swis721 BT" panose="020B0504020202020204" pitchFamily="34" charset="0"/>
                <a:cs typeface="Times New Roman" panose="02020603050405020304" pitchFamily="18" charset="0"/>
              </a:rPr>
              <a:t> -progestin contraceptives</a:t>
            </a:r>
          </a:p>
          <a:p>
            <a:pPr>
              <a:lnSpc>
                <a:spcPct val="150000"/>
              </a:lnSpc>
              <a:buClr>
                <a:srgbClr val="AF3D61"/>
              </a:buClr>
            </a:pPr>
            <a:r>
              <a:rPr lang="en-IN" sz="2000" dirty="0">
                <a:latin typeface="Swis721 BT" panose="020B0504020202020204" pitchFamily="34" charset="0"/>
                <a:cs typeface="Times New Roman" panose="02020603050405020304" pitchFamily="18" charset="0"/>
              </a:rPr>
              <a:t>Selective </a:t>
            </a:r>
            <a:r>
              <a:rPr lang="en-IN" sz="2000" dirty="0" err="1">
                <a:latin typeface="Swis721 BT" panose="020B0504020202020204" pitchFamily="34" charset="0"/>
                <a:cs typeface="Times New Roman" panose="02020603050405020304" pitchFamily="18" charset="0"/>
              </a:rPr>
              <a:t>estrogen</a:t>
            </a:r>
            <a:r>
              <a:rPr lang="en-IN" sz="2000" dirty="0">
                <a:latin typeface="Swis721 BT" panose="020B0504020202020204" pitchFamily="34" charset="0"/>
                <a:cs typeface="Times New Roman" panose="02020603050405020304" pitchFamily="18" charset="0"/>
              </a:rPr>
              <a:t> receptor modulator</a:t>
            </a:r>
          </a:p>
          <a:p>
            <a:pPr>
              <a:lnSpc>
                <a:spcPct val="150000"/>
              </a:lnSpc>
              <a:buClr>
                <a:srgbClr val="AF3D61"/>
              </a:buClr>
            </a:pPr>
            <a:r>
              <a:rPr lang="en-IN" sz="2000" dirty="0">
                <a:latin typeface="Swis721 BT" panose="020B0504020202020204" pitchFamily="34" charset="0"/>
                <a:cs typeface="Times New Roman" panose="02020603050405020304" pitchFamily="18" charset="0"/>
              </a:rPr>
              <a:t>Levonorgestrel containing intrauterine device</a:t>
            </a:r>
          </a:p>
          <a:p>
            <a:pPr>
              <a:lnSpc>
                <a:spcPct val="150000"/>
              </a:lnSpc>
              <a:buClr>
                <a:srgbClr val="AF3D61"/>
              </a:buClr>
            </a:pPr>
            <a:r>
              <a:rPr lang="en-IN" sz="2000" dirty="0">
                <a:latin typeface="Swis721 BT" panose="020B0504020202020204" pitchFamily="34" charset="0"/>
                <a:cs typeface="Times New Roman" panose="02020603050405020304" pitchFamily="18" charset="0"/>
              </a:rPr>
              <a:t>Oral progestins</a:t>
            </a:r>
          </a:p>
          <a:p>
            <a:pPr>
              <a:lnSpc>
                <a:spcPct val="150000"/>
              </a:lnSpc>
              <a:buClr>
                <a:srgbClr val="AF3D61"/>
              </a:buClr>
            </a:pPr>
            <a:r>
              <a:rPr lang="en-IN" sz="2000" dirty="0">
                <a:latin typeface="Swis721 BT" panose="020B0504020202020204" pitchFamily="34" charset="0"/>
                <a:cs typeface="Times New Roman" panose="02020603050405020304" pitchFamily="18" charset="0"/>
              </a:rPr>
              <a:t>Tranexamic acid</a:t>
            </a:r>
          </a:p>
          <a:p>
            <a:pPr>
              <a:lnSpc>
                <a:spcPct val="150000"/>
              </a:lnSpc>
              <a:buClr>
                <a:srgbClr val="AF3D61"/>
              </a:buClr>
            </a:pPr>
            <a:r>
              <a:rPr lang="en-IN" sz="2000" dirty="0">
                <a:latin typeface="Swis721 BT" panose="020B0504020202020204" pitchFamily="34" charset="0"/>
                <a:cs typeface="Times New Roman" panose="02020603050405020304" pitchFamily="18" charset="0"/>
              </a:rPr>
              <a:t>NSAID</a:t>
            </a:r>
          </a:p>
          <a:p>
            <a:pPr marL="0" indent="0">
              <a:lnSpc>
                <a:spcPct val="150000"/>
              </a:lnSpc>
              <a:buClr>
                <a:srgbClr val="AF3D61"/>
              </a:buClr>
              <a:buNone/>
            </a:pPr>
            <a:endParaRPr lang="en-IN" sz="2000" dirty="0">
              <a:latin typeface="Swis721 BT" panose="020B050402020202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55</a:t>
            </a:r>
            <a:endParaRPr lang="en-IN" sz="1800" dirty="0"/>
          </a:p>
        </p:txBody>
      </p:sp>
    </p:spTree>
    <p:extLst>
      <p:ext uri="{BB962C8B-B14F-4D97-AF65-F5344CB8AC3E}">
        <p14:creationId xmlns:p14="http://schemas.microsoft.com/office/powerpoint/2010/main" val="8552867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6200000">
            <a:off x="6358360" y="-580708"/>
            <a:ext cx="3393440" cy="8273841"/>
          </a:xfrm>
          <a:prstGeom prst="rect">
            <a:avLst/>
          </a:prstGeom>
          <a:solidFill>
            <a:srgbClr val="ECCAD4">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A489FD3D-A792-D88F-A373-102C0BDDDF3A}"/>
              </a:ext>
            </a:extLst>
          </p:cNvPr>
          <p:cNvSpPr>
            <a:spLocks noGrp="1"/>
          </p:cNvSpPr>
          <p:nvPr>
            <p:ph type="title" idx="4294967295"/>
          </p:nvPr>
        </p:nvSpPr>
        <p:spPr>
          <a:xfrm>
            <a:off x="4643120" y="741045"/>
            <a:ext cx="6466840" cy="1325563"/>
          </a:xfrm>
        </p:spPr>
        <p:txBody>
          <a:bodyPr>
            <a:normAutofit/>
          </a:bodyPr>
          <a:lstStyle/>
          <a:p>
            <a:r>
              <a:rPr lang="en-US" sz="3000" dirty="0" smtClean="0">
                <a:solidFill>
                  <a:srgbClr val="AF3D61"/>
                </a:solidFill>
                <a:latin typeface="Swis721 Hv BT" panose="020B0804020202020204" pitchFamily="34" charset="0"/>
                <a:cs typeface="Times New Roman" panose="02020603050405020304" pitchFamily="18" charset="0"/>
              </a:rPr>
              <a:t>NON-MEDICAL MANAGEMENT OPTIONS OF CHRONIC AUB</a:t>
            </a:r>
            <a:endParaRPr lang="en-IN" sz="3000" dirty="0">
              <a:solidFill>
                <a:srgbClr val="AF3D61"/>
              </a:solidFill>
              <a:latin typeface="Swis721 Hv BT" panose="020B08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62C1269-A085-F4EE-C55A-B6D840D430A3}"/>
              </a:ext>
            </a:extLst>
          </p:cNvPr>
          <p:cNvSpPr>
            <a:spLocks noGrp="1"/>
          </p:cNvSpPr>
          <p:nvPr>
            <p:ph idx="4294967295"/>
          </p:nvPr>
        </p:nvSpPr>
        <p:spPr>
          <a:xfrm>
            <a:off x="4643120" y="2201545"/>
            <a:ext cx="5019040" cy="2520926"/>
          </a:xfrm>
        </p:spPr>
        <p:txBody>
          <a:bodyPr>
            <a:normAutofit/>
          </a:bodyPr>
          <a:lstStyle/>
          <a:p>
            <a:pPr>
              <a:lnSpc>
                <a:spcPct val="150000"/>
              </a:lnSpc>
              <a:buClr>
                <a:srgbClr val="AF3D61"/>
              </a:buClr>
            </a:pPr>
            <a:r>
              <a:rPr lang="en-IN" sz="2000" dirty="0">
                <a:latin typeface="Swis721 BT" panose="020B0504020202020204" pitchFamily="34" charset="0"/>
                <a:cs typeface="Times New Roman" panose="02020603050405020304" pitchFamily="18" charset="0"/>
              </a:rPr>
              <a:t>Transcervical resection of endometrium</a:t>
            </a:r>
          </a:p>
          <a:p>
            <a:pPr>
              <a:lnSpc>
                <a:spcPct val="150000"/>
              </a:lnSpc>
              <a:buClr>
                <a:srgbClr val="AF3D61"/>
              </a:buClr>
            </a:pPr>
            <a:r>
              <a:rPr lang="en-IN" sz="2000" dirty="0">
                <a:latin typeface="Swis721 BT" panose="020B0504020202020204" pitchFamily="34" charset="0"/>
                <a:cs typeface="Times New Roman" panose="02020603050405020304" pitchFamily="18" charset="0"/>
              </a:rPr>
              <a:t>Endometrial ablation</a:t>
            </a:r>
          </a:p>
          <a:p>
            <a:pPr>
              <a:lnSpc>
                <a:spcPct val="150000"/>
              </a:lnSpc>
              <a:buClr>
                <a:srgbClr val="AF3D61"/>
              </a:buClr>
            </a:pPr>
            <a:r>
              <a:rPr lang="en-IN" sz="2000" dirty="0">
                <a:latin typeface="Swis721 BT" panose="020B0504020202020204" pitchFamily="34" charset="0"/>
                <a:cs typeface="Times New Roman" panose="02020603050405020304" pitchFamily="18" charset="0"/>
              </a:rPr>
              <a:t>Uterine artery embolization</a:t>
            </a:r>
          </a:p>
          <a:p>
            <a:pPr>
              <a:lnSpc>
                <a:spcPct val="150000"/>
              </a:lnSpc>
              <a:buClr>
                <a:srgbClr val="AF3D61"/>
              </a:buClr>
            </a:pPr>
            <a:r>
              <a:rPr lang="en-IN" sz="2000" dirty="0">
                <a:latin typeface="Swis721 BT" panose="020B0504020202020204" pitchFamily="34" charset="0"/>
                <a:cs typeface="Times New Roman" panose="02020603050405020304" pitchFamily="18" charset="0"/>
              </a:rPr>
              <a:t>MR guided focused ultrasound</a:t>
            </a:r>
          </a:p>
        </p:txBody>
      </p:sp>
      <p:pic>
        <p:nvPicPr>
          <p:cNvPr id="5122" name="Picture 2" descr="Endometrial Ablation (Genesys Hta® System)">
            <a:extLst>
              <a:ext uri="{FF2B5EF4-FFF2-40B4-BE49-F238E27FC236}">
                <a16:creationId xmlns:a16="http://schemas.microsoft.com/office/drawing/2014/main" id="{211CBB2E-22FA-F43E-58DA-E3D0EBD42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50" y="1371201"/>
            <a:ext cx="3733584" cy="2090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descr="Hysterectomy, Minor surgical treatment ...">
            <a:extLst>
              <a:ext uri="{FF2B5EF4-FFF2-40B4-BE49-F238E27FC236}">
                <a16:creationId xmlns:a16="http://schemas.microsoft.com/office/drawing/2014/main" id="{E0EFE01D-8356-FB1F-02CD-5C1C4A42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53" y="3820328"/>
            <a:ext cx="2305179" cy="22344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56</a:t>
            </a:r>
            <a:endParaRPr lang="en-IN" sz="1800" dirty="0"/>
          </a:p>
        </p:txBody>
      </p:sp>
    </p:spTree>
    <p:extLst>
      <p:ext uri="{BB962C8B-B14F-4D97-AF65-F5344CB8AC3E}">
        <p14:creationId xmlns:p14="http://schemas.microsoft.com/office/powerpoint/2010/main" val="28364298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5334000" y="-1899920"/>
            <a:ext cx="3393440" cy="10322560"/>
          </a:xfrm>
          <a:prstGeom prst="rect">
            <a:avLst/>
          </a:prstGeom>
          <a:solidFill>
            <a:srgbClr val="F2DAE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1869440" y="0"/>
            <a:ext cx="4744720" cy="1564640"/>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0E57FF7-78C1-5BD7-4D3F-C6A68F35E06E}"/>
              </a:ext>
            </a:extLst>
          </p:cNvPr>
          <p:cNvSpPr>
            <a:spLocks noGrp="1"/>
          </p:cNvSpPr>
          <p:nvPr>
            <p:ph type="title" idx="4294967295"/>
          </p:nvPr>
        </p:nvSpPr>
        <p:spPr>
          <a:xfrm>
            <a:off x="1869440" y="639445"/>
            <a:ext cx="4744720" cy="681355"/>
          </a:xfrm>
        </p:spPr>
        <p:txBody>
          <a:bodyPr>
            <a:normAutofit/>
          </a:bodyPr>
          <a:lstStyle/>
          <a:p>
            <a:pPr algn="ctr"/>
            <a:r>
              <a:rPr lang="en-IN" sz="3000" dirty="0">
                <a:solidFill>
                  <a:schemeClr val="bg1"/>
                </a:solidFill>
                <a:latin typeface="Swis721 Hv BT" panose="020B0804020202020204" pitchFamily="34" charset="0"/>
                <a:cs typeface="Times New Roman" panose="02020603050405020304" pitchFamily="18" charset="0"/>
              </a:rPr>
              <a:t>RADICAL TREATMENT</a:t>
            </a:r>
          </a:p>
        </p:txBody>
      </p:sp>
      <p:sp>
        <p:nvSpPr>
          <p:cNvPr id="3" name="Content Placeholder 2">
            <a:extLst>
              <a:ext uri="{FF2B5EF4-FFF2-40B4-BE49-F238E27FC236}">
                <a16:creationId xmlns:a16="http://schemas.microsoft.com/office/drawing/2014/main" id="{FA420D7E-80B2-73B1-834D-980603EA4D62}"/>
              </a:ext>
            </a:extLst>
          </p:cNvPr>
          <p:cNvSpPr>
            <a:spLocks noGrp="1"/>
          </p:cNvSpPr>
          <p:nvPr>
            <p:ph idx="4294967295"/>
          </p:nvPr>
        </p:nvSpPr>
        <p:spPr>
          <a:xfrm>
            <a:off x="2062480" y="1848484"/>
            <a:ext cx="8930640" cy="3551872"/>
          </a:xfrm>
        </p:spPr>
        <p:txBody>
          <a:bodyPr>
            <a:normAutofit/>
          </a:bodyPr>
          <a:lstStyle/>
          <a:p>
            <a:pPr>
              <a:lnSpc>
                <a:spcPct val="114000"/>
              </a:lnSpc>
              <a:spcBef>
                <a:spcPts val="1800"/>
              </a:spcBef>
              <a:buClr>
                <a:srgbClr val="AF3D61"/>
              </a:buClr>
            </a:pPr>
            <a:r>
              <a:rPr lang="en-US" sz="2000" dirty="0">
                <a:latin typeface="Swis721 BT" panose="020B0504020202020204" pitchFamily="34" charset="0"/>
                <a:cs typeface="Times New Roman" panose="02020603050405020304" pitchFamily="18" charset="0"/>
              </a:rPr>
              <a:t>Hysterectomy is the most common </a:t>
            </a:r>
            <a:r>
              <a:rPr lang="en-US" sz="2000" dirty="0" err="1">
                <a:latin typeface="Swis721 BT" panose="020B0504020202020204" pitchFamily="34" charset="0"/>
                <a:cs typeface="Times New Roman" panose="02020603050405020304" pitchFamily="18" charset="0"/>
              </a:rPr>
              <a:t>gynaecological</a:t>
            </a:r>
            <a:r>
              <a:rPr lang="en-US" sz="2000" dirty="0">
                <a:latin typeface="Swis721 BT" panose="020B0504020202020204" pitchFamily="34" charset="0"/>
                <a:cs typeface="Times New Roman" panose="02020603050405020304" pitchFamily="18" charset="0"/>
              </a:rPr>
              <a:t> procedure in the world for management of AUB.</a:t>
            </a:r>
          </a:p>
          <a:p>
            <a:pPr>
              <a:lnSpc>
                <a:spcPct val="114000"/>
              </a:lnSpc>
              <a:spcBef>
                <a:spcPts val="1800"/>
              </a:spcBef>
              <a:buClr>
                <a:srgbClr val="AF3D61"/>
              </a:buClr>
            </a:pPr>
            <a:r>
              <a:rPr lang="en-US" sz="2000" dirty="0">
                <a:latin typeface="Swis721 BT" panose="020B0504020202020204" pitchFamily="34" charset="0"/>
                <a:cs typeface="Times New Roman" panose="02020603050405020304" pitchFamily="18" charset="0"/>
              </a:rPr>
              <a:t>With newer modalities available, hysterectomy should be the last option. However, still hysterectomy is the treatment of choice in patients not responding to other forms of treatment, who have severe symptoms and have completed family.</a:t>
            </a:r>
            <a:endParaRPr lang="en-IN" sz="2000" dirty="0">
              <a:latin typeface="Swis721 BT" panose="020B0504020202020204" pitchFamily="34" charset="0"/>
              <a:cs typeface="Times New Roman" panose="02020603050405020304" pitchFamily="18" charset="0"/>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57</a:t>
            </a:r>
            <a:endParaRPr lang="en-IN" sz="1800" dirty="0"/>
          </a:p>
        </p:txBody>
      </p:sp>
    </p:spTree>
    <p:extLst>
      <p:ext uri="{BB962C8B-B14F-4D97-AF65-F5344CB8AC3E}">
        <p14:creationId xmlns:p14="http://schemas.microsoft.com/office/powerpoint/2010/main" val="16901648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73431" y="1442720"/>
            <a:ext cx="8837929" cy="3911600"/>
          </a:xfrm>
          <a:prstGeom prst="roundRect">
            <a:avLst>
              <a:gd name="adj" fmla="val 13248"/>
            </a:avLst>
          </a:prstGeom>
          <a:solidFill>
            <a:srgbClr val="F2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1" y="462915"/>
            <a:ext cx="6831188" cy="711835"/>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CE57207B-DA38-839C-3F45-0DA96310AB91}"/>
              </a:ext>
            </a:extLst>
          </p:cNvPr>
          <p:cNvSpPr>
            <a:spLocks noGrp="1"/>
          </p:cNvSpPr>
          <p:nvPr>
            <p:ph type="title" idx="4294967295"/>
          </p:nvPr>
        </p:nvSpPr>
        <p:spPr>
          <a:xfrm>
            <a:off x="690880" y="528955"/>
            <a:ext cx="6004560" cy="559435"/>
          </a:xfrm>
        </p:spPr>
        <p:txBody>
          <a:bodyPr>
            <a:normAutofit/>
          </a:bodyPr>
          <a:lstStyle/>
          <a:p>
            <a:r>
              <a:rPr lang="en-IN" sz="3000" dirty="0" smtClean="0">
                <a:solidFill>
                  <a:schemeClr val="bg1"/>
                </a:solidFill>
                <a:latin typeface="Swis721 Hv BT" panose="020B0804020202020204" pitchFamily="34" charset="0"/>
                <a:ea typeface="Calibri" panose="020F0502020204030204" pitchFamily="34" charset="0"/>
                <a:cs typeface="Times New Roman" panose="02020603050405020304" pitchFamily="18" charset="0"/>
              </a:rPr>
              <a:t>T</a:t>
            </a:r>
            <a:r>
              <a:rPr lang="en-IN" sz="3000" dirty="0" smtClean="0">
                <a:solidFill>
                  <a:schemeClr val="bg1"/>
                </a:solidFill>
                <a:effectLst/>
                <a:latin typeface="Swis721 Hv BT" panose="020B0804020202020204" pitchFamily="34" charset="0"/>
                <a:ea typeface="Calibri" panose="020F0502020204030204" pitchFamily="34" charset="0"/>
                <a:cs typeface="Times New Roman" panose="02020603050405020304" pitchFamily="18" charset="0"/>
              </a:rPr>
              <a:t>YPES OF HYSTERECTOMY</a:t>
            </a:r>
            <a:endParaRPr lang="en-IN" sz="3000" dirty="0">
              <a:solidFill>
                <a:schemeClr val="bg1"/>
              </a:solidFill>
              <a:latin typeface="Swis721 Hv BT" panose="020B08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4DE47B6-2917-6158-3A53-1203233F03C6}"/>
              </a:ext>
            </a:extLst>
          </p:cNvPr>
          <p:cNvSpPr>
            <a:spLocks noGrp="1"/>
          </p:cNvSpPr>
          <p:nvPr>
            <p:ph idx="4294967295"/>
          </p:nvPr>
        </p:nvSpPr>
        <p:spPr>
          <a:xfrm>
            <a:off x="1133475" y="1735772"/>
            <a:ext cx="8006080" cy="3112135"/>
          </a:xfrm>
        </p:spPr>
        <p:txBody>
          <a:bodyPr>
            <a:noAutofit/>
          </a:bodyPr>
          <a:lstStyle/>
          <a:p>
            <a:pPr>
              <a:lnSpc>
                <a:spcPct val="150000"/>
              </a:lnSpc>
              <a:spcAft>
                <a:spcPts val="800"/>
              </a:spcAft>
              <a:buClr>
                <a:srgbClr val="206670"/>
              </a:buClr>
            </a:pPr>
            <a:r>
              <a:rPr lang="en-IN" sz="2000" b="1" dirty="0" err="1" smtClean="0">
                <a:solidFill>
                  <a:srgbClr val="AF3D61"/>
                </a:solidFill>
                <a:effectLst/>
                <a:latin typeface="Swis721 BT" panose="020B0504020202020204" pitchFamily="34" charset="0"/>
                <a:ea typeface="Calibri" panose="020F0502020204030204" pitchFamily="34" charset="0"/>
                <a:cs typeface="Times New Roman" panose="02020603050405020304" pitchFamily="18" charset="0"/>
              </a:rPr>
              <a:t>Supracervical</a:t>
            </a:r>
            <a:r>
              <a:rPr lang="en-IN" sz="2000" b="1" dirty="0" smtClean="0">
                <a:solidFill>
                  <a:srgbClr val="AF3D61"/>
                </a:solidFill>
                <a:effectLst/>
                <a:latin typeface="Swis721 BT" panose="020B0504020202020204" pitchFamily="34" charset="0"/>
                <a:ea typeface="Calibri" panose="020F0502020204030204" pitchFamily="34" charset="0"/>
                <a:cs typeface="Times New Roman" panose="02020603050405020304" pitchFamily="18" charset="0"/>
              </a:rPr>
              <a:t> or subtotal hysterectomy</a:t>
            </a:r>
            <a:r>
              <a:rPr lang="en-IN" sz="2000" dirty="0" smtClean="0">
                <a:solidFill>
                  <a:srgbClr val="AF3D61"/>
                </a:solidFill>
                <a:effectLst/>
                <a:latin typeface="Swis721 BT" panose="020B0504020202020204" pitchFamily="34" charset="0"/>
                <a:ea typeface="Calibri" panose="020F0502020204030204" pitchFamily="34" charset="0"/>
                <a:cs typeface="Times New Roman" panose="02020603050405020304" pitchFamily="18" charset="0"/>
              </a:rPr>
              <a:t> - </a:t>
            </a:r>
            <a:r>
              <a:rPr lang="en-IN" sz="2000" dirty="0" smtClean="0">
                <a:effectLst/>
                <a:latin typeface="Swis721 BT" panose="020B0504020202020204" pitchFamily="34" charset="0"/>
                <a:ea typeface="Calibri" panose="020F0502020204030204" pitchFamily="34" charset="0"/>
                <a:cs typeface="Times New Roman" panose="02020603050405020304" pitchFamily="18" charset="0"/>
              </a:rPr>
              <a:t>removal of body of the uterus, keeping the cervix in place.</a:t>
            </a:r>
          </a:p>
          <a:p>
            <a:pPr>
              <a:lnSpc>
                <a:spcPct val="150000"/>
              </a:lnSpc>
              <a:spcAft>
                <a:spcPts val="800"/>
              </a:spcAft>
              <a:buClr>
                <a:srgbClr val="206670"/>
              </a:buClr>
            </a:pPr>
            <a:r>
              <a:rPr lang="en-IN" sz="2000" b="1" dirty="0" smtClean="0">
                <a:solidFill>
                  <a:srgbClr val="AF3D61"/>
                </a:solidFill>
                <a:effectLst/>
                <a:latin typeface="Swis721 BT" panose="020B0504020202020204" pitchFamily="34" charset="0"/>
                <a:ea typeface="Calibri" panose="020F0502020204030204" pitchFamily="34" charset="0"/>
                <a:cs typeface="Times New Roman" panose="02020603050405020304" pitchFamily="18" charset="0"/>
              </a:rPr>
              <a:t>Total hysterectomy </a:t>
            </a:r>
            <a:r>
              <a:rPr lang="en-IN" sz="2000" dirty="0" smtClean="0">
                <a:solidFill>
                  <a:srgbClr val="AF3D61"/>
                </a:solidFill>
                <a:effectLst/>
                <a:latin typeface="Swis721 BT" panose="020B0504020202020204" pitchFamily="34" charset="0"/>
                <a:ea typeface="Calibri" panose="020F0502020204030204" pitchFamily="34" charset="0"/>
                <a:cs typeface="Times New Roman" panose="02020603050405020304" pitchFamily="18" charset="0"/>
              </a:rPr>
              <a:t>- </a:t>
            </a:r>
            <a:r>
              <a:rPr lang="en-IN" sz="2000" dirty="0" smtClean="0">
                <a:effectLst/>
                <a:latin typeface="Swis721 BT" panose="020B0504020202020204" pitchFamily="34" charset="0"/>
                <a:ea typeface="Calibri" panose="020F0502020204030204" pitchFamily="34" charset="0"/>
                <a:cs typeface="Times New Roman" panose="02020603050405020304" pitchFamily="18" charset="0"/>
              </a:rPr>
              <a:t>removal of the body uterus and cervix.</a:t>
            </a:r>
          </a:p>
          <a:p>
            <a:pPr>
              <a:lnSpc>
                <a:spcPct val="150000"/>
              </a:lnSpc>
              <a:spcAft>
                <a:spcPts val="800"/>
              </a:spcAft>
              <a:buClr>
                <a:srgbClr val="206670"/>
              </a:buClr>
            </a:pPr>
            <a:r>
              <a:rPr lang="en-IN" sz="2000" b="1" dirty="0" smtClean="0">
                <a:solidFill>
                  <a:srgbClr val="AF3D61"/>
                </a:solidFill>
                <a:effectLst/>
                <a:latin typeface="Swis721 BT" panose="020B0504020202020204" pitchFamily="34" charset="0"/>
                <a:ea typeface="Calibri" panose="020F0502020204030204" pitchFamily="34" charset="0"/>
                <a:cs typeface="Times New Roman" panose="02020603050405020304" pitchFamily="18" charset="0"/>
              </a:rPr>
              <a:t>Radical hysterectomy</a:t>
            </a:r>
            <a:r>
              <a:rPr lang="en-IN" sz="2000" dirty="0" smtClean="0">
                <a:solidFill>
                  <a:srgbClr val="AF3D61"/>
                </a:solidFill>
                <a:effectLst/>
                <a:latin typeface="Swis721 BT" panose="020B0504020202020204" pitchFamily="34" charset="0"/>
                <a:ea typeface="Calibri" panose="020F0502020204030204" pitchFamily="34" charset="0"/>
                <a:cs typeface="Times New Roman" panose="02020603050405020304" pitchFamily="18" charset="0"/>
              </a:rPr>
              <a:t> - </a:t>
            </a:r>
            <a:r>
              <a:rPr lang="en-IN" sz="2000" dirty="0" smtClean="0">
                <a:effectLst/>
                <a:latin typeface="Swis721 BT" panose="020B0504020202020204" pitchFamily="34" charset="0"/>
                <a:ea typeface="Calibri" panose="020F0502020204030204" pitchFamily="34" charset="0"/>
                <a:cs typeface="Times New Roman" panose="02020603050405020304" pitchFamily="18" charset="0"/>
              </a:rPr>
              <a:t>removal of uterus with cervix, bilateral </a:t>
            </a:r>
            <a:r>
              <a:rPr lang="en-IN" sz="2000" dirty="0" err="1" smtClean="0">
                <a:effectLst/>
                <a:latin typeface="Swis721 BT" panose="020B0504020202020204" pitchFamily="34" charset="0"/>
                <a:ea typeface="Calibri" panose="020F0502020204030204" pitchFamily="34" charset="0"/>
                <a:cs typeface="Times New Roman" panose="02020603050405020304" pitchFamily="18" charset="0"/>
              </a:rPr>
              <a:t>parametrium</a:t>
            </a:r>
            <a:r>
              <a:rPr lang="en-IN" sz="2000" dirty="0" smtClean="0">
                <a:effectLst/>
                <a:latin typeface="Swis721 BT" panose="020B0504020202020204" pitchFamily="34" charset="0"/>
                <a:ea typeface="Calibri" panose="020F0502020204030204" pitchFamily="34" charset="0"/>
                <a:cs typeface="Times New Roman" panose="02020603050405020304" pitchFamily="18" charset="0"/>
              </a:rPr>
              <a:t>, and the upper1-2cm of the vagina. Radical hysterectomy is done when we suspect carcinomas (AUB-M)</a:t>
            </a:r>
            <a:endParaRPr lang="en-IN" sz="2000" dirty="0">
              <a:latin typeface="Swis721 BT" panose="020B0504020202020204" pitchFamily="34" charset="0"/>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58</a:t>
            </a:r>
            <a:endParaRPr lang="en-IN" sz="1800" dirty="0"/>
          </a:p>
        </p:txBody>
      </p:sp>
    </p:spTree>
    <p:extLst>
      <p:ext uri="{BB962C8B-B14F-4D97-AF65-F5344CB8AC3E}">
        <p14:creationId xmlns:p14="http://schemas.microsoft.com/office/powerpoint/2010/main" val="25863652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0E8D-6442-4C20-ED44-7B1560BF7C6A}"/>
              </a:ext>
            </a:extLst>
          </p:cNvPr>
          <p:cNvSpPr>
            <a:spLocks noGrp="1"/>
          </p:cNvSpPr>
          <p:nvPr>
            <p:ph type="title" idx="4294967295"/>
          </p:nvPr>
        </p:nvSpPr>
        <p:spPr>
          <a:xfrm>
            <a:off x="873760" y="263525"/>
            <a:ext cx="8056880" cy="1325563"/>
          </a:xfrm>
        </p:spPr>
        <p:txBody>
          <a:bodyPr>
            <a:normAutofit/>
          </a:bodyPr>
          <a:lstStyle/>
          <a:p>
            <a:r>
              <a:rPr lang="en-IN" sz="3000" dirty="0" smtClean="0">
                <a:solidFill>
                  <a:srgbClr val="AF3D61"/>
                </a:solidFill>
                <a:effectLst/>
                <a:latin typeface="Swis721 Hv BT" panose="020B0804020202020204" pitchFamily="34" charset="0"/>
                <a:ea typeface="Calibri" panose="020F0502020204030204" pitchFamily="34" charset="0"/>
              </a:rPr>
              <a:t>TYPES OF HYSTERECTOMY DEPENDING ON THE ROUTE OF SURGERY</a:t>
            </a:r>
            <a:endParaRPr lang="en-IN" sz="3000" dirty="0">
              <a:solidFill>
                <a:srgbClr val="AF3D61"/>
              </a:solidFill>
              <a:latin typeface="Swis721 Hv BT" panose="020B0804020202020204" pitchFamily="34" charset="0"/>
            </a:endParaRPr>
          </a:p>
        </p:txBody>
      </p:sp>
      <p:sp>
        <p:nvSpPr>
          <p:cNvPr id="3" name="Content Placeholder 2">
            <a:extLst>
              <a:ext uri="{FF2B5EF4-FFF2-40B4-BE49-F238E27FC236}">
                <a16:creationId xmlns:a16="http://schemas.microsoft.com/office/drawing/2014/main" id="{76A8B544-E235-AEB9-D6BD-50D5926BB45B}"/>
              </a:ext>
            </a:extLst>
          </p:cNvPr>
          <p:cNvSpPr>
            <a:spLocks noGrp="1"/>
          </p:cNvSpPr>
          <p:nvPr>
            <p:ph idx="4294967295"/>
          </p:nvPr>
        </p:nvSpPr>
        <p:spPr>
          <a:xfrm>
            <a:off x="873760" y="1896745"/>
            <a:ext cx="9286240" cy="2065655"/>
          </a:xfrm>
        </p:spPr>
        <p:txBody>
          <a:bodyPr>
            <a:noAutofit/>
          </a:bodyPr>
          <a:lstStyle/>
          <a:p>
            <a:pPr marL="538163" indent="-538163">
              <a:lnSpc>
                <a:spcPct val="150000"/>
              </a:lnSpc>
              <a:buClr>
                <a:srgbClr val="AF3D61"/>
              </a:buClr>
              <a:buFont typeface="Wingdings" panose="05000000000000000000" pitchFamily="2" charset="2"/>
              <a:buChar char="Ø"/>
            </a:pPr>
            <a:r>
              <a:rPr lang="en-IN" sz="2000" b="1" dirty="0">
                <a:effectLst/>
                <a:latin typeface="Swis721 BT" panose="020B0504020202020204" pitchFamily="34" charset="0"/>
                <a:ea typeface="Calibri" panose="020F0502020204030204" pitchFamily="34" charset="0"/>
                <a:cs typeface="Times New Roman" panose="02020603050405020304" pitchFamily="18" charset="0"/>
              </a:rPr>
              <a:t>Open Abdominal Hysterectomy</a:t>
            </a:r>
            <a:r>
              <a:rPr lang="en-IN" sz="2000" dirty="0">
                <a:effectLst/>
                <a:latin typeface="Swis721 BT" panose="020B0504020202020204" pitchFamily="34" charset="0"/>
                <a:ea typeface="Calibri" panose="020F0502020204030204" pitchFamily="34" charset="0"/>
                <a:cs typeface="Times New Roman" panose="02020603050405020304" pitchFamily="18" charset="0"/>
              </a:rPr>
              <a:t>- This is the most common type, accounting for about 54% of hysterectomies done for all non-cancerous (benign) conditions.</a:t>
            </a:r>
          </a:p>
          <a:p>
            <a:pPr marL="538163" indent="-538163">
              <a:lnSpc>
                <a:spcPct val="150000"/>
              </a:lnSpc>
              <a:buClr>
                <a:srgbClr val="AF3D61"/>
              </a:buClr>
              <a:buFont typeface="Wingdings" panose="05000000000000000000" pitchFamily="2" charset="2"/>
              <a:buChar char="Ø"/>
            </a:pPr>
            <a:r>
              <a:rPr lang="en-IN" sz="2000" b="1" dirty="0">
                <a:latin typeface="Swis721 BT" panose="020B0504020202020204" pitchFamily="34" charset="0"/>
                <a:cs typeface="Times New Roman" panose="02020603050405020304" pitchFamily="18" charset="0"/>
              </a:rPr>
              <a:t>Minimally invasive procedure (MIP) </a:t>
            </a:r>
            <a:r>
              <a:rPr lang="en-IN" sz="2000" dirty="0" smtClean="0">
                <a:latin typeface="Swis721 BT" panose="020B0504020202020204" pitchFamily="34" charset="0"/>
                <a:cs typeface="Times New Roman" panose="02020603050405020304" pitchFamily="18" charset="0"/>
              </a:rPr>
              <a:t>:</a:t>
            </a:r>
            <a:endParaRPr lang="en-IN" sz="2000" dirty="0">
              <a:latin typeface="Swis721 BT" panose="020B0504020202020204" pitchFamily="34" charset="0"/>
              <a:cs typeface="Times New Roman" panose="02020603050405020304" pitchFamily="18" charset="0"/>
            </a:endParaRPr>
          </a:p>
        </p:txBody>
      </p:sp>
      <p:sp>
        <p:nvSpPr>
          <p:cNvPr id="4" name="Rectangle 3"/>
          <p:cNvSpPr/>
          <p:nvPr/>
        </p:nvSpPr>
        <p:spPr>
          <a:xfrm>
            <a:off x="1391920" y="3840480"/>
            <a:ext cx="7233920" cy="1938992"/>
          </a:xfrm>
          <a:prstGeom prst="rect">
            <a:avLst/>
          </a:prstGeom>
        </p:spPr>
        <p:txBody>
          <a:bodyPr wrap="square">
            <a:spAutoFit/>
          </a:bodyPr>
          <a:lstStyle/>
          <a:p>
            <a:pPr marL="285750" indent="-285750">
              <a:lnSpc>
                <a:spcPct val="150000"/>
              </a:lnSpc>
              <a:buClr>
                <a:srgbClr val="206670"/>
              </a:buClr>
              <a:buFont typeface="Arial" panose="020B0604020202020204" pitchFamily="34" charset="0"/>
              <a:buChar char="•"/>
            </a:pPr>
            <a:r>
              <a:rPr lang="en-IN" sz="2000" dirty="0" smtClean="0">
                <a:latin typeface="Swis721 BT" panose="020B0504020202020204" pitchFamily="34" charset="0"/>
                <a:cs typeface="Times New Roman" panose="02020603050405020304" pitchFamily="18" charset="0"/>
              </a:rPr>
              <a:t>Vaginal </a:t>
            </a:r>
            <a:r>
              <a:rPr lang="en-IN" sz="2000" dirty="0">
                <a:latin typeface="Swis721 BT" panose="020B0504020202020204" pitchFamily="34" charset="0"/>
                <a:cs typeface="Times New Roman" panose="02020603050405020304" pitchFamily="18" charset="0"/>
              </a:rPr>
              <a:t>hysterectomy </a:t>
            </a:r>
            <a:endParaRPr lang="en-IN" sz="2000" dirty="0" smtClean="0">
              <a:latin typeface="Swis721 BT" panose="020B0504020202020204" pitchFamily="34" charset="0"/>
              <a:cs typeface="Times New Roman" panose="02020603050405020304" pitchFamily="18" charset="0"/>
            </a:endParaRPr>
          </a:p>
          <a:p>
            <a:pPr marL="285750" indent="-285750">
              <a:lnSpc>
                <a:spcPct val="150000"/>
              </a:lnSpc>
              <a:buClr>
                <a:srgbClr val="206670"/>
              </a:buClr>
              <a:buFont typeface="Arial" panose="020B0604020202020204" pitchFamily="34" charset="0"/>
              <a:buChar char="•"/>
            </a:pPr>
            <a:r>
              <a:rPr lang="en-IN" sz="2000" dirty="0" smtClean="0">
                <a:latin typeface="Swis721 BT" panose="020B0504020202020204" pitchFamily="34" charset="0"/>
                <a:cs typeface="Times New Roman" panose="02020603050405020304" pitchFamily="18" charset="0"/>
              </a:rPr>
              <a:t>Laparoscopic hysterectomy</a:t>
            </a:r>
          </a:p>
          <a:p>
            <a:pPr marL="285750" indent="-285750">
              <a:lnSpc>
                <a:spcPct val="150000"/>
              </a:lnSpc>
              <a:buClr>
                <a:srgbClr val="206670"/>
              </a:buClr>
              <a:buFont typeface="Arial" panose="020B0604020202020204" pitchFamily="34" charset="0"/>
              <a:buChar char="•"/>
            </a:pPr>
            <a:r>
              <a:rPr lang="en-IN" sz="2000" dirty="0" smtClean="0">
                <a:latin typeface="Swis721 BT" panose="020B0504020202020204" pitchFamily="34" charset="0"/>
                <a:cs typeface="Times New Roman" panose="02020603050405020304" pitchFamily="18" charset="0"/>
              </a:rPr>
              <a:t>Laparoscopic-assisted </a:t>
            </a:r>
            <a:r>
              <a:rPr lang="en-IN" sz="2000" dirty="0">
                <a:latin typeface="Swis721 BT" panose="020B0504020202020204" pitchFamily="34" charset="0"/>
                <a:cs typeface="Times New Roman" panose="02020603050405020304" pitchFamily="18" charset="0"/>
              </a:rPr>
              <a:t>vaginal </a:t>
            </a:r>
            <a:r>
              <a:rPr lang="en-IN" sz="2000" dirty="0" smtClean="0">
                <a:latin typeface="Swis721 BT" panose="020B0504020202020204" pitchFamily="34" charset="0"/>
                <a:cs typeface="Times New Roman" panose="02020603050405020304" pitchFamily="18" charset="0"/>
              </a:rPr>
              <a:t>hysterectomy</a:t>
            </a:r>
          </a:p>
          <a:p>
            <a:pPr marL="285750" indent="-285750">
              <a:lnSpc>
                <a:spcPct val="150000"/>
              </a:lnSpc>
              <a:buClr>
                <a:srgbClr val="206670"/>
              </a:buClr>
              <a:buFont typeface="Arial" panose="020B0604020202020204" pitchFamily="34" charset="0"/>
              <a:buChar char="•"/>
            </a:pPr>
            <a:r>
              <a:rPr lang="en-IN" sz="2000" dirty="0" smtClean="0">
                <a:latin typeface="Swis721 BT" panose="020B0504020202020204" pitchFamily="34" charset="0"/>
                <a:cs typeface="Times New Roman" panose="02020603050405020304" pitchFamily="18" charset="0"/>
              </a:rPr>
              <a:t>Robot-assisted </a:t>
            </a:r>
            <a:r>
              <a:rPr lang="en-IN" sz="2000" dirty="0">
                <a:latin typeface="Swis721 BT" panose="020B0504020202020204" pitchFamily="34" charset="0"/>
                <a:cs typeface="Times New Roman" panose="02020603050405020304" pitchFamily="18" charset="0"/>
              </a:rPr>
              <a:t>laparoscopic hysterectomy</a:t>
            </a:r>
          </a:p>
        </p:txBody>
      </p:sp>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59</a:t>
            </a:r>
            <a:endParaRPr lang="en-IN" sz="1800" dirty="0"/>
          </a:p>
        </p:txBody>
      </p:sp>
    </p:spTree>
    <p:extLst>
      <p:ext uri="{BB962C8B-B14F-4D97-AF65-F5344CB8AC3E}">
        <p14:creationId xmlns:p14="http://schemas.microsoft.com/office/powerpoint/2010/main" val="337062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79520" y="1920240"/>
            <a:ext cx="6187440" cy="3159760"/>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itle 1">
            <a:extLst>
              <a:ext uri="{FF2B5EF4-FFF2-40B4-BE49-F238E27FC236}">
                <a16:creationId xmlns:a16="http://schemas.microsoft.com/office/drawing/2014/main" id="{74F91012-E55F-E46A-CD1C-A531666641B3}"/>
              </a:ext>
            </a:extLst>
          </p:cNvPr>
          <p:cNvSpPr txBox="1">
            <a:spLocks/>
          </p:cNvSpPr>
          <p:nvPr/>
        </p:nvSpPr>
        <p:spPr>
          <a:xfrm>
            <a:off x="822960" y="385445"/>
            <a:ext cx="7274560" cy="650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smtClean="0">
                <a:solidFill>
                  <a:srgbClr val="AF3D61"/>
                </a:solidFill>
                <a:latin typeface="Swis721 Hv BT" panose="020B0804020202020204" pitchFamily="34" charset="0"/>
                <a:ea typeface="Calibri" panose="020F0502020204030204" pitchFamily="34" charset="0"/>
                <a:cs typeface="Times New Roman" panose="02020603050405020304" pitchFamily="18" charset="0"/>
              </a:rPr>
              <a:t>ABNORMAL MENSTRUAL BLEEDING</a:t>
            </a:r>
            <a:endParaRPr lang="en-IN" sz="3000" b="1" dirty="0">
              <a:solidFill>
                <a:srgbClr val="AF3D61"/>
              </a:solidFill>
              <a:latin typeface="Swis721 Hv BT" panose="020B0804020202020204" pitchFamily="34" charset="0"/>
              <a:ea typeface="Calibri" panose="020F0502020204030204" pitchFamily="34" charset="0"/>
              <a:cs typeface="Times New Roman" panose="02020603050405020304" pitchFamily="18" charset="0"/>
            </a:endParaRPr>
          </a:p>
        </p:txBody>
      </p:sp>
      <p:pic>
        <p:nvPicPr>
          <p:cNvPr id="8" name="Content Placeholder 3">
            <a:extLst>
              <a:ext uri="{FF2B5EF4-FFF2-40B4-BE49-F238E27FC236}">
                <a16:creationId xmlns:a16="http://schemas.microsoft.com/office/drawing/2014/main" id="{5C97CA2B-DA1E-AD94-6726-EBD51FB8BF66}"/>
              </a:ext>
            </a:extLst>
          </p:cNvPr>
          <p:cNvPicPr>
            <a:picLocks noChangeAspect="1"/>
          </p:cNvPicPr>
          <p:nvPr/>
        </p:nvPicPr>
        <p:blipFill>
          <a:blip r:embed="rId2"/>
          <a:stretch>
            <a:fillRect/>
          </a:stretch>
        </p:blipFill>
        <p:spPr>
          <a:xfrm>
            <a:off x="1056640" y="1596689"/>
            <a:ext cx="2987675" cy="3889375"/>
          </a:xfrm>
          <a:prstGeom prst="rect">
            <a:avLst/>
          </a:prstGeom>
          <a:ln w="88900" cap="sq" cmpd="thickThin">
            <a:solidFill>
              <a:srgbClr val="AF3D61"/>
            </a:solidFill>
            <a:prstDash val="solid"/>
            <a:miter lim="800000"/>
          </a:ln>
          <a:effectLst>
            <a:innerShdw blurRad="114300">
              <a:prstClr val="black"/>
            </a:innerShdw>
          </a:effectLst>
        </p:spPr>
      </p:pic>
      <p:sp>
        <p:nvSpPr>
          <p:cNvPr id="9" name="TextBox 8">
            <a:extLst>
              <a:ext uri="{FF2B5EF4-FFF2-40B4-BE49-F238E27FC236}">
                <a16:creationId xmlns:a16="http://schemas.microsoft.com/office/drawing/2014/main" id="{15F85EFD-A603-9D4E-0B33-639B50685C01}"/>
              </a:ext>
            </a:extLst>
          </p:cNvPr>
          <p:cNvSpPr txBox="1"/>
          <p:nvPr/>
        </p:nvSpPr>
        <p:spPr>
          <a:xfrm>
            <a:off x="4521200" y="2104039"/>
            <a:ext cx="4135120" cy="2807435"/>
          </a:xfrm>
          <a:prstGeom prst="rect">
            <a:avLst/>
          </a:prstGeom>
          <a:noFill/>
        </p:spPr>
        <p:txBody>
          <a:bodyPr wrap="square" rtlCol="0">
            <a:spAutoFit/>
          </a:bodyPr>
          <a:lstStyle/>
          <a:p>
            <a:pPr marL="457200" indent="-457200">
              <a:lnSpc>
                <a:spcPct val="150000"/>
              </a:lnSpc>
              <a:buClr>
                <a:srgbClr val="FFC000"/>
              </a:buClr>
              <a:buFont typeface="Arial" panose="020B0604020202020204" pitchFamily="34" charset="0"/>
              <a:buChar char="•"/>
            </a:pPr>
            <a:r>
              <a:rPr lang="en-US" sz="2000" dirty="0">
                <a:solidFill>
                  <a:schemeClr val="bg1"/>
                </a:solidFill>
                <a:latin typeface="Swis721 BT" panose="020B0504020202020204" pitchFamily="34" charset="0"/>
              </a:rPr>
              <a:t>No bleeding</a:t>
            </a:r>
          </a:p>
          <a:p>
            <a:pPr marL="457200" indent="-457200">
              <a:lnSpc>
                <a:spcPct val="150000"/>
              </a:lnSpc>
              <a:buClr>
                <a:srgbClr val="FFC000"/>
              </a:buClr>
              <a:buFont typeface="Arial" panose="020B0604020202020204" pitchFamily="34" charset="0"/>
              <a:buChar char="•"/>
            </a:pPr>
            <a:r>
              <a:rPr lang="en-US" sz="2000" dirty="0">
                <a:solidFill>
                  <a:schemeClr val="bg1"/>
                </a:solidFill>
                <a:latin typeface="Swis721 BT" panose="020B0504020202020204" pitchFamily="34" charset="0"/>
              </a:rPr>
              <a:t>&gt;38 days cycle</a:t>
            </a:r>
          </a:p>
          <a:p>
            <a:pPr marL="457200" indent="-457200">
              <a:lnSpc>
                <a:spcPct val="150000"/>
              </a:lnSpc>
              <a:buClr>
                <a:srgbClr val="FFC000"/>
              </a:buClr>
              <a:buFont typeface="Arial" panose="020B0604020202020204" pitchFamily="34" charset="0"/>
              <a:buChar char="•"/>
            </a:pPr>
            <a:r>
              <a:rPr lang="en-US" sz="2000" dirty="0">
                <a:solidFill>
                  <a:schemeClr val="bg1"/>
                </a:solidFill>
                <a:latin typeface="Swis721 BT" panose="020B0504020202020204" pitchFamily="34" charset="0"/>
              </a:rPr>
              <a:t>&lt;24 days cycle</a:t>
            </a:r>
          </a:p>
          <a:p>
            <a:pPr marL="457200" indent="-457200">
              <a:lnSpc>
                <a:spcPct val="150000"/>
              </a:lnSpc>
              <a:buClr>
                <a:srgbClr val="FFC000"/>
              </a:buClr>
              <a:buFont typeface="Arial" panose="020B0604020202020204" pitchFamily="34" charset="0"/>
              <a:buChar char="•"/>
            </a:pPr>
            <a:r>
              <a:rPr lang="en-US" sz="2000" dirty="0">
                <a:solidFill>
                  <a:schemeClr val="bg1"/>
                </a:solidFill>
                <a:latin typeface="Swis721 BT" panose="020B0504020202020204" pitchFamily="34" charset="0"/>
              </a:rPr>
              <a:t>Prolonged flow&gt;8 days</a:t>
            </a:r>
          </a:p>
          <a:p>
            <a:pPr marL="457200" indent="-457200">
              <a:lnSpc>
                <a:spcPct val="150000"/>
              </a:lnSpc>
              <a:buClr>
                <a:srgbClr val="FFC000"/>
              </a:buClr>
              <a:buFont typeface="Arial" panose="020B0604020202020204" pitchFamily="34" charset="0"/>
              <a:buChar char="•"/>
            </a:pPr>
            <a:r>
              <a:rPr lang="en-US" sz="2000" dirty="0">
                <a:solidFill>
                  <a:schemeClr val="bg1"/>
                </a:solidFill>
                <a:latin typeface="Swis721 BT" panose="020B0504020202020204" pitchFamily="34" charset="0"/>
              </a:rPr>
              <a:t>Heavy flow</a:t>
            </a:r>
          </a:p>
          <a:p>
            <a:pPr marL="457200" indent="-457200">
              <a:lnSpc>
                <a:spcPct val="150000"/>
              </a:lnSpc>
              <a:buClr>
                <a:srgbClr val="FFC000"/>
              </a:buClr>
              <a:buFont typeface="Arial" panose="020B0604020202020204" pitchFamily="34" charset="0"/>
              <a:buChar char="•"/>
            </a:pPr>
            <a:r>
              <a:rPr lang="en-US" sz="2000" dirty="0">
                <a:solidFill>
                  <a:schemeClr val="bg1"/>
                </a:solidFill>
                <a:latin typeface="Swis721 BT" panose="020B0504020202020204" pitchFamily="34" charset="0"/>
              </a:rPr>
              <a:t>Intermenstrual bleeding</a:t>
            </a:r>
            <a:endParaRPr lang="en-US" sz="1200" dirty="0">
              <a:solidFill>
                <a:schemeClr val="bg1"/>
              </a:solidFill>
              <a:latin typeface="Swis721 BT" panose="020B0504020202020204" pitchFamily="34" charset="0"/>
            </a:endParaRPr>
          </a:p>
        </p:txBody>
      </p:sp>
      <p:sp>
        <p:nvSpPr>
          <p:cNvPr id="11" name="Subtitle 2">
            <a:extLst>
              <a:ext uri="{FF2B5EF4-FFF2-40B4-BE49-F238E27FC236}">
                <a16:creationId xmlns:a16="http://schemas.microsoft.com/office/drawing/2014/main" id="{8D60A393-4121-5EB1-CD62-CE4A8D5D5A90}"/>
              </a:ext>
            </a:extLst>
          </p:cNvPr>
          <p:cNvSpPr txBox="1">
            <a:spLocks/>
          </p:cNvSpPr>
          <p:nvPr/>
        </p:nvSpPr>
        <p:spPr>
          <a:xfrm>
            <a:off x="11026015" y="65023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6</a:t>
            </a:r>
            <a:endParaRPr lang="en-IN" sz="1800" dirty="0"/>
          </a:p>
        </p:txBody>
      </p:sp>
    </p:spTree>
    <p:extLst>
      <p:ext uri="{BB962C8B-B14F-4D97-AF65-F5344CB8AC3E}">
        <p14:creationId xmlns:p14="http://schemas.microsoft.com/office/powerpoint/2010/main" val="15445760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946875" y="-294165"/>
            <a:ext cx="3393440" cy="7659690"/>
          </a:xfrm>
          <a:prstGeom prst="rect">
            <a:avLst/>
          </a:prstGeom>
          <a:solidFill>
            <a:srgbClr val="CEE5D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8473440" y="0"/>
            <a:ext cx="3017520" cy="6858000"/>
          </a:xfrm>
          <a:prstGeom prst="rect">
            <a:avLst/>
          </a:prstGeom>
          <a:solidFill>
            <a:srgbClr val="A5A5A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4B9191D-59C1-0D73-1DF5-FDF29E71D5C2}"/>
              </a:ext>
            </a:extLst>
          </p:cNvPr>
          <p:cNvSpPr>
            <a:spLocks noGrp="1"/>
          </p:cNvSpPr>
          <p:nvPr>
            <p:ph type="title" idx="4294967295"/>
          </p:nvPr>
        </p:nvSpPr>
        <p:spPr>
          <a:xfrm>
            <a:off x="954086" y="1076642"/>
            <a:ext cx="5709920" cy="701675"/>
          </a:xfrm>
        </p:spPr>
        <p:txBody>
          <a:bodyPr>
            <a:normAutofit/>
          </a:bodyPr>
          <a:lstStyle/>
          <a:p>
            <a:r>
              <a:rPr lang="en-IN" sz="3000" dirty="0" smtClean="0">
                <a:solidFill>
                  <a:srgbClr val="AF3D61"/>
                </a:solidFill>
                <a:latin typeface="Swis721 Hv BT" panose="020B0804020202020204" pitchFamily="34" charset="0"/>
                <a:cs typeface="Times New Roman" panose="02020603050405020304" pitchFamily="18" charset="0"/>
              </a:rPr>
              <a:t>RISKS OF HYSTERECTOMY</a:t>
            </a:r>
            <a:endParaRPr lang="en-IN" sz="3000" dirty="0">
              <a:solidFill>
                <a:srgbClr val="AF3D61"/>
              </a:solidFill>
              <a:latin typeface="Swis721 Hv BT" panose="020B08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211248B-0EED-3F00-8283-348073198EFB}"/>
              </a:ext>
            </a:extLst>
          </p:cNvPr>
          <p:cNvSpPr>
            <a:spLocks noGrp="1"/>
          </p:cNvSpPr>
          <p:nvPr>
            <p:ph idx="4294967295"/>
          </p:nvPr>
        </p:nvSpPr>
        <p:spPr>
          <a:xfrm>
            <a:off x="954086" y="2037079"/>
            <a:ext cx="7519353" cy="2783842"/>
          </a:xfrm>
        </p:spPr>
        <p:txBody>
          <a:bodyPr>
            <a:normAutofit/>
          </a:bodyPr>
          <a:lstStyle/>
          <a:p>
            <a:pPr>
              <a:lnSpc>
                <a:spcPct val="150000"/>
              </a:lnSpc>
              <a:buClr>
                <a:srgbClr val="AF3D61"/>
              </a:buClr>
            </a:pPr>
            <a:r>
              <a:rPr lang="en-IN" sz="2000" dirty="0" smtClean="0">
                <a:latin typeface="Swis721 BT" panose="020B0504020202020204" pitchFamily="34" charset="0"/>
                <a:cs typeface="Times New Roman" panose="02020603050405020304" pitchFamily="18" charset="0"/>
              </a:rPr>
              <a:t>Urinary </a:t>
            </a:r>
            <a:r>
              <a:rPr lang="en-IN" sz="2000" dirty="0">
                <a:latin typeface="Swis721 BT" panose="020B0504020202020204" pitchFamily="34" charset="0"/>
                <a:cs typeface="Times New Roman" panose="02020603050405020304" pitchFamily="18" charset="0"/>
              </a:rPr>
              <a:t>incontinence </a:t>
            </a:r>
          </a:p>
          <a:p>
            <a:pPr>
              <a:lnSpc>
                <a:spcPct val="150000"/>
              </a:lnSpc>
              <a:buClr>
                <a:srgbClr val="AF3D61"/>
              </a:buClr>
            </a:pPr>
            <a:r>
              <a:rPr lang="en-IN" sz="2000" dirty="0">
                <a:latin typeface="Swis721 BT" panose="020B0504020202020204" pitchFamily="34" charset="0"/>
                <a:cs typeface="Times New Roman" panose="02020603050405020304" pitchFamily="18" charset="0"/>
              </a:rPr>
              <a:t>Vaginal prolapse </a:t>
            </a:r>
          </a:p>
          <a:p>
            <a:pPr>
              <a:lnSpc>
                <a:spcPct val="150000"/>
              </a:lnSpc>
              <a:buClr>
                <a:srgbClr val="AF3D61"/>
              </a:buClr>
            </a:pPr>
            <a:r>
              <a:rPr lang="en-IN" sz="2000" dirty="0" smtClean="0">
                <a:latin typeface="Swis721 BT" panose="020B0504020202020204" pitchFamily="34" charset="0"/>
                <a:cs typeface="Times New Roman" panose="02020603050405020304" pitchFamily="18" charset="0"/>
              </a:rPr>
              <a:t>Recto-Vaginal</a:t>
            </a:r>
            <a:r>
              <a:rPr lang="en-IN" sz="2000" dirty="0">
                <a:latin typeface="Swis721 BT" panose="020B0504020202020204" pitchFamily="34" charset="0"/>
                <a:cs typeface="Times New Roman" panose="02020603050405020304" pitchFamily="18" charset="0"/>
              </a:rPr>
              <a:t>/ Vesicovaginal fistula formation </a:t>
            </a:r>
          </a:p>
          <a:p>
            <a:pPr>
              <a:lnSpc>
                <a:spcPct val="150000"/>
              </a:lnSpc>
              <a:buClr>
                <a:srgbClr val="AF3D61"/>
              </a:buClr>
            </a:pPr>
            <a:r>
              <a:rPr lang="en-IN" sz="2000" dirty="0" smtClean="0">
                <a:latin typeface="Swis721 BT" panose="020B0504020202020204" pitchFamily="34" charset="0"/>
                <a:cs typeface="Times New Roman" panose="02020603050405020304" pitchFamily="18" charset="0"/>
              </a:rPr>
              <a:t>Chronic </a:t>
            </a:r>
            <a:r>
              <a:rPr lang="en-IN" sz="2000" dirty="0">
                <a:latin typeface="Swis721 BT" panose="020B0504020202020204" pitchFamily="34" charset="0"/>
                <a:cs typeface="Times New Roman" panose="02020603050405020304" pitchFamily="18" charset="0"/>
              </a:rPr>
              <a:t>pain, Wound infections, blood clots, haemorrhage, reactions to anaesthesia, and injury to surrounding organs</a:t>
            </a:r>
          </a:p>
        </p:txBody>
      </p:sp>
      <p:pic>
        <p:nvPicPr>
          <p:cNvPr id="4" name="Picture 3" descr="Laparoscopic Hysterectomy: Total Laparoscopic, Robotic, Vaginally-Assisted Laparoscopic  Hysterectomy">
            <a:extLst>
              <a:ext uri="{FF2B5EF4-FFF2-40B4-BE49-F238E27FC236}">
                <a16:creationId xmlns:a16="http://schemas.microsoft.com/office/drawing/2014/main" id="{2234104F-CCE8-34C9-374E-CAA7308EFB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3105" y="1808637"/>
            <a:ext cx="3298191" cy="3454085"/>
          </a:xfrm>
          <a:prstGeom prst="rect">
            <a:avLst/>
          </a:prstGeom>
          <a:ln w="88900" cap="sq" cmpd="thickThin">
            <a:solidFill>
              <a:srgbClr val="000000"/>
            </a:solidFill>
            <a:prstDash val="solid"/>
            <a:miter lim="800000"/>
          </a:ln>
          <a:effectLst>
            <a:innerShdw blurRad="76200">
              <a:srgbClr val="000000"/>
            </a:innerShdw>
          </a:effec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60</a:t>
            </a:r>
            <a:endParaRPr lang="en-IN" sz="1800" dirty="0"/>
          </a:p>
        </p:txBody>
      </p:sp>
    </p:spTree>
    <p:extLst>
      <p:ext uri="{BB962C8B-B14F-4D97-AF65-F5344CB8AC3E}">
        <p14:creationId xmlns:p14="http://schemas.microsoft.com/office/powerpoint/2010/main" val="824538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63B1-0F1E-FC8A-7DD2-8EC82A17D16F}"/>
              </a:ext>
            </a:extLst>
          </p:cNvPr>
          <p:cNvSpPr>
            <a:spLocks noGrp="1"/>
          </p:cNvSpPr>
          <p:nvPr>
            <p:ph type="title" idx="4294967295"/>
          </p:nvPr>
        </p:nvSpPr>
        <p:spPr>
          <a:xfrm>
            <a:off x="594360" y="1198245"/>
            <a:ext cx="4958080" cy="732155"/>
          </a:xfrm>
        </p:spPr>
        <p:txBody>
          <a:bodyPr>
            <a:normAutofit/>
          </a:bodyPr>
          <a:lstStyle/>
          <a:p>
            <a:r>
              <a:rPr lang="en-IN" sz="3000" b="1" dirty="0">
                <a:solidFill>
                  <a:srgbClr val="AF3D61"/>
                </a:solidFill>
                <a:latin typeface="Swis721 Hv BT" panose="020B0804020202020204" pitchFamily="34" charset="0"/>
                <a:cs typeface="Times New Roman" panose="02020603050405020304" pitchFamily="18" charset="0"/>
              </a:rPr>
              <a:t>AUB IN ADOLESCENCE</a:t>
            </a:r>
          </a:p>
        </p:txBody>
      </p:sp>
      <p:sp>
        <p:nvSpPr>
          <p:cNvPr id="3" name="Content Placeholder 2">
            <a:extLst>
              <a:ext uri="{FF2B5EF4-FFF2-40B4-BE49-F238E27FC236}">
                <a16:creationId xmlns:a16="http://schemas.microsoft.com/office/drawing/2014/main" id="{29B612F4-B15A-73E0-D863-5506D3784D2F}"/>
              </a:ext>
            </a:extLst>
          </p:cNvPr>
          <p:cNvSpPr>
            <a:spLocks noGrp="1"/>
          </p:cNvSpPr>
          <p:nvPr>
            <p:ph idx="4294967295"/>
          </p:nvPr>
        </p:nvSpPr>
        <p:spPr>
          <a:xfrm>
            <a:off x="594360" y="2404745"/>
            <a:ext cx="10515600" cy="4016375"/>
          </a:xfrm>
        </p:spPr>
        <p:txBody>
          <a:bodyPr>
            <a:normAutofit lnSpcReduction="10000"/>
          </a:bodyPr>
          <a:lstStyle/>
          <a:p>
            <a:pPr>
              <a:lnSpc>
                <a:spcPct val="150000"/>
              </a:lnSpc>
              <a:spcBef>
                <a:spcPts val="1800"/>
              </a:spcBef>
              <a:buClr>
                <a:srgbClr val="FFC000"/>
              </a:buClr>
            </a:pPr>
            <a:r>
              <a:rPr lang="en-US" sz="1800" dirty="0">
                <a:solidFill>
                  <a:schemeClr val="bg1"/>
                </a:solidFill>
                <a:latin typeface="Swis721 BT" panose="020B0504020202020204" pitchFamily="34" charset="0"/>
                <a:cs typeface="Times New Roman" panose="02020603050405020304" pitchFamily="18" charset="0"/>
              </a:rPr>
              <a:t>Due to immaturity of the hypothalamic-pituitary-ovarian (HPO) axis, AUB is common in adolescents, anovulation being accountable for approximately 80 percent of cases. During the evaluation, pregnancy, trauma, sexually transmitted diseases and underlying bleeding disorders must be ruled out.</a:t>
            </a:r>
          </a:p>
          <a:p>
            <a:pPr>
              <a:lnSpc>
                <a:spcPct val="150000"/>
              </a:lnSpc>
              <a:spcBef>
                <a:spcPts val="1800"/>
              </a:spcBef>
              <a:buClr>
                <a:srgbClr val="FFC000"/>
              </a:buClr>
            </a:pPr>
            <a:r>
              <a:rPr lang="en-IN" sz="1800" dirty="0">
                <a:solidFill>
                  <a:schemeClr val="bg1"/>
                </a:solidFill>
                <a:latin typeface="Swis721 BT" panose="020B0504020202020204" pitchFamily="34" charset="0"/>
                <a:cs typeface="Times New Roman" panose="02020603050405020304" pitchFamily="18" charset="0"/>
              </a:rPr>
              <a:t>PATHOPHYSIOLOGY</a:t>
            </a:r>
            <a:br>
              <a:rPr lang="en-IN" sz="1800" dirty="0">
                <a:solidFill>
                  <a:schemeClr val="bg1"/>
                </a:solidFill>
                <a:latin typeface="Swis721 BT" panose="020B0504020202020204" pitchFamily="34" charset="0"/>
                <a:cs typeface="Times New Roman" panose="02020603050405020304" pitchFamily="18" charset="0"/>
              </a:rPr>
            </a:br>
            <a:r>
              <a:rPr lang="en-IN" sz="1800" dirty="0">
                <a:solidFill>
                  <a:schemeClr val="bg1"/>
                </a:solidFill>
                <a:latin typeface="Swis721 BT" panose="020B0504020202020204" pitchFamily="34" charset="0"/>
                <a:cs typeface="Times New Roman" panose="02020603050405020304" pitchFamily="18" charset="0"/>
              </a:rPr>
              <a:t>With anovulatory cycles, unopposed </a:t>
            </a:r>
            <a:r>
              <a:rPr lang="en-IN" sz="1800" dirty="0" err="1">
                <a:solidFill>
                  <a:schemeClr val="bg1"/>
                </a:solidFill>
                <a:latin typeface="Swis721 BT" panose="020B0504020202020204" pitchFamily="34" charset="0"/>
                <a:cs typeface="Times New Roman" panose="02020603050405020304" pitchFamily="18" charset="0"/>
              </a:rPr>
              <a:t>estrogen</a:t>
            </a:r>
            <a:r>
              <a:rPr lang="en-IN" sz="1800" dirty="0">
                <a:solidFill>
                  <a:schemeClr val="bg1"/>
                </a:solidFill>
                <a:latin typeface="Swis721 BT" panose="020B0504020202020204" pitchFamily="34" charset="0"/>
                <a:cs typeface="Times New Roman" panose="02020603050405020304" pitchFamily="18" charset="0"/>
              </a:rPr>
              <a:t> stimulates the endometrium, leading to a sustained proliferative phase rather than maturing to a secretory endometrium. </a:t>
            </a:r>
            <a:r>
              <a:rPr lang="en-IN" sz="1800" dirty="0" err="1">
                <a:solidFill>
                  <a:schemeClr val="bg1"/>
                </a:solidFill>
                <a:latin typeface="Swis721 BT" panose="020B0504020202020204" pitchFamily="34" charset="0"/>
                <a:cs typeface="Times New Roman" panose="02020603050405020304" pitchFamily="18" charset="0"/>
              </a:rPr>
              <a:t>Estrogen</a:t>
            </a:r>
            <a:r>
              <a:rPr lang="en-IN" sz="1800" dirty="0">
                <a:solidFill>
                  <a:schemeClr val="bg1"/>
                </a:solidFill>
                <a:latin typeface="Swis721 BT" panose="020B0504020202020204" pitchFamily="34" charset="0"/>
                <a:cs typeface="Times New Roman" panose="02020603050405020304" pitchFamily="18" charset="0"/>
              </a:rPr>
              <a:t> levels ultimately cannot sustain the hyperplastic endometrial lining, leading to irregular, sometimes heavy, menstrual bleeding.</a:t>
            </a:r>
          </a:p>
        </p:txBody>
      </p:sp>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61</a:t>
            </a:r>
            <a:endParaRPr lang="en-IN" sz="1800" dirty="0"/>
          </a:p>
        </p:txBody>
      </p:sp>
    </p:spTree>
    <p:extLst>
      <p:ext uri="{BB962C8B-B14F-4D97-AF65-F5344CB8AC3E}">
        <p14:creationId xmlns:p14="http://schemas.microsoft.com/office/powerpoint/2010/main" val="21850907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9DDF-AE5C-7046-2457-26D22F2D55EB}"/>
              </a:ext>
            </a:extLst>
          </p:cNvPr>
          <p:cNvSpPr>
            <a:spLocks noGrp="1"/>
          </p:cNvSpPr>
          <p:nvPr>
            <p:ph type="title" idx="4294967295"/>
          </p:nvPr>
        </p:nvSpPr>
        <p:spPr>
          <a:xfrm>
            <a:off x="762000" y="335280"/>
            <a:ext cx="9855200" cy="1746046"/>
          </a:xfrm>
        </p:spPr>
        <p:txBody>
          <a:bodyPr>
            <a:normAutofit/>
          </a:bodyPr>
          <a:lstStyle/>
          <a:p>
            <a:r>
              <a:rPr lang="en-US" sz="3000" b="1" dirty="0" smtClean="0">
                <a:solidFill>
                  <a:srgbClr val="AF3D61"/>
                </a:solidFill>
                <a:latin typeface="Swis721 Hv BT" panose="020B0804020202020204" pitchFamily="34" charset="0"/>
                <a:cs typeface="Times New Roman" panose="02020603050405020304" pitchFamily="18" charset="0"/>
              </a:rPr>
              <a:t>ANOVULATORY UTERINE BLEEDING CLASSIFICATION AS PER SEVERITY AS FOLLOWS</a:t>
            </a:r>
            <a:endParaRPr lang="en-IN" sz="3000" b="1" dirty="0">
              <a:solidFill>
                <a:srgbClr val="AF3D61"/>
              </a:solidFill>
              <a:latin typeface="Swis721 Hv BT" panose="020B08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D1B75B2-BE8D-557B-1E0D-69D0965DCE4E}"/>
              </a:ext>
            </a:extLst>
          </p:cNvPr>
          <p:cNvGraphicFramePr>
            <a:graphicFrameLocks noGrp="1"/>
          </p:cNvGraphicFramePr>
          <p:nvPr>
            <p:extLst>
              <p:ext uri="{D42A27DB-BD31-4B8C-83A1-F6EECF244321}">
                <p14:modId xmlns:p14="http://schemas.microsoft.com/office/powerpoint/2010/main" val="531389072"/>
              </p:ext>
            </p:extLst>
          </p:nvPr>
        </p:nvGraphicFramePr>
        <p:xfrm>
          <a:off x="889000" y="2009571"/>
          <a:ext cx="10104120" cy="4120970"/>
        </p:xfrm>
        <a:graphic>
          <a:graphicData uri="http://schemas.openxmlformats.org/drawingml/2006/table">
            <a:tbl>
              <a:tblPr firstRow="1" firstCol="1" bandRow="1"/>
              <a:tblGrid>
                <a:gridCol w="10104120">
                  <a:extLst>
                    <a:ext uri="{9D8B030D-6E8A-4147-A177-3AD203B41FA5}">
                      <a16:colId xmlns:a16="http://schemas.microsoft.com/office/drawing/2014/main" val="1398423635"/>
                    </a:ext>
                  </a:extLst>
                </a:gridCol>
              </a:tblGrid>
              <a:tr h="1512864">
                <a:tc>
                  <a:txBody>
                    <a:bodyPr/>
                    <a:lstStyle/>
                    <a:p>
                      <a:pPr>
                        <a:lnSpc>
                          <a:spcPct val="106000"/>
                        </a:lnSpc>
                        <a:spcAft>
                          <a:spcPts val="800"/>
                        </a:spcAft>
                      </a:pPr>
                      <a:r>
                        <a:rPr lang="en-US" sz="1800" b="1" u="sng"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Mild anovulatory uterine bleeding</a:t>
                      </a:r>
                      <a:endParaRPr lang="en-IN" sz="1800" kern="100" dirty="0">
                        <a:effectLst/>
                        <a:latin typeface="Swis721 BT" panose="020B0504020202020204" pitchFamily="34" charset="0"/>
                        <a:ea typeface="Calibri" panose="020F0502020204030204" pitchFamily="34" charset="0"/>
                        <a:cs typeface="Mangal" panose="02040503050203030202" pitchFamily="18" charset="0"/>
                      </a:endParaRPr>
                    </a:p>
                    <a:p>
                      <a:pPr>
                        <a:lnSpc>
                          <a:spcPct val="106000"/>
                        </a:lnSpc>
                        <a:spcAft>
                          <a:spcPts val="800"/>
                        </a:spcAft>
                      </a:pPr>
                      <a:r>
                        <a:rPr lang="en-US" sz="1800"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Longer than normal menses (&gt;7 days) or shortened Cycles (&lt;3 weeks) for more than 2 months </a:t>
                      </a:r>
                      <a:endParaRPr lang="en-IN" sz="1800" kern="100" dirty="0">
                        <a:effectLst/>
                        <a:latin typeface="Swis721 BT" panose="020B0504020202020204" pitchFamily="34" charset="0"/>
                        <a:ea typeface="Calibri" panose="020F0502020204030204" pitchFamily="34" charset="0"/>
                        <a:cs typeface="Mangal" panose="02040503050203030202" pitchFamily="18" charset="0"/>
                      </a:endParaRPr>
                    </a:p>
                    <a:p>
                      <a:pPr>
                        <a:lnSpc>
                          <a:spcPct val="106000"/>
                        </a:lnSpc>
                        <a:spcAft>
                          <a:spcPts val="800"/>
                        </a:spcAft>
                      </a:pPr>
                      <a:r>
                        <a:rPr lang="en-US" sz="1800" kern="100" dirty="0" err="1">
                          <a:solidFill>
                            <a:srgbClr val="000000"/>
                          </a:solidFill>
                          <a:effectLst/>
                          <a:latin typeface="Swis721 BT" panose="020B0504020202020204" pitchFamily="34" charset="0"/>
                          <a:ea typeface="Calibri" panose="020F0502020204030204" pitchFamily="34" charset="0"/>
                          <a:cs typeface="Mangal" panose="02040503050203030202" pitchFamily="18" charset="0"/>
                        </a:rPr>
                        <a:t>Haemoglobin</a:t>
                      </a:r>
                      <a:r>
                        <a:rPr lang="en-US" sz="1800"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 ≥ 12 g/dl/mildly decreased (10-12g/dl)</a:t>
                      </a:r>
                      <a:endParaRPr lang="en-IN" sz="18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867903163"/>
                  </a:ext>
                </a:extLst>
              </a:tr>
              <a:tr h="1293405">
                <a:tc>
                  <a:txBody>
                    <a:bodyPr/>
                    <a:lstStyle/>
                    <a:p>
                      <a:pPr>
                        <a:lnSpc>
                          <a:spcPct val="106000"/>
                        </a:lnSpc>
                        <a:spcAft>
                          <a:spcPts val="800"/>
                        </a:spcAft>
                      </a:pPr>
                      <a:r>
                        <a:rPr lang="en-US" sz="1800" b="1" u="sng"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Moderate anovulatory uterine bleeding</a:t>
                      </a:r>
                      <a:endParaRPr lang="en-IN" sz="1800" kern="100" dirty="0">
                        <a:effectLst/>
                        <a:latin typeface="Swis721 BT" panose="020B0504020202020204" pitchFamily="34" charset="0"/>
                        <a:ea typeface="Calibri" panose="020F0502020204030204" pitchFamily="34" charset="0"/>
                        <a:cs typeface="Mangal" panose="02040503050203030202" pitchFamily="18" charset="0"/>
                      </a:endParaRPr>
                    </a:p>
                    <a:p>
                      <a:pPr>
                        <a:lnSpc>
                          <a:spcPct val="106000"/>
                        </a:lnSpc>
                        <a:spcAft>
                          <a:spcPts val="800"/>
                        </a:spcAft>
                      </a:pPr>
                      <a:r>
                        <a:rPr lang="en-US" sz="1800"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Moderately prolonged or frequent menses every one to three weeks </a:t>
                      </a:r>
                      <a:endParaRPr lang="en-IN" sz="1800" kern="100" dirty="0">
                        <a:effectLst/>
                        <a:latin typeface="Swis721 BT" panose="020B0504020202020204" pitchFamily="34" charset="0"/>
                        <a:ea typeface="Calibri" panose="020F0502020204030204" pitchFamily="34" charset="0"/>
                        <a:cs typeface="Mangal" panose="02040503050203030202" pitchFamily="18" charset="0"/>
                      </a:endParaRPr>
                    </a:p>
                    <a:p>
                      <a:pPr>
                        <a:lnSpc>
                          <a:spcPct val="106000"/>
                        </a:lnSpc>
                        <a:spcAft>
                          <a:spcPts val="800"/>
                        </a:spcAft>
                      </a:pPr>
                      <a:r>
                        <a:rPr lang="en-US" sz="1800" kern="100" dirty="0" err="1">
                          <a:solidFill>
                            <a:srgbClr val="000000"/>
                          </a:solidFill>
                          <a:effectLst/>
                          <a:latin typeface="Swis721 BT" panose="020B0504020202020204" pitchFamily="34" charset="0"/>
                          <a:ea typeface="Calibri" panose="020F0502020204030204" pitchFamily="34" charset="0"/>
                          <a:cs typeface="Mangal" panose="02040503050203030202" pitchFamily="18" charset="0"/>
                        </a:rPr>
                        <a:t>Haemoglobin</a:t>
                      </a:r>
                      <a:r>
                        <a:rPr lang="en-US" sz="1800"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 &gt;10 g/dl</a:t>
                      </a:r>
                      <a:endParaRPr lang="en-IN" sz="18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84213707"/>
                  </a:ext>
                </a:extLst>
              </a:tr>
              <a:tr h="1314701">
                <a:tc>
                  <a:txBody>
                    <a:bodyPr/>
                    <a:lstStyle/>
                    <a:p>
                      <a:pPr>
                        <a:lnSpc>
                          <a:spcPct val="106000"/>
                        </a:lnSpc>
                        <a:spcAft>
                          <a:spcPts val="800"/>
                        </a:spcAft>
                      </a:pPr>
                      <a:r>
                        <a:rPr lang="en-US" sz="1800" b="1" u="sng"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Severe anovulatory uterine bleeding</a:t>
                      </a:r>
                      <a:endParaRPr lang="en-IN" sz="1800" kern="100" dirty="0">
                        <a:effectLst/>
                        <a:latin typeface="Swis721 BT" panose="020B0504020202020204" pitchFamily="34" charset="0"/>
                        <a:ea typeface="Calibri" panose="020F0502020204030204" pitchFamily="34" charset="0"/>
                        <a:cs typeface="Mangal" panose="02040503050203030202" pitchFamily="18" charset="0"/>
                      </a:endParaRPr>
                    </a:p>
                    <a:p>
                      <a:pPr>
                        <a:lnSpc>
                          <a:spcPct val="106000"/>
                        </a:lnSpc>
                        <a:spcAft>
                          <a:spcPts val="800"/>
                        </a:spcAft>
                      </a:pPr>
                      <a:r>
                        <a:rPr lang="en-US" sz="1800"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Heavy bleeding that causes decrease in </a:t>
                      </a:r>
                      <a:r>
                        <a:rPr lang="en-US" sz="1800" kern="100" dirty="0" err="1">
                          <a:solidFill>
                            <a:srgbClr val="000000"/>
                          </a:solidFill>
                          <a:effectLst/>
                          <a:latin typeface="Swis721 BT" panose="020B0504020202020204" pitchFamily="34" charset="0"/>
                          <a:ea typeface="Calibri" panose="020F0502020204030204" pitchFamily="34" charset="0"/>
                          <a:cs typeface="Mangal" panose="02040503050203030202" pitchFamily="18" charset="0"/>
                        </a:rPr>
                        <a:t>haemoglobin</a:t>
                      </a:r>
                      <a:r>
                        <a:rPr lang="en-US" sz="1800" kern="100" dirty="0">
                          <a:solidFill>
                            <a:srgbClr val="000000"/>
                          </a:solidFill>
                          <a:effectLst/>
                          <a:latin typeface="Swis721 BT" panose="020B0504020202020204" pitchFamily="34" charset="0"/>
                          <a:ea typeface="Calibri" panose="020F0502020204030204" pitchFamily="34" charset="0"/>
                          <a:cs typeface="Mangal" panose="02040503050203030202" pitchFamily="18" charset="0"/>
                        </a:rPr>
                        <a:t> to less than 10 g/dl, may or may not cause hemodynamic </a:t>
                      </a:r>
                      <a:r>
                        <a:rPr lang="en-US" sz="1800" kern="100" dirty="0" smtClean="0">
                          <a:solidFill>
                            <a:srgbClr val="000000"/>
                          </a:solidFill>
                          <a:effectLst/>
                          <a:latin typeface="Swis721 BT" panose="020B0504020202020204" pitchFamily="34" charset="0"/>
                          <a:ea typeface="Calibri" panose="020F0502020204030204" pitchFamily="34" charset="0"/>
                          <a:cs typeface="Mangal" panose="02040503050203030202" pitchFamily="18" charset="0"/>
                        </a:rPr>
                        <a:t>instability</a:t>
                      </a:r>
                      <a:endParaRPr lang="en-IN" sz="1800" kern="100" dirty="0">
                        <a:effectLst/>
                        <a:latin typeface="Swis721 BT" panose="020B0504020202020204" pitchFamily="34" charset="0"/>
                        <a:ea typeface="Calibri" panose="020F0502020204030204" pitchFamily="34" charset="0"/>
                        <a:cs typeface="Mangal" panose="02040503050203030202"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600095217"/>
                  </a:ext>
                </a:extLst>
              </a:tr>
            </a:tbl>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62</a:t>
            </a:r>
            <a:endParaRPr lang="en-IN" sz="1800" dirty="0"/>
          </a:p>
        </p:txBody>
      </p:sp>
    </p:spTree>
    <p:extLst>
      <p:ext uri="{BB962C8B-B14F-4D97-AF65-F5344CB8AC3E}">
        <p14:creationId xmlns:p14="http://schemas.microsoft.com/office/powerpoint/2010/main" val="14281496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18D355B-1418-3E4E-714C-4E7C1942D277}"/>
              </a:ext>
            </a:extLst>
          </p:cNvPr>
          <p:cNvPicPr>
            <a:picLocks noChangeAspect="1"/>
          </p:cNvPicPr>
          <p:nvPr/>
        </p:nvPicPr>
        <p:blipFill>
          <a:blip r:embed="rId2"/>
          <a:stretch>
            <a:fillRect/>
          </a:stretch>
        </p:blipFill>
        <p:spPr>
          <a:xfrm>
            <a:off x="2827164" y="325120"/>
            <a:ext cx="5585315" cy="618744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63</a:t>
            </a:r>
            <a:endParaRPr lang="en-IN" sz="1800" dirty="0"/>
          </a:p>
        </p:txBody>
      </p:sp>
    </p:spTree>
    <p:extLst>
      <p:ext uri="{BB962C8B-B14F-4D97-AF65-F5344CB8AC3E}">
        <p14:creationId xmlns:p14="http://schemas.microsoft.com/office/powerpoint/2010/main" val="101269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1232-5729-0560-5B71-C26BBB206FE4}"/>
              </a:ext>
            </a:extLst>
          </p:cNvPr>
          <p:cNvSpPr>
            <a:spLocks noGrp="1"/>
          </p:cNvSpPr>
          <p:nvPr>
            <p:ph type="title" idx="4294967295"/>
          </p:nvPr>
        </p:nvSpPr>
        <p:spPr>
          <a:xfrm>
            <a:off x="1137920" y="680085"/>
            <a:ext cx="7294880" cy="955675"/>
          </a:xfrm>
        </p:spPr>
        <p:txBody>
          <a:bodyPr>
            <a:normAutofit/>
          </a:bodyPr>
          <a:lstStyle/>
          <a:p>
            <a:r>
              <a:rPr lang="en-IN" sz="3000" dirty="0" smtClean="0">
                <a:solidFill>
                  <a:srgbClr val="AF3D61"/>
                </a:solidFill>
                <a:effectLst/>
                <a:latin typeface="Swis721 Hv BT" panose="020B0804020202020204" pitchFamily="34" charset="0"/>
                <a:ea typeface="Calibri" panose="020F0502020204030204" pitchFamily="34" charset="0"/>
              </a:rPr>
              <a:t>MEDICAL TREATMENT REGIMEN FOR HEAVY MENSTRUAL BLEEDING</a:t>
            </a:r>
            <a:endParaRPr lang="en-IN" sz="3000" dirty="0">
              <a:solidFill>
                <a:srgbClr val="AF3D61"/>
              </a:solidFill>
              <a:latin typeface="Swis721 Hv BT" panose="020B0804020202020204" pitchFamily="34" charset="0"/>
            </a:endParaRPr>
          </a:p>
        </p:txBody>
      </p:sp>
      <p:graphicFrame>
        <p:nvGraphicFramePr>
          <p:cNvPr id="4" name="Table 3">
            <a:extLst>
              <a:ext uri="{FF2B5EF4-FFF2-40B4-BE49-F238E27FC236}">
                <a16:creationId xmlns:a16="http://schemas.microsoft.com/office/drawing/2014/main" id="{167B2B14-5B55-29D9-19D0-CFB40C7DAC3C}"/>
              </a:ext>
            </a:extLst>
          </p:cNvPr>
          <p:cNvGraphicFramePr>
            <a:graphicFrameLocks noGrp="1"/>
          </p:cNvGraphicFramePr>
          <p:nvPr>
            <p:extLst>
              <p:ext uri="{D42A27DB-BD31-4B8C-83A1-F6EECF244321}">
                <p14:modId xmlns:p14="http://schemas.microsoft.com/office/powerpoint/2010/main" val="3105236705"/>
              </p:ext>
            </p:extLst>
          </p:nvPr>
        </p:nvGraphicFramePr>
        <p:xfrm>
          <a:off x="1244600" y="1887652"/>
          <a:ext cx="9927566" cy="4071667"/>
        </p:xfrm>
        <a:graphic>
          <a:graphicData uri="http://schemas.openxmlformats.org/drawingml/2006/table">
            <a:tbl>
              <a:tblPr firstRow="1" firstCol="1" bandRow="1"/>
              <a:tblGrid>
                <a:gridCol w="3402548">
                  <a:extLst>
                    <a:ext uri="{9D8B030D-6E8A-4147-A177-3AD203B41FA5}">
                      <a16:colId xmlns:a16="http://schemas.microsoft.com/office/drawing/2014/main" val="686755480"/>
                    </a:ext>
                  </a:extLst>
                </a:gridCol>
                <a:gridCol w="2847936">
                  <a:extLst>
                    <a:ext uri="{9D8B030D-6E8A-4147-A177-3AD203B41FA5}">
                      <a16:colId xmlns:a16="http://schemas.microsoft.com/office/drawing/2014/main" val="3748799392"/>
                    </a:ext>
                  </a:extLst>
                </a:gridCol>
                <a:gridCol w="3677082">
                  <a:extLst>
                    <a:ext uri="{9D8B030D-6E8A-4147-A177-3AD203B41FA5}">
                      <a16:colId xmlns:a16="http://schemas.microsoft.com/office/drawing/2014/main" val="1177973293"/>
                    </a:ext>
                  </a:extLst>
                </a:gridCol>
              </a:tblGrid>
              <a:tr h="585649">
                <a:tc>
                  <a:txBody>
                    <a:bodyPr/>
                    <a:lstStyle/>
                    <a:p>
                      <a:pPr algn="ctr">
                        <a:lnSpc>
                          <a:spcPct val="106000"/>
                        </a:lnSpc>
                        <a:spcAft>
                          <a:spcPts val="800"/>
                        </a:spcAft>
                      </a:pPr>
                      <a:r>
                        <a:rPr lang="en-US" sz="1600" b="1" kern="100" dirty="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Drug</a:t>
                      </a:r>
                      <a:endParaRPr lang="en-IN" sz="1600" b="1"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6000"/>
                        </a:lnSpc>
                        <a:spcAft>
                          <a:spcPts val="800"/>
                        </a:spcAft>
                      </a:pPr>
                      <a:r>
                        <a:rPr lang="en-US" sz="1600" b="1" kern="10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Dose Schedule</a:t>
                      </a:r>
                      <a:endParaRPr lang="en-IN" sz="1600" b="1">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6000"/>
                        </a:lnSpc>
                        <a:spcAft>
                          <a:spcPts val="800"/>
                        </a:spcAft>
                      </a:pPr>
                      <a:r>
                        <a:rPr lang="en-US" sz="1600" b="1" kern="100" dirty="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Suggested Dose</a:t>
                      </a:r>
                      <a:endParaRPr lang="en-IN" sz="1600" b="1"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481065558"/>
                  </a:ext>
                </a:extLst>
              </a:tr>
              <a:tr h="646185">
                <a:tc>
                  <a:txBody>
                    <a:bodyPr/>
                    <a:lstStyle/>
                    <a:p>
                      <a:pPr algn="l">
                        <a:lnSpc>
                          <a:spcPct val="106000"/>
                        </a:lnSpc>
                        <a:spcAft>
                          <a:spcPts val="800"/>
                        </a:spcAft>
                      </a:pPr>
                      <a:r>
                        <a:rPr lang="en-US" sz="1600" kern="100" dirty="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Conjugated equine estrogen</a:t>
                      </a:r>
                      <a:endParaRPr lang="en-IN" sz="160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l">
                        <a:lnSpc>
                          <a:spcPct val="106000"/>
                        </a:lnSpc>
                        <a:spcAft>
                          <a:spcPts val="800"/>
                        </a:spcAft>
                      </a:pPr>
                      <a:r>
                        <a:rPr lang="en-US" sz="1600" kern="10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25 mg IV</a:t>
                      </a:r>
                      <a:endParaRPr lang="en-IN" sz="160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l">
                        <a:lnSpc>
                          <a:spcPct val="106000"/>
                        </a:lnSpc>
                        <a:spcAft>
                          <a:spcPts val="800"/>
                        </a:spcAft>
                      </a:pPr>
                      <a:r>
                        <a:rPr lang="en-US" sz="1600" kern="10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Every 4-6 hours for 24 hours</a:t>
                      </a:r>
                      <a:endParaRPr lang="en-IN" sz="160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258400415"/>
                  </a:ext>
                </a:extLst>
              </a:tr>
              <a:tr h="1341643">
                <a:tc>
                  <a:txBody>
                    <a:bodyPr/>
                    <a:lstStyle/>
                    <a:p>
                      <a:pPr algn="l">
                        <a:lnSpc>
                          <a:spcPct val="106000"/>
                        </a:lnSpc>
                        <a:spcAft>
                          <a:spcPts val="800"/>
                        </a:spcAft>
                      </a:pPr>
                      <a:r>
                        <a:rPr lang="en-US" sz="1600" kern="100" dirty="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Combined oral contraceptives</a:t>
                      </a:r>
                      <a:endParaRPr lang="en-IN" sz="1600" dirty="0">
                        <a:effectLst/>
                        <a:latin typeface="Swis721 BT" panose="020B0504020202020204" pitchFamily="34" charset="0"/>
                        <a:ea typeface="Calibri" panose="020F0502020204030204" pitchFamily="34" charset="0"/>
                        <a:cs typeface="Times New Roman" panose="02020603050405020304" pitchFamily="18" charset="0"/>
                      </a:endParaRPr>
                    </a:p>
                    <a:p>
                      <a:pPr algn="l">
                        <a:lnSpc>
                          <a:spcPct val="106000"/>
                        </a:lnSpc>
                        <a:spcAft>
                          <a:spcPts val="800"/>
                        </a:spcAft>
                      </a:pPr>
                      <a:r>
                        <a:rPr lang="en-US" sz="1600" kern="100" dirty="0">
                          <a:effectLst/>
                          <a:latin typeface="Swis721 BT" panose="020B0504020202020204" pitchFamily="34" charset="0"/>
                          <a:ea typeface="Calibri" panose="020F0502020204030204" pitchFamily="34" charset="0"/>
                          <a:cs typeface="Times New Roman" panose="02020603050405020304" pitchFamily="18" charset="0"/>
                        </a:rPr>
                        <a:t> </a:t>
                      </a:r>
                      <a:endParaRPr lang="en-IN" sz="160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a:lnSpc>
                          <a:spcPct val="106000"/>
                        </a:lnSpc>
                        <a:spcAft>
                          <a:spcPts val="800"/>
                        </a:spcAft>
                      </a:pPr>
                      <a:r>
                        <a:rPr lang="en-US" sz="1600" kern="100" dirty="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Monophasic COCs that contain 30-50 micrograms of ethinyl estradiol</a:t>
                      </a:r>
                      <a:endParaRPr lang="en-IN" sz="160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a:lnSpc>
                          <a:spcPct val="106000"/>
                        </a:lnSpc>
                        <a:spcAft>
                          <a:spcPts val="800"/>
                        </a:spcAft>
                      </a:pPr>
                      <a:r>
                        <a:rPr lang="en-US" sz="1600" kern="10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Every 6-8 hours until cessation of bleeding</a:t>
                      </a:r>
                      <a:endParaRPr lang="en-IN" sz="160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38678481"/>
                  </a:ext>
                </a:extLst>
              </a:tr>
              <a:tr h="433605">
                <a:tc>
                  <a:txBody>
                    <a:bodyPr/>
                    <a:lstStyle/>
                    <a:p>
                      <a:pPr algn="l">
                        <a:lnSpc>
                          <a:spcPct val="106000"/>
                        </a:lnSpc>
                        <a:spcAft>
                          <a:spcPts val="800"/>
                        </a:spcAft>
                      </a:pPr>
                      <a:r>
                        <a:rPr lang="en-US" sz="1600" kern="10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Medroxyprogesterone acetate</a:t>
                      </a:r>
                      <a:endParaRPr lang="en-IN" sz="160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l">
                        <a:lnSpc>
                          <a:spcPct val="106000"/>
                        </a:lnSpc>
                        <a:spcAft>
                          <a:spcPts val="800"/>
                        </a:spcAft>
                      </a:pPr>
                      <a:r>
                        <a:rPr lang="en-US" sz="1600" kern="100" dirty="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20 mg orally</a:t>
                      </a:r>
                      <a:endParaRPr lang="en-IN" sz="160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l">
                        <a:lnSpc>
                          <a:spcPct val="106000"/>
                        </a:lnSpc>
                        <a:spcAft>
                          <a:spcPts val="800"/>
                        </a:spcAft>
                      </a:pPr>
                      <a:r>
                        <a:rPr lang="en-US" sz="1600" kern="10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Three times per day for 7 days</a:t>
                      </a:r>
                      <a:endParaRPr lang="en-IN" sz="160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412803757"/>
                  </a:ext>
                </a:extLst>
              </a:tr>
              <a:tr h="1064585">
                <a:tc>
                  <a:txBody>
                    <a:bodyPr/>
                    <a:lstStyle/>
                    <a:p>
                      <a:pPr algn="l">
                        <a:lnSpc>
                          <a:spcPct val="106000"/>
                        </a:lnSpc>
                        <a:spcAft>
                          <a:spcPts val="800"/>
                        </a:spcAft>
                      </a:pPr>
                      <a:r>
                        <a:rPr lang="en-US" sz="1600" kern="10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Tranexamic acid</a:t>
                      </a:r>
                      <a:endParaRPr lang="en-IN" sz="1600">
                        <a:effectLst/>
                        <a:latin typeface="Swis721 BT" panose="020B0504020202020204" pitchFamily="34" charset="0"/>
                        <a:ea typeface="Calibri" panose="020F0502020204030204" pitchFamily="34" charset="0"/>
                        <a:cs typeface="Times New Roman" panose="02020603050405020304" pitchFamily="18" charset="0"/>
                      </a:endParaRPr>
                    </a:p>
                    <a:p>
                      <a:pPr algn="l">
                        <a:lnSpc>
                          <a:spcPct val="106000"/>
                        </a:lnSpc>
                        <a:spcAft>
                          <a:spcPts val="800"/>
                        </a:spcAft>
                      </a:pPr>
                      <a:r>
                        <a:rPr lang="en-US" sz="1600" kern="100">
                          <a:effectLst/>
                          <a:latin typeface="Swis721 BT" panose="020B0504020202020204" pitchFamily="34" charset="0"/>
                          <a:ea typeface="Calibri" panose="020F0502020204030204" pitchFamily="34" charset="0"/>
                          <a:cs typeface="Times New Roman" panose="02020603050405020304" pitchFamily="18" charset="0"/>
                        </a:rPr>
                        <a:t> </a:t>
                      </a:r>
                      <a:endParaRPr lang="en-IN" sz="160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l">
                        <a:lnSpc>
                          <a:spcPct val="106000"/>
                        </a:lnSpc>
                        <a:spcAft>
                          <a:spcPts val="800"/>
                        </a:spcAft>
                      </a:pPr>
                      <a:r>
                        <a:rPr lang="en-US" sz="1600" kern="100" dirty="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1.3 g orally or 10 mg/kg IV (maximum 600 mg/dose)</a:t>
                      </a:r>
                      <a:endParaRPr lang="en-IN" sz="160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l">
                        <a:lnSpc>
                          <a:spcPct val="106000"/>
                        </a:lnSpc>
                        <a:spcAft>
                          <a:spcPts val="800"/>
                        </a:spcAft>
                      </a:pPr>
                      <a:r>
                        <a:rPr lang="en-US" sz="1600" kern="100" dirty="0">
                          <a:solidFill>
                            <a:srgbClr val="000000"/>
                          </a:solidFill>
                          <a:effectLst/>
                          <a:latin typeface="Swis721 BT" panose="020B0504020202020204" pitchFamily="34" charset="0"/>
                          <a:ea typeface="Calibri" panose="020F0502020204030204" pitchFamily="34" charset="0"/>
                          <a:cs typeface="Times New Roman" panose="02020603050405020304" pitchFamily="18" charset="0"/>
                        </a:rPr>
                        <a:t>Three times per day for 5 days (every 8 hours)</a:t>
                      </a:r>
                      <a:endParaRPr lang="en-IN" sz="1600" dirty="0">
                        <a:effectLst/>
                        <a:latin typeface="Swis721 BT" panose="020B05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2928825268"/>
                  </a:ext>
                </a:extLst>
              </a:tr>
            </a:tbl>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64</a:t>
            </a:r>
            <a:endParaRPr lang="en-IN" sz="1800" dirty="0"/>
          </a:p>
        </p:txBody>
      </p:sp>
    </p:spTree>
    <p:extLst>
      <p:ext uri="{BB962C8B-B14F-4D97-AF65-F5344CB8AC3E}">
        <p14:creationId xmlns:p14="http://schemas.microsoft.com/office/powerpoint/2010/main" val="41160946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33600"/>
            <a:ext cx="8280400" cy="1889760"/>
          </a:xfrm>
          <a:prstGeom prst="rect">
            <a:avLst/>
          </a:prstGeom>
          <a:solidFill>
            <a:srgbClr val="AF3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2">
            <a:extLst>
              <a:ext uri="{FF2B5EF4-FFF2-40B4-BE49-F238E27FC236}">
                <a16:creationId xmlns:a16="http://schemas.microsoft.com/office/drawing/2014/main" id="{7BB95B5D-52FC-B943-6467-EBCDCC092907}"/>
              </a:ext>
            </a:extLst>
          </p:cNvPr>
          <p:cNvSpPr>
            <a:spLocks noGrp="1"/>
          </p:cNvSpPr>
          <p:nvPr>
            <p:ph type="title" idx="4294967295"/>
          </p:nvPr>
        </p:nvSpPr>
        <p:spPr>
          <a:xfrm>
            <a:off x="345440" y="2485549"/>
            <a:ext cx="7010400" cy="1185862"/>
          </a:xfrm>
        </p:spPr>
        <p:txBody>
          <a:bodyPr>
            <a:normAutofit/>
          </a:bodyPr>
          <a:lstStyle/>
          <a:p>
            <a:pPr algn="ctr"/>
            <a:r>
              <a:rPr lang="en-IN" sz="7200" dirty="0" smtClean="0">
                <a:solidFill>
                  <a:schemeClr val="bg1"/>
                </a:solidFill>
                <a:latin typeface="Dancing Script SemiBold" pitchFamily="2" charset="0"/>
                <a:cs typeface="Times New Roman" panose="02020603050405020304" pitchFamily="18" charset="0"/>
              </a:rPr>
              <a:t>Thank you</a:t>
            </a:r>
            <a:endParaRPr lang="en-IN" sz="7200" dirty="0">
              <a:solidFill>
                <a:schemeClr val="bg1"/>
              </a:solidFill>
              <a:latin typeface="Dancing Script SemiBold" pitchFamily="2" charset="0"/>
              <a:cs typeface="Times New Roman" panose="02020603050405020304" pitchFamily="18" charset="0"/>
            </a:endParaRPr>
          </a:p>
        </p:txBody>
      </p:sp>
      <p:sp>
        <p:nvSpPr>
          <p:cNvPr id="5" name="Content Placeholder 3"/>
          <p:cNvSpPr txBox="1">
            <a:spLocks/>
          </p:cNvSpPr>
          <p:nvPr/>
        </p:nvSpPr>
        <p:spPr>
          <a:xfrm>
            <a:off x="1249112" y="5426745"/>
            <a:ext cx="5203057" cy="11218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pPr>
            <a:r>
              <a:rPr lang="en-US" sz="1900" b="1" dirty="0">
                <a:latin typeface="Swis721 BT" panose="020B0504020202020204" pitchFamily="34" charset="0"/>
              </a:rPr>
              <a:t>Professor and Head</a:t>
            </a:r>
            <a:r>
              <a:rPr lang="en-US" sz="1900" b="1" dirty="0" smtClean="0">
                <a:latin typeface="Swis721 BT" panose="020B0504020202020204" pitchFamily="34" charset="0"/>
              </a:rPr>
              <a:t>,</a:t>
            </a:r>
          </a:p>
          <a:p>
            <a:pPr marL="0" indent="0" algn="ctr">
              <a:lnSpc>
                <a:spcPct val="80000"/>
              </a:lnSpc>
              <a:spcBef>
                <a:spcPts val="0"/>
              </a:spcBef>
              <a:buNone/>
            </a:pPr>
            <a:r>
              <a:rPr lang="en-US" sz="1900" b="1" dirty="0">
                <a:latin typeface="Swis721 BT" panose="020B0504020202020204" pitchFamily="34" charset="0"/>
              </a:rPr>
              <a:t>Department of Obstetrics and Gynecology, </a:t>
            </a:r>
            <a:r>
              <a:rPr lang="en-US" sz="1900" b="1" dirty="0" smtClean="0">
                <a:latin typeface="Swis721 BT" panose="020B0504020202020204" pitchFamily="34" charset="0"/>
              </a:rPr>
              <a:t/>
            </a:r>
            <a:br>
              <a:rPr lang="en-US" sz="1900" b="1" dirty="0" smtClean="0">
                <a:latin typeface="Swis721 BT" panose="020B0504020202020204" pitchFamily="34" charset="0"/>
              </a:rPr>
            </a:br>
            <a:r>
              <a:rPr lang="en-US" sz="1900" b="1" dirty="0" smtClean="0">
                <a:latin typeface="Swis721 BT" panose="020B0504020202020204" pitchFamily="34" charset="0"/>
              </a:rPr>
              <a:t>Dr</a:t>
            </a:r>
            <a:r>
              <a:rPr lang="en-US" sz="1900" b="1" dirty="0">
                <a:latin typeface="Swis721 BT" panose="020B0504020202020204" pitchFamily="34" charset="0"/>
              </a:rPr>
              <a:t>. Ram Manohar </a:t>
            </a:r>
            <a:r>
              <a:rPr lang="en-US" sz="1900" b="1" dirty="0" err="1">
                <a:latin typeface="Swis721 BT" panose="020B0504020202020204" pitchFamily="34" charset="0"/>
              </a:rPr>
              <a:t>Lohia</a:t>
            </a:r>
            <a:r>
              <a:rPr lang="en-US" sz="1900" b="1" dirty="0">
                <a:latin typeface="Swis721 BT" panose="020B0504020202020204" pitchFamily="34" charset="0"/>
              </a:rPr>
              <a:t> Institute of Medical Sciences, </a:t>
            </a:r>
            <a:r>
              <a:rPr lang="en-US" sz="1900" b="1" dirty="0" smtClean="0">
                <a:latin typeface="Swis721 BT" panose="020B0504020202020204" pitchFamily="34" charset="0"/>
              </a:rPr>
              <a:t>Lucknow</a:t>
            </a:r>
            <a:endParaRPr lang="en-US" sz="1900" b="1" dirty="0">
              <a:latin typeface="Swis721 BT" panose="020B0504020202020204" pitchFamily="34" charset="0"/>
            </a:endParaRPr>
          </a:p>
        </p:txBody>
      </p:sp>
      <p:sp>
        <p:nvSpPr>
          <p:cNvPr id="6" name="Rectangle 5"/>
          <p:cNvSpPr/>
          <p:nvPr/>
        </p:nvSpPr>
        <p:spPr>
          <a:xfrm>
            <a:off x="1906454" y="4852659"/>
            <a:ext cx="3888372" cy="584775"/>
          </a:xfrm>
          <a:prstGeom prst="rect">
            <a:avLst/>
          </a:prstGeom>
        </p:spPr>
        <p:txBody>
          <a:bodyPr wrap="none">
            <a:spAutoFit/>
          </a:bodyPr>
          <a:lstStyle/>
          <a:p>
            <a:r>
              <a:rPr lang="en-US" sz="3200" b="1" dirty="0">
                <a:solidFill>
                  <a:srgbClr val="206670"/>
                </a:solidFill>
                <a:latin typeface="Swis721 Hv BT" panose="020B0804020202020204" pitchFamily="34" charset="0"/>
              </a:rPr>
              <a:t>Dr. </a:t>
            </a:r>
            <a:r>
              <a:rPr lang="en-US" sz="3200" b="1" dirty="0" err="1">
                <a:solidFill>
                  <a:srgbClr val="206670"/>
                </a:solidFill>
                <a:latin typeface="Swis721 Hv BT" panose="020B0804020202020204" pitchFamily="34" charset="0"/>
              </a:rPr>
              <a:t>Smriti</a:t>
            </a:r>
            <a:r>
              <a:rPr lang="en-US" sz="3200" b="1" dirty="0">
                <a:solidFill>
                  <a:srgbClr val="206670"/>
                </a:solidFill>
                <a:latin typeface="Swis721 Hv BT" panose="020B0804020202020204" pitchFamily="34" charset="0"/>
              </a:rPr>
              <a:t> Agrawal</a:t>
            </a:r>
          </a:p>
        </p:txBody>
      </p:sp>
      <p:sp>
        <p:nvSpPr>
          <p:cNvPr id="7" name="Oval 6"/>
          <p:cNvSpPr/>
          <p:nvPr/>
        </p:nvSpPr>
        <p:spPr>
          <a:xfrm>
            <a:off x="7660640" y="1358528"/>
            <a:ext cx="4043680" cy="4043680"/>
          </a:xfrm>
          <a:prstGeom prst="ellipse">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8754" b="14606"/>
          <a:stretch/>
        </p:blipFill>
        <p:spPr>
          <a:xfrm>
            <a:off x="7433191" y="1091446"/>
            <a:ext cx="4053600" cy="4053600"/>
          </a:xfrm>
          <a:prstGeom prst="ellipse">
            <a:avLst/>
          </a:prstGeom>
          <a:ln w="57150">
            <a:solidFill>
              <a:schemeClr val="bg1"/>
            </a:solidFill>
          </a:ln>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71158" y="569587"/>
            <a:ext cx="3623668" cy="1043718"/>
          </a:xfrm>
          <a:prstGeom prst="rect">
            <a:avLst/>
          </a:prstGeom>
        </p:spPr>
      </p:pic>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530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65</a:t>
            </a:r>
            <a:endParaRPr lang="en-IN" sz="1800" dirty="0"/>
          </a:p>
        </p:txBody>
      </p:sp>
    </p:spTree>
    <p:extLst>
      <p:ext uri="{BB962C8B-B14F-4D97-AF65-F5344CB8AC3E}">
        <p14:creationId xmlns:p14="http://schemas.microsoft.com/office/powerpoint/2010/main" val="568089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5999" y="1742440"/>
            <a:ext cx="6664959" cy="3159760"/>
          </a:xfrm>
          <a:prstGeom prst="rect">
            <a:avLst/>
          </a:prstGeom>
          <a:solidFill>
            <a:srgbClr val="CE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1">
            <a:extLst>
              <a:ext uri="{FF2B5EF4-FFF2-40B4-BE49-F238E27FC236}">
                <a16:creationId xmlns:a16="http://schemas.microsoft.com/office/drawing/2014/main" id="{74F91012-E55F-E46A-CD1C-A531666641B3}"/>
              </a:ext>
            </a:extLst>
          </p:cNvPr>
          <p:cNvSpPr txBox="1">
            <a:spLocks/>
          </p:cNvSpPr>
          <p:nvPr/>
        </p:nvSpPr>
        <p:spPr>
          <a:xfrm>
            <a:off x="1097281" y="887739"/>
            <a:ext cx="2357120" cy="650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smtClean="0">
                <a:solidFill>
                  <a:srgbClr val="AF3D61"/>
                </a:solidFill>
                <a:latin typeface="Swis721 Hv BT" panose="020B0804020202020204" pitchFamily="34" charset="0"/>
                <a:ea typeface="Calibri" panose="020F0502020204030204" pitchFamily="34" charset="0"/>
                <a:cs typeface="Times New Roman" panose="02020603050405020304" pitchFamily="18" charset="0"/>
              </a:rPr>
              <a:t>HISTORY</a:t>
            </a:r>
            <a:endParaRPr lang="en-IN" sz="3000" b="1" dirty="0">
              <a:solidFill>
                <a:srgbClr val="AF3D61"/>
              </a:solidFill>
              <a:latin typeface="Swis721 Hv BT" panose="020B08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5F85EFD-A603-9D4E-0B33-639B50685C01}"/>
              </a:ext>
            </a:extLst>
          </p:cNvPr>
          <p:cNvSpPr txBox="1"/>
          <p:nvPr/>
        </p:nvSpPr>
        <p:spPr>
          <a:xfrm>
            <a:off x="1178561" y="1836052"/>
            <a:ext cx="4866640" cy="2862322"/>
          </a:xfrm>
          <a:prstGeom prst="rect">
            <a:avLst/>
          </a:prstGeom>
          <a:noFill/>
        </p:spPr>
        <p:txBody>
          <a:bodyPr wrap="square" rtlCol="0">
            <a:spAutoFit/>
          </a:bodyPr>
          <a:lstStyle/>
          <a:p>
            <a:pPr marL="263525" indent="-263525">
              <a:lnSpc>
                <a:spcPct val="150000"/>
              </a:lnSpc>
              <a:buClr>
                <a:srgbClr val="AF3D61"/>
              </a:buClr>
              <a:buFont typeface="Arial" panose="020B0604020202020204" pitchFamily="34" charset="0"/>
              <a:buChar char="•"/>
            </a:pPr>
            <a:r>
              <a:rPr lang="en-US" sz="2000" dirty="0">
                <a:latin typeface="Swis721 BT" panose="020B0504020202020204" pitchFamily="34" charset="0"/>
              </a:rPr>
              <a:t>History of pattern of low</a:t>
            </a:r>
          </a:p>
          <a:p>
            <a:pPr marL="263525" indent="-263525">
              <a:lnSpc>
                <a:spcPct val="150000"/>
              </a:lnSpc>
              <a:buClr>
                <a:srgbClr val="AF3D61"/>
              </a:buClr>
              <a:buFont typeface="Arial" panose="020B0604020202020204" pitchFamily="34" charset="0"/>
              <a:buChar char="•"/>
            </a:pPr>
            <a:r>
              <a:rPr lang="en-US" sz="2000" dirty="0">
                <a:latin typeface="Swis721 BT" panose="020B0504020202020204" pitchFamily="34" charset="0"/>
              </a:rPr>
              <a:t>Any hormonal intake in recent past</a:t>
            </a:r>
          </a:p>
          <a:p>
            <a:pPr marL="263525" indent="-263525">
              <a:lnSpc>
                <a:spcPct val="150000"/>
              </a:lnSpc>
              <a:buClr>
                <a:srgbClr val="AF3D61"/>
              </a:buClr>
              <a:buFont typeface="Arial" panose="020B0604020202020204" pitchFamily="34" charset="0"/>
              <a:buChar char="•"/>
            </a:pPr>
            <a:r>
              <a:rPr lang="en-US" sz="2000" dirty="0">
                <a:latin typeface="Swis721 BT" panose="020B0504020202020204" pitchFamily="34" charset="0"/>
              </a:rPr>
              <a:t>Current and past use of contraception</a:t>
            </a:r>
          </a:p>
          <a:p>
            <a:pPr marL="263525" indent="-263525">
              <a:lnSpc>
                <a:spcPct val="150000"/>
              </a:lnSpc>
              <a:buClr>
                <a:srgbClr val="AF3D61"/>
              </a:buClr>
              <a:buFont typeface="Arial" panose="020B0604020202020204" pitchFamily="34" charset="0"/>
              <a:buChar char="•"/>
            </a:pPr>
            <a:r>
              <a:rPr lang="en-US" sz="2000" dirty="0">
                <a:latin typeface="Swis721 BT" panose="020B0504020202020204" pitchFamily="34" charset="0"/>
              </a:rPr>
              <a:t>Treatment history</a:t>
            </a:r>
          </a:p>
          <a:p>
            <a:pPr marL="263525" indent="-263525">
              <a:lnSpc>
                <a:spcPct val="150000"/>
              </a:lnSpc>
              <a:buClr>
                <a:srgbClr val="AF3D61"/>
              </a:buClr>
              <a:buFont typeface="Arial" panose="020B0604020202020204" pitchFamily="34" charset="0"/>
              <a:buChar char="•"/>
            </a:pPr>
            <a:r>
              <a:rPr lang="en-US" sz="2000" dirty="0">
                <a:latin typeface="Swis721 BT" panose="020B0504020202020204" pitchFamily="34" charset="0"/>
              </a:rPr>
              <a:t>History of blood transfusion</a:t>
            </a:r>
          </a:p>
          <a:p>
            <a:pPr marL="263525" indent="-263525">
              <a:lnSpc>
                <a:spcPct val="150000"/>
              </a:lnSpc>
              <a:buClr>
                <a:srgbClr val="AF3D61"/>
              </a:buClr>
              <a:buFont typeface="Arial" panose="020B0604020202020204" pitchFamily="34" charset="0"/>
              <a:buChar char="•"/>
            </a:pPr>
            <a:r>
              <a:rPr lang="en-US" sz="2000" dirty="0">
                <a:latin typeface="Swis721 BT" panose="020B0504020202020204" pitchFamily="34" charset="0"/>
              </a:rPr>
              <a:t>Family history of uterine cancer</a:t>
            </a:r>
            <a:endParaRPr lang="en-US" sz="1200" dirty="0">
              <a:latin typeface="Swis721 BT" panose="020B05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1581" t="3691" r="10223"/>
          <a:stretch/>
        </p:blipFill>
        <p:spPr>
          <a:xfrm>
            <a:off x="7183119" y="1394460"/>
            <a:ext cx="3944796" cy="3690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496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7</a:t>
            </a:r>
            <a:endParaRPr lang="en-IN" sz="1800" dirty="0"/>
          </a:p>
        </p:txBody>
      </p:sp>
    </p:spTree>
    <p:extLst>
      <p:ext uri="{BB962C8B-B14F-4D97-AF65-F5344CB8AC3E}">
        <p14:creationId xmlns:p14="http://schemas.microsoft.com/office/powerpoint/2010/main" val="2922189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9C1246-EC5E-2F4C-FB63-03B9C7837105}"/>
              </a:ext>
            </a:extLst>
          </p:cNvPr>
          <p:cNvSpPr txBox="1">
            <a:spLocks/>
          </p:cNvSpPr>
          <p:nvPr/>
        </p:nvSpPr>
        <p:spPr>
          <a:xfrm>
            <a:off x="514349" y="296545"/>
            <a:ext cx="2428875" cy="625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solidFill>
                  <a:schemeClr val="bg1"/>
                </a:solidFill>
                <a:latin typeface="Swis721 Hv BT" panose="020B0804020202020204" pitchFamily="34" charset="0"/>
              </a:rPr>
              <a:t>PBAC</a:t>
            </a:r>
            <a:endParaRPr lang="en-US" sz="3000" dirty="0">
              <a:solidFill>
                <a:schemeClr val="bg1"/>
              </a:solidFill>
              <a:latin typeface="Swis721 Hv BT" panose="020B0804020202020204" pitchFamily="34" charset="0"/>
            </a:endParaRPr>
          </a:p>
        </p:txBody>
      </p:sp>
      <p:pic>
        <p:nvPicPr>
          <p:cNvPr id="6" name="Picture 1" descr="page30image38499536">
            <a:extLst>
              <a:ext uri="{FF2B5EF4-FFF2-40B4-BE49-F238E27FC236}">
                <a16:creationId xmlns:a16="http://schemas.microsoft.com/office/drawing/2014/main" id="{ACD992D4-1D35-F966-DDFA-445C6C63E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8" t="1105" r="3684"/>
          <a:stretch/>
        </p:blipFill>
        <p:spPr bwMode="auto">
          <a:xfrm>
            <a:off x="609599" y="1003300"/>
            <a:ext cx="10035736" cy="535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1255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8</a:t>
            </a:r>
            <a:endParaRPr lang="en-IN" sz="1800" dirty="0"/>
          </a:p>
        </p:txBody>
      </p:sp>
    </p:spTree>
    <p:extLst>
      <p:ext uri="{BB962C8B-B14F-4D97-AF65-F5344CB8AC3E}">
        <p14:creationId xmlns:p14="http://schemas.microsoft.com/office/powerpoint/2010/main" val="525405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09060" y="1777365"/>
            <a:ext cx="7235190" cy="3509010"/>
          </a:xfrm>
          <a:prstGeom prst="rect">
            <a:avLst/>
          </a:prstGeom>
          <a:solidFill>
            <a:srgbClr val="20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Title 1">
            <a:extLst>
              <a:ext uri="{FF2B5EF4-FFF2-40B4-BE49-F238E27FC236}">
                <a16:creationId xmlns:a16="http://schemas.microsoft.com/office/drawing/2014/main" id="{74F91012-E55F-E46A-CD1C-A531666641B3}"/>
              </a:ext>
            </a:extLst>
          </p:cNvPr>
          <p:cNvSpPr txBox="1">
            <a:spLocks/>
          </p:cNvSpPr>
          <p:nvPr/>
        </p:nvSpPr>
        <p:spPr>
          <a:xfrm>
            <a:off x="661669" y="646621"/>
            <a:ext cx="4621531" cy="650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smtClean="0">
                <a:solidFill>
                  <a:srgbClr val="AF3D61"/>
                </a:solidFill>
                <a:latin typeface="Swis721 Hv BT" panose="020B0804020202020204" pitchFamily="34" charset="0"/>
                <a:ea typeface="Calibri" panose="020F0502020204030204" pitchFamily="34" charset="0"/>
                <a:cs typeface="Times New Roman" panose="02020603050405020304" pitchFamily="18" charset="0"/>
              </a:rPr>
              <a:t>PELVIC EXAMINATION</a:t>
            </a:r>
            <a:endParaRPr lang="en-IN" sz="3000" b="1" dirty="0">
              <a:solidFill>
                <a:srgbClr val="AF3D61"/>
              </a:solidFill>
              <a:latin typeface="Swis721 Hv BT" panose="020B0804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5F85EFD-A603-9D4E-0B33-639B50685C01}"/>
              </a:ext>
            </a:extLst>
          </p:cNvPr>
          <p:cNvSpPr txBox="1"/>
          <p:nvPr/>
        </p:nvSpPr>
        <p:spPr>
          <a:xfrm>
            <a:off x="4551681" y="1911852"/>
            <a:ext cx="6610350" cy="1421928"/>
          </a:xfrm>
          <a:prstGeom prst="rect">
            <a:avLst/>
          </a:prstGeom>
          <a:noFill/>
        </p:spPr>
        <p:txBody>
          <a:bodyPr wrap="square" rtlCol="0">
            <a:spAutoFit/>
          </a:bodyPr>
          <a:lstStyle/>
          <a:p>
            <a:pPr marL="457200" indent="-276225">
              <a:lnSpc>
                <a:spcPct val="120000"/>
              </a:lnSpc>
              <a:buClr>
                <a:srgbClr val="FFC000"/>
              </a:buClr>
              <a:buFont typeface="Arial" panose="020B0604020202020204" pitchFamily="34" charset="0"/>
              <a:buChar char="•"/>
            </a:pPr>
            <a:r>
              <a:rPr lang="en-US" dirty="0">
                <a:solidFill>
                  <a:schemeClr val="bg1"/>
                </a:solidFill>
                <a:latin typeface="Swis721 BT" panose="020B0504020202020204" pitchFamily="34" charset="0"/>
              </a:rPr>
              <a:t>Per speculum examination: condition of cervix and </a:t>
            </a:r>
            <a:r>
              <a:rPr lang="en-US" dirty="0" err="1">
                <a:solidFill>
                  <a:schemeClr val="bg1"/>
                </a:solidFill>
                <a:latin typeface="Swis721 BT" panose="020B0504020202020204" pitchFamily="34" charset="0"/>
              </a:rPr>
              <a:t>vagins</a:t>
            </a:r>
            <a:endParaRPr lang="en-US" dirty="0">
              <a:solidFill>
                <a:schemeClr val="bg1"/>
              </a:solidFill>
              <a:latin typeface="Swis721 BT" panose="020B0504020202020204" pitchFamily="34" charset="0"/>
            </a:endParaRPr>
          </a:p>
          <a:p>
            <a:pPr marL="457200" indent="-276225">
              <a:lnSpc>
                <a:spcPct val="120000"/>
              </a:lnSpc>
              <a:buClr>
                <a:srgbClr val="FFC000"/>
              </a:buClr>
              <a:buFont typeface="Arial" panose="020B0604020202020204" pitchFamily="34" charset="0"/>
              <a:buChar char="•"/>
            </a:pPr>
            <a:r>
              <a:rPr lang="en-US" dirty="0">
                <a:solidFill>
                  <a:schemeClr val="bg1"/>
                </a:solidFill>
                <a:latin typeface="Swis721 BT" panose="020B0504020202020204" pitchFamily="34" charset="0"/>
              </a:rPr>
              <a:t>Any abnormal discharge or bleeding </a:t>
            </a:r>
          </a:p>
          <a:p>
            <a:pPr marL="457200" indent="-276225">
              <a:lnSpc>
                <a:spcPct val="120000"/>
              </a:lnSpc>
              <a:buClr>
                <a:srgbClr val="FFC000"/>
              </a:buClr>
              <a:buFont typeface="Arial" panose="020B0604020202020204" pitchFamily="34" charset="0"/>
              <a:buChar char="•"/>
            </a:pPr>
            <a:r>
              <a:rPr lang="en-US" dirty="0">
                <a:solidFill>
                  <a:schemeClr val="bg1"/>
                </a:solidFill>
                <a:latin typeface="Swis721 BT" panose="020B0504020202020204" pitchFamily="34" charset="0"/>
              </a:rPr>
              <a:t>If bleeding present whether through od or cervical lesion </a:t>
            </a:r>
          </a:p>
          <a:p>
            <a:pPr marL="457200" indent="-276225">
              <a:lnSpc>
                <a:spcPct val="120000"/>
              </a:lnSpc>
              <a:buClr>
                <a:srgbClr val="FFC000"/>
              </a:buClr>
              <a:buFont typeface="Arial" panose="020B0604020202020204" pitchFamily="34" charset="0"/>
              <a:buChar char="•"/>
            </a:pPr>
            <a:r>
              <a:rPr lang="en-US" dirty="0">
                <a:solidFill>
                  <a:schemeClr val="bg1"/>
                </a:solidFill>
                <a:latin typeface="Swis721 BT" panose="020B0504020202020204" pitchFamily="34" charset="0"/>
              </a:rPr>
              <a:t>Per </a:t>
            </a:r>
            <a:r>
              <a:rPr lang="en-US" dirty="0" err="1">
                <a:solidFill>
                  <a:schemeClr val="bg1"/>
                </a:solidFill>
                <a:latin typeface="Swis721 BT" panose="020B0504020202020204" pitchFamily="34" charset="0"/>
              </a:rPr>
              <a:t>vaginum</a:t>
            </a:r>
            <a:r>
              <a:rPr lang="en-US" dirty="0">
                <a:solidFill>
                  <a:schemeClr val="bg1"/>
                </a:solidFill>
                <a:latin typeface="Swis721 BT" panose="020B0504020202020204" pitchFamily="34" charset="0"/>
              </a:rPr>
              <a:t> examination</a:t>
            </a:r>
            <a:r>
              <a:rPr lang="en-US" dirty="0" smtClean="0">
                <a:solidFill>
                  <a:schemeClr val="bg1"/>
                </a:solidFill>
                <a:latin typeface="Swis721 BT" panose="020B0504020202020204" pitchFamily="34" charset="0"/>
              </a:rPr>
              <a:t>:</a:t>
            </a:r>
            <a:endParaRPr lang="en-US" dirty="0">
              <a:solidFill>
                <a:schemeClr val="bg1"/>
              </a:solidFill>
              <a:latin typeface="Swis721 BT" panose="020B0504020202020204" pitchFamily="34" charset="0"/>
            </a:endParaRPr>
          </a:p>
        </p:txBody>
      </p:sp>
      <p:pic>
        <p:nvPicPr>
          <p:cNvPr id="10" name="Picture 9">
            <a:extLst>
              <a:ext uri="{FF2B5EF4-FFF2-40B4-BE49-F238E27FC236}">
                <a16:creationId xmlns:a16="http://schemas.microsoft.com/office/drawing/2014/main" id="{503A81F0-C895-D7BC-1966-98E2A4641B5E}"/>
              </a:ext>
            </a:extLst>
          </p:cNvPr>
          <p:cNvPicPr>
            <a:picLocks noChangeAspect="1"/>
          </p:cNvPicPr>
          <p:nvPr/>
        </p:nvPicPr>
        <p:blipFill>
          <a:blip r:embed="rId2"/>
          <a:stretch>
            <a:fillRect/>
          </a:stretch>
        </p:blipFill>
        <p:spPr>
          <a:xfrm>
            <a:off x="835660" y="1643098"/>
            <a:ext cx="3733801" cy="3786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4904106" y="3333780"/>
            <a:ext cx="4486275" cy="1754326"/>
          </a:xfrm>
          <a:prstGeom prst="rect">
            <a:avLst/>
          </a:prstGeom>
        </p:spPr>
        <p:txBody>
          <a:bodyPr wrap="square">
            <a:spAutoFit/>
          </a:bodyPr>
          <a:lstStyle/>
          <a:p>
            <a:pPr marL="457200" indent="-457200">
              <a:lnSpc>
                <a:spcPct val="120000"/>
              </a:lnSpc>
              <a:buClr>
                <a:srgbClr val="FFC000"/>
              </a:buClr>
              <a:buFont typeface="Wingdings" panose="05000000000000000000" pitchFamily="2" charset="2"/>
              <a:buChar char="ü"/>
            </a:pPr>
            <a:r>
              <a:rPr lang="en-US" dirty="0">
                <a:solidFill>
                  <a:schemeClr val="bg1"/>
                </a:solidFill>
                <a:latin typeface="Swis721 BT" panose="020B0504020202020204" pitchFamily="34" charset="0"/>
              </a:rPr>
              <a:t>Size of uterus</a:t>
            </a:r>
          </a:p>
          <a:p>
            <a:pPr marL="457200" indent="-457200">
              <a:lnSpc>
                <a:spcPct val="120000"/>
              </a:lnSpc>
              <a:buClr>
                <a:srgbClr val="FFC000"/>
              </a:buClr>
              <a:buFont typeface="Wingdings" panose="05000000000000000000" pitchFamily="2" charset="2"/>
              <a:buChar char="ü"/>
            </a:pPr>
            <a:r>
              <a:rPr lang="en-US" dirty="0">
                <a:solidFill>
                  <a:schemeClr val="bg1"/>
                </a:solidFill>
                <a:latin typeface="Swis721 BT" panose="020B0504020202020204" pitchFamily="34" charset="0"/>
              </a:rPr>
              <a:t>Mobility of uterus</a:t>
            </a:r>
          </a:p>
          <a:p>
            <a:pPr marL="457200" indent="-457200">
              <a:lnSpc>
                <a:spcPct val="120000"/>
              </a:lnSpc>
              <a:buClr>
                <a:srgbClr val="FFC000"/>
              </a:buClr>
              <a:buFont typeface="Wingdings" panose="05000000000000000000" pitchFamily="2" charset="2"/>
              <a:buChar char="ü"/>
            </a:pPr>
            <a:r>
              <a:rPr lang="en-US" dirty="0">
                <a:solidFill>
                  <a:schemeClr val="bg1"/>
                </a:solidFill>
                <a:latin typeface="Swis721 BT" panose="020B0504020202020204" pitchFamily="34" charset="0"/>
              </a:rPr>
              <a:t>Tenderness of uterus</a:t>
            </a:r>
          </a:p>
          <a:p>
            <a:pPr marL="457200" indent="-457200">
              <a:lnSpc>
                <a:spcPct val="120000"/>
              </a:lnSpc>
              <a:buClr>
                <a:srgbClr val="FFC000"/>
              </a:buClr>
              <a:buFont typeface="Wingdings" panose="05000000000000000000" pitchFamily="2" charset="2"/>
              <a:buChar char="ü"/>
            </a:pPr>
            <a:r>
              <a:rPr lang="en-US" dirty="0">
                <a:solidFill>
                  <a:schemeClr val="bg1"/>
                </a:solidFill>
                <a:latin typeface="Swis721 BT" panose="020B0504020202020204" pitchFamily="34" charset="0"/>
              </a:rPr>
              <a:t>Any deviation any mass on uterus</a:t>
            </a:r>
          </a:p>
          <a:p>
            <a:pPr marL="457200" indent="-457200">
              <a:lnSpc>
                <a:spcPct val="120000"/>
              </a:lnSpc>
              <a:buClr>
                <a:srgbClr val="FFC000"/>
              </a:buClr>
              <a:buFont typeface="Wingdings" panose="05000000000000000000" pitchFamily="2" charset="2"/>
              <a:buChar char="ü"/>
            </a:pPr>
            <a:r>
              <a:rPr lang="en-US" dirty="0">
                <a:solidFill>
                  <a:schemeClr val="bg1"/>
                </a:solidFill>
                <a:latin typeface="Swis721 BT" panose="020B0504020202020204" pitchFamily="34" charset="0"/>
              </a:rPr>
              <a:t>Adnexa- fullness or mass</a:t>
            </a:r>
            <a:endParaRPr lang="en-US" sz="1100" dirty="0">
              <a:solidFill>
                <a:schemeClr val="bg1"/>
              </a:solidFill>
              <a:latin typeface="Swis721 BT" panose="020B0504020202020204" pitchFamily="34" charset="0"/>
            </a:endParaRPr>
          </a:p>
        </p:txBody>
      </p:sp>
      <p:sp>
        <p:nvSpPr>
          <p:cNvPr id="13" name="Subtitle 2">
            <a:extLst>
              <a:ext uri="{FF2B5EF4-FFF2-40B4-BE49-F238E27FC236}">
                <a16:creationId xmlns:a16="http://schemas.microsoft.com/office/drawing/2014/main" id="{8D60A393-4121-5EB1-CD62-CE4A8D5D5A90}"/>
              </a:ext>
            </a:extLst>
          </p:cNvPr>
          <p:cNvSpPr txBox="1">
            <a:spLocks/>
          </p:cNvSpPr>
          <p:nvPr/>
        </p:nvSpPr>
        <p:spPr>
          <a:xfrm>
            <a:off x="11026015" y="64960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smtClean="0"/>
              <a:t>9</a:t>
            </a:r>
            <a:endParaRPr lang="en-IN" sz="1800" dirty="0"/>
          </a:p>
        </p:txBody>
      </p:sp>
    </p:spTree>
    <p:extLst>
      <p:ext uri="{BB962C8B-B14F-4D97-AF65-F5344CB8AC3E}">
        <p14:creationId xmlns:p14="http://schemas.microsoft.com/office/powerpoint/2010/main" val="3138722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1855</TotalTime>
  <Words>3016</Words>
  <Application>Microsoft Office PowerPoint</Application>
  <PresentationFormat>Widescreen</PresentationFormat>
  <Paragraphs>442</Paragraphs>
  <Slides>65</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Arial</vt:lpstr>
      <vt:lpstr>Bebas Neue</vt:lpstr>
      <vt:lpstr>Calibri</vt:lpstr>
      <vt:lpstr>Calibri Light</vt:lpstr>
      <vt:lpstr>Dancing Script SemiBold</vt:lpstr>
      <vt:lpstr>Mangal</vt:lpstr>
      <vt:lpstr>Rockwell</vt:lpstr>
      <vt:lpstr>Swis721 BT</vt:lpstr>
      <vt:lpstr>Swis721 Hv BT</vt:lpstr>
      <vt:lpstr>Times New Roman</vt:lpstr>
      <vt:lpstr>TimesNewRomanPSMT</vt:lpstr>
      <vt:lpstr>Wingdings</vt:lpstr>
      <vt:lpstr>Office Theme</vt:lpstr>
      <vt:lpstr>PowerPoint Presentation</vt:lpstr>
      <vt:lpstr>PowerPoint Presentation</vt:lpstr>
      <vt:lpstr>PHYSIOLOGY OF NORMAL MENSTRUATION </vt:lpstr>
      <vt:lpstr>PowerPoint Presentation</vt:lpstr>
      <vt:lpstr>PowerPoint Presentation</vt:lpstr>
      <vt:lpstr>PowerPoint Presentation</vt:lpstr>
      <vt:lpstr>PowerPoint Presentation</vt:lpstr>
      <vt:lpstr>PowerPoint Presentation</vt:lpstr>
      <vt:lpstr>PowerPoint Presentation</vt:lpstr>
      <vt:lpstr>CAUSES AND DIFFERENTIAL DIAGNOSIS OF AUB</vt:lpstr>
      <vt:lpstr>PowerPoint Presentation</vt:lpstr>
      <vt:lpstr>DIFFERENTIAL DIAGNOSIS OF AUB</vt:lpstr>
      <vt:lpstr>POLYP</vt:lpstr>
      <vt:lpstr>MANAGEMENT</vt:lpstr>
      <vt:lpstr>LEIOMYOMA</vt:lpstr>
      <vt:lpstr>PowerPoint Presentation</vt:lpstr>
      <vt:lpstr>PowerPoint Presentation</vt:lpstr>
      <vt:lpstr>PowerPoint Presentation</vt:lpstr>
      <vt:lpstr>DIAGNOSIS BY ULTRASONOGRAPHY</vt:lpstr>
      <vt:lpstr>MANAGEMENT</vt:lpstr>
      <vt:lpstr>MEDICAL MANAGEMENT</vt:lpstr>
      <vt:lpstr>MYOMECTOMY</vt:lpstr>
      <vt:lpstr>LAPAROSCOPIC MYOMECTOMY</vt:lpstr>
      <vt:lpstr>HYSTEROSCOPIC MYOMECTOMY</vt:lpstr>
      <vt:lpstr>UTERINE ARTERY EMBOLIZATION </vt:lpstr>
      <vt:lpstr>MR HIGH FOCUS ULTRASOUND</vt:lpstr>
      <vt:lpstr>Treatment should be tailored depending on the impact of related symptoms, fertility requirements and cavity distortion</vt:lpstr>
      <vt:lpstr>ADENOMYOSIS</vt:lpstr>
      <vt:lpstr>RADIOLOGICAL EVALUATION</vt:lpstr>
      <vt:lpstr>MALIGNANCY AND HYPERPLASIA</vt:lpstr>
      <vt:lpstr>PowerPoint Presentation</vt:lpstr>
      <vt:lpstr>Endometrial sampling</vt:lpstr>
      <vt:lpstr>IMAGING </vt:lpstr>
      <vt:lpstr>HYSTEROSCOPY</vt:lpstr>
      <vt:lpstr>MIRENA</vt:lpstr>
      <vt:lpstr>PowerPoint Presentation</vt:lpstr>
      <vt:lpstr>ENDOMETRIAL CANCER</vt:lpstr>
      <vt:lpstr>OTHER CAUSES OF AUB </vt:lpstr>
      <vt:lpstr>COAGULOPATHY (AUB-C) </vt:lpstr>
      <vt:lpstr>OVULATORY DYSFUNCTION (AUB-O)</vt:lpstr>
      <vt:lpstr>PowerPoint Presentation</vt:lpstr>
      <vt:lpstr>PowerPoint Presentation</vt:lpstr>
      <vt:lpstr>PowerPoint Presentation</vt:lpstr>
      <vt:lpstr>CAUSES OF POSTMENOPAUSAL BLEEDING</vt:lpstr>
      <vt:lpstr> ACUTE AUB</vt:lpstr>
      <vt:lpstr>DIAGNOSIS OF ACUTE AUB</vt:lpstr>
      <vt:lpstr>PowerPoint Presentation</vt:lpstr>
      <vt:lpstr>PowerPoint Presentation</vt:lpstr>
      <vt:lpstr>INVESTIGATIONS</vt:lpstr>
      <vt:lpstr>TREATMENT</vt:lpstr>
      <vt:lpstr>PowerPoint Presentation</vt:lpstr>
      <vt:lpstr>PowerPoint Presentation</vt:lpstr>
      <vt:lpstr>CHRONIC AUB</vt:lpstr>
      <vt:lpstr>MANAGEMENT OF CHRONIC AUB</vt:lpstr>
      <vt:lpstr>MEDICAL MANAGEMENT OF CHRONIC AUB </vt:lpstr>
      <vt:lpstr>NON-MEDICAL MANAGEMENT OPTIONS OF CHRONIC AUB</vt:lpstr>
      <vt:lpstr>RADICAL TREATMENT</vt:lpstr>
      <vt:lpstr>TYPES OF HYSTERECTOMY</vt:lpstr>
      <vt:lpstr>TYPES OF HYSTERECTOMY DEPENDING ON THE ROUTE OF SURGERY</vt:lpstr>
      <vt:lpstr>RISKS OF HYSTERECTOMY</vt:lpstr>
      <vt:lpstr>AUB IN ADOLESCENCE</vt:lpstr>
      <vt:lpstr>ANOVULATORY UTERINE BLEEDING CLASSIFICATION AS PER SEVERITY AS FOLLOWS</vt:lpstr>
      <vt:lpstr>PowerPoint Presentation</vt:lpstr>
      <vt:lpstr>MEDICAL TREATMENT REGIMEN FOR HEAVY MENSTRUAL BLEEDING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ABNORMAL MENSTRUATUION</dc:title>
  <dc:creator>meghna murugesh</dc:creator>
  <cp:lastModifiedBy>abhishek sahu</cp:lastModifiedBy>
  <cp:revision>94</cp:revision>
  <dcterms:created xsi:type="dcterms:W3CDTF">2024-04-14T05:59:25Z</dcterms:created>
  <dcterms:modified xsi:type="dcterms:W3CDTF">2024-04-24T08:05:06Z</dcterms:modified>
</cp:coreProperties>
</file>