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83" r:id="rId2"/>
    <p:sldId id="257" r:id="rId3"/>
    <p:sldId id="258" r:id="rId4"/>
    <p:sldId id="261" r:id="rId5"/>
    <p:sldId id="259" r:id="rId6"/>
    <p:sldId id="260" r:id="rId7"/>
    <p:sldId id="281" r:id="rId8"/>
    <p:sldId id="262" r:id="rId9"/>
    <p:sldId id="263" r:id="rId10"/>
    <p:sldId id="266" r:id="rId11"/>
    <p:sldId id="265" r:id="rId12"/>
    <p:sldId id="268" r:id="rId13"/>
    <p:sldId id="267" r:id="rId14"/>
    <p:sldId id="269" r:id="rId15"/>
    <p:sldId id="271" r:id="rId16"/>
    <p:sldId id="273" r:id="rId17"/>
    <p:sldId id="274" r:id="rId18"/>
    <p:sldId id="275" r:id="rId19"/>
    <p:sldId id="276" r:id="rId20"/>
    <p:sldId id="282" r:id="rId21"/>
    <p:sldId id="277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8F358-8572-4052-8D48-EA6047389B06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0B590-A414-46F4-A26E-52B5CDC36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3AE93-8785-46F2-95E7-E3F3559E7AB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9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239000" cy="3505200"/>
          </a:xfrm>
        </p:spPr>
        <p:txBody>
          <a:bodyPr>
            <a:normAutofit/>
          </a:bodyPr>
          <a:lstStyle/>
          <a:p>
            <a:r>
              <a:rPr lang="en-US" dirty="0"/>
              <a:t>Dr. Zia Arshad</a:t>
            </a:r>
          </a:p>
          <a:p>
            <a:r>
              <a:rPr lang="en-US" dirty="0"/>
              <a:t>MD, FRCP (</a:t>
            </a:r>
            <a:r>
              <a:rPr lang="en-US" dirty="0" err="1"/>
              <a:t>Edin</a:t>
            </a:r>
            <a:r>
              <a:rPr lang="en-US" dirty="0"/>
              <a:t>.), FCCM, FIACM, MNAMS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Department of Anaestheiology &amp; Critical Care</a:t>
            </a:r>
          </a:p>
          <a:p>
            <a:r>
              <a:rPr lang="en-US" dirty="0"/>
              <a:t>King George’s Medical University</a:t>
            </a:r>
          </a:p>
          <a:p>
            <a:r>
              <a:rPr lang="en-US" dirty="0"/>
              <a:t>Lucknow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 Ventilation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3188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Oval 2"/>
          <p:cNvSpPr>
            <a:spLocks noChangeArrowheads="1"/>
          </p:cNvSpPr>
          <p:nvPr/>
        </p:nvSpPr>
        <p:spPr bwMode="auto">
          <a:xfrm>
            <a:off x="4286250" y="2286000"/>
            <a:ext cx="1200150" cy="4114800"/>
          </a:xfrm>
          <a:prstGeom prst="ellipse">
            <a:avLst/>
          </a:pr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899" name="Rectangle 4"/>
          <p:cNvSpPr>
            <a:spLocks noChangeArrowheads="1"/>
          </p:cNvSpPr>
          <p:nvPr/>
        </p:nvSpPr>
        <p:spPr bwMode="auto">
          <a:xfrm>
            <a:off x="304800" y="3762376"/>
            <a:ext cx="2152650" cy="95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eaLnBrk="0" hangingPunct="0"/>
            <a:r>
              <a:rPr lang="en-US" sz="2800" b="1" dirty="0">
                <a:latin typeface="Abadi MT Condensed Light" pitchFamily="34" charset="0"/>
              </a:rPr>
              <a:t>Pressure</a:t>
            </a:r>
          </a:p>
          <a:p>
            <a:pPr algn="ctr" eaLnBrk="0" hangingPunct="0"/>
            <a:endParaRPr lang="en-US" sz="2800" b="1" dirty="0">
              <a:latin typeface="Abadi MT Condensed Light" pitchFamily="34" charset="0"/>
            </a:endParaRPr>
          </a:p>
        </p:txBody>
      </p:sp>
      <p:sp>
        <p:nvSpPr>
          <p:cNvPr id="80900" name="Rectangle 6"/>
          <p:cNvSpPr>
            <a:spLocks noChangeArrowheads="1"/>
          </p:cNvSpPr>
          <p:nvPr/>
        </p:nvSpPr>
        <p:spPr bwMode="auto">
          <a:xfrm>
            <a:off x="1645445" y="2238375"/>
            <a:ext cx="100348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rgbClr val="FF5050"/>
                </a:solidFill>
                <a:latin typeface="Abadi MT Condensed Light" pitchFamily="34" charset="0"/>
              </a:rPr>
              <a:t>Flow</a:t>
            </a:r>
          </a:p>
        </p:txBody>
      </p:sp>
      <p:sp>
        <p:nvSpPr>
          <p:cNvPr id="80901" name="Rectangle 7"/>
          <p:cNvSpPr>
            <a:spLocks noChangeArrowheads="1"/>
          </p:cNvSpPr>
          <p:nvPr/>
        </p:nvSpPr>
        <p:spPr bwMode="auto">
          <a:xfrm>
            <a:off x="1600201" y="5348288"/>
            <a:ext cx="145610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accent2"/>
                </a:solidFill>
                <a:latin typeface="Abadi MT Condensed Light" pitchFamily="34" charset="0"/>
              </a:rPr>
              <a:t>Volume</a:t>
            </a:r>
          </a:p>
        </p:txBody>
      </p:sp>
      <p:sp>
        <p:nvSpPr>
          <p:cNvPr id="80902" name="Text Box 8"/>
          <p:cNvSpPr txBox="1">
            <a:spLocks noChangeArrowheads="1"/>
          </p:cNvSpPr>
          <p:nvPr/>
        </p:nvSpPr>
        <p:spPr bwMode="auto">
          <a:xfrm>
            <a:off x="1657351" y="2619377"/>
            <a:ext cx="93968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5050"/>
                </a:solidFill>
                <a:latin typeface="Tahoma" pitchFamily="34" charset="0"/>
              </a:rPr>
              <a:t>(L/min)</a:t>
            </a:r>
          </a:p>
        </p:txBody>
      </p:sp>
      <p:sp>
        <p:nvSpPr>
          <p:cNvPr id="80903" name="Text Box 9"/>
          <p:cNvSpPr txBox="1">
            <a:spLocks noChangeArrowheads="1"/>
          </p:cNvSpPr>
          <p:nvPr/>
        </p:nvSpPr>
        <p:spPr bwMode="auto">
          <a:xfrm>
            <a:off x="685801" y="4143376"/>
            <a:ext cx="1219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Tahoma" pitchFamily="34" charset="0"/>
              </a:rPr>
              <a:t>(cm H</a:t>
            </a:r>
            <a:r>
              <a:rPr lang="en-US" baseline="-25000" dirty="0">
                <a:latin typeface="Tahoma" pitchFamily="34" charset="0"/>
              </a:rPr>
              <a:t>2</a:t>
            </a:r>
            <a:r>
              <a:rPr lang="en-US" dirty="0">
                <a:latin typeface="Tahoma" pitchFamily="34" charset="0"/>
              </a:rPr>
              <a:t>O)</a:t>
            </a:r>
          </a:p>
        </p:txBody>
      </p:sp>
      <p:sp>
        <p:nvSpPr>
          <p:cNvPr id="80904" name="Text Box 10"/>
          <p:cNvSpPr txBox="1">
            <a:spLocks noChangeArrowheads="1"/>
          </p:cNvSpPr>
          <p:nvPr/>
        </p:nvSpPr>
        <p:spPr bwMode="auto">
          <a:xfrm>
            <a:off x="1771650" y="5653088"/>
            <a:ext cx="6078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  <a:latin typeface="Tahoma" pitchFamily="34" charset="0"/>
              </a:rPr>
              <a:t>(ml)</a:t>
            </a:r>
          </a:p>
        </p:txBody>
      </p:sp>
      <p:sp>
        <p:nvSpPr>
          <p:cNvPr id="80905" name="Line 12"/>
          <p:cNvSpPr>
            <a:spLocks noChangeShapeType="1"/>
          </p:cNvSpPr>
          <p:nvPr/>
        </p:nvSpPr>
        <p:spPr bwMode="auto">
          <a:xfrm>
            <a:off x="2667000" y="1524000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Line 13"/>
          <p:cNvSpPr>
            <a:spLocks noChangeShapeType="1"/>
          </p:cNvSpPr>
          <p:nvPr/>
        </p:nvSpPr>
        <p:spPr bwMode="auto">
          <a:xfrm>
            <a:off x="2628900" y="2971800"/>
            <a:ext cx="422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7" name="Line 14"/>
          <p:cNvSpPr>
            <a:spLocks noChangeShapeType="1"/>
          </p:cNvSpPr>
          <p:nvPr/>
        </p:nvSpPr>
        <p:spPr bwMode="auto">
          <a:xfrm>
            <a:off x="2628900" y="4800600"/>
            <a:ext cx="422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Line 15"/>
          <p:cNvSpPr>
            <a:spLocks noChangeShapeType="1"/>
          </p:cNvSpPr>
          <p:nvPr/>
        </p:nvSpPr>
        <p:spPr bwMode="auto">
          <a:xfrm>
            <a:off x="2628900" y="6096000"/>
            <a:ext cx="422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5772151" y="6172200"/>
            <a:ext cx="144642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Time (sec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)</a:t>
            </a:r>
          </a:p>
        </p:txBody>
      </p:sp>
      <p:sp>
        <p:nvSpPr>
          <p:cNvPr id="106513" name="Freeform 17"/>
          <p:cNvSpPr>
            <a:spLocks/>
          </p:cNvSpPr>
          <p:nvPr/>
        </p:nvSpPr>
        <p:spPr bwMode="auto">
          <a:xfrm>
            <a:off x="2914651" y="4057650"/>
            <a:ext cx="1651397" cy="742950"/>
          </a:xfrm>
          <a:custGeom>
            <a:avLst/>
            <a:gdLst>
              <a:gd name="T0" fmla="*/ 0 w 1344"/>
              <a:gd name="T1" fmla="*/ 2147483647 h 468"/>
              <a:gd name="T2" fmla="*/ 2147483647 w 1344"/>
              <a:gd name="T3" fmla="*/ 2147483647 h 468"/>
              <a:gd name="T4" fmla="*/ 2147483647 w 1344"/>
              <a:gd name="T5" fmla="*/ 2147483647 h 468"/>
              <a:gd name="T6" fmla="*/ 2147483647 w 1344"/>
              <a:gd name="T7" fmla="*/ 2147483647 h 468"/>
              <a:gd name="T8" fmla="*/ 2147483647 w 1344"/>
              <a:gd name="T9" fmla="*/ 2147483647 h 468"/>
              <a:gd name="T10" fmla="*/ 2147483647 w 1344"/>
              <a:gd name="T11" fmla="*/ 0 h 468"/>
              <a:gd name="T12" fmla="*/ 2147483647 w 1344"/>
              <a:gd name="T13" fmla="*/ 0 h 468"/>
              <a:gd name="T14" fmla="*/ 2147483647 w 1344"/>
              <a:gd name="T15" fmla="*/ 0 h 468"/>
              <a:gd name="T16" fmla="*/ 2147483647 w 1344"/>
              <a:gd name="T17" fmla="*/ 2147483647 h 468"/>
              <a:gd name="T18" fmla="*/ 2147483647 w 1344"/>
              <a:gd name="T19" fmla="*/ 2147483647 h 468"/>
              <a:gd name="T20" fmla="*/ 2147483647 w 1344"/>
              <a:gd name="T21" fmla="*/ 2147483647 h 468"/>
              <a:gd name="T22" fmla="*/ 2147483647 w 1344"/>
              <a:gd name="T23" fmla="*/ 2147483647 h 468"/>
              <a:gd name="T24" fmla="*/ 2147483647 w 1344"/>
              <a:gd name="T25" fmla="*/ 2147483647 h 468"/>
              <a:gd name="T26" fmla="*/ 2147483647 w 1344"/>
              <a:gd name="T27" fmla="*/ 2147483647 h 468"/>
              <a:gd name="T28" fmla="*/ 2147483647 w 1344"/>
              <a:gd name="T29" fmla="*/ 2147483647 h 46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44"/>
              <a:gd name="T46" fmla="*/ 0 h 468"/>
              <a:gd name="T47" fmla="*/ 1344 w 1344"/>
              <a:gd name="T48" fmla="*/ 468 h 46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44" h="468">
                <a:moveTo>
                  <a:pt x="0" y="460"/>
                </a:moveTo>
                <a:lnTo>
                  <a:pt x="24" y="252"/>
                </a:lnTo>
                <a:lnTo>
                  <a:pt x="44" y="132"/>
                </a:lnTo>
                <a:lnTo>
                  <a:pt x="52" y="68"/>
                </a:lnTo>
                <a:lnTo>
                  <a:pt x="84" y="20"/>
                </a:lnTo>
                <a:lnTo>
                  <a:pt x="128" y="0"/>
                </a:lnTo>
                <a:lnTo>
                  <a:pt x="264" y="0"/>
                </a:lnTo>
                <a:lnTo>
                  <a:pt x="480" y="0"/>
                </a:lnTo>
                <a:lnTo>
                  <a:pt x="480" y="184"/>
                </a:lnTo>
                <a:lnTo>
                  <a:pt x="480" y="304"/>
                </a:lnTo>
                <a:lnTo>
                  <a:pt x="488" y="340"/>
                </a:lnTo>
                <a:lnTo>
                  <a:pt x="528" y="372"/>
                </a:lnTo>
                <a:lnTo>
                  <a:pt x="596" y="416"/>
                </a:lnTo>
                <a:lnTo>
                  <a:pt x="720" y="468"/>
                </a:lnTo>
                <a:lnTo>
                  <a:pt x="1344" y="468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4" name="Freeform 18"/>
          <p:cNvSpPr>
            <a:spLocks/>
          </p:cNvSpPr>
          <p:nvPr/>
        </p:nvSpPr>
        <p:spPr bwMode="auto">
          <a:xfrm>
            <a:off x="2924176" y="1981200"/>
            <a:ext cx="579835" cy="1003300"/>
          </a:xfrm>
          <a:custGeom>
            <a:avLst/>
            <a:gdLst>
              <a:gd name="T0" fmla="*/ 0 w 472"/>
              <a:gd name="T1" fmla="*/ 2147483647 h 632"/>
              <a:gd name="T2" fmla="*/ 0 w 472"/>
              <a:gd name="T3" fmla="*/ 2147483647 h 632"/>
              <a:gd name="T4" fmla="*/ 0 w 472"/>
              <a:gd name="T5" fmla="*/ 2147483647 h 632"/>
              <a:gd name="T6" fmla="*/ 0 w 472"/>
              <a:gd name="T7" fmla="*/ 2147483647 h 632"/>
              <a:gd name="T8" fmla="*/ 0 w 472"/>
              <a:gd name="T9" fmla="*/ 2147483647 h 632"/>
              <a:gd name="T10" fmla="*/ 0 w 472"/>
              <a:gd name="T11" fmla="*/ 0 h 632"/>
              <a:gd name="T12" fmla="*/ 2147483647 w 472"/>
              <a:gd name="T13" fmla="*/ 2147483647 h 6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72"/>
              <a:gd name="T22" fmla="*/ 0 h 632"/>
              <a:gd name="T23" fmla="*/ 472 w 472"/>
              <a:gd name="T24" fmla="*/ 632 h 6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72" h="632">
                <a:moveTo>
                  <a:pt x="0" y="534"/>
                </a:moveTo>
                <a:lnTo>
                  <a:pt x="0" y="575"/>
                </a:lnTo>
                <a:lnTo>
                  <a:pt x="0" y="624"/>
                </a:lnTo>
                <a:lnTo>
                  <a:pt x="0" y="401"/>
                </a:lnTo>
                <a:lnTo>
                  <a:pt x="0" y="178"/>
                </a:lnTo>
                <a:lnTo>
                  <a:pt x="0" y="0"/>
                </a:lnTo>
                <a:lnTo>
                  <a:pt x="472" y="632"/>
                </a:lnTo>
              </a:path>
            </a:pathLst>
          </a:custGeom>
          <a:noFill/>
          <a:ln w="50800" cap="rnd">
            <a:solidFill>
              <a:srgbClr val="FF505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5" name="Freeform 19"/>
          <p:cNvSpPr>
            <a:spLocks/>
          </p:cNvSpPr>
          <p:nvPr/>
        </p:nvSpPr>
        <p:spPr bwMode="auto">
          <a:xfrm>
            <a:off x="3504011" y="2970215"/>
            <a:ext cx="1182290" cy="687387"/>
          </a:xfrm>
          <a:custGeom>
            <a:avLst/>
            <a:gdLst>
              <a:gd name="T0" fmla="*/ 0 w 1000"/>
              <a:gd name="T1" fmla="*/ 2147483647 h 433"/>
              <a:gd name="T2" fmla="*/ 0 w 1000"/>
              <a:gd name="T3" fmla="*/ 2147483647 h 433"/>
              <a:gd name="T4" fmla="*/ 2147483647 w 1000"/>
              <a:gd name="T5" fmla="*/ 2147483647 h 433"/>
              <a:gd name="T6" fmla="*/ 2147483647 w 1000"/>
              <a:gd name="T7" fmla="*/ 2147483647 h 433"/>
              <a:gd name="T8" fmla="*/ 2147483647 w 1000"/>
              <a:gd name="T9" fmla="*/ 2147483647 h 433"/>
              <a:gd name="T10" fmla="*/ 2147483647 w 1000"/>
              <a:gd name="T11" fmla="*/ 2147483647 h 433"/>
              <a:gd name="T12" fmla="*/ 2147483647 w 1000"/>
              <a:gd name="T13" fmla="*/ 2147483647 h 433"/>
              <a:gd name="T14" fmla="*/ 2147483647 w 1000"/>
              <a:gd name="T15" fmla="*/ 0 h 433"/>
              <a:gd name="T16" fmla="*/ 2147483647 w 1000"/>
              <a:gd name="T17" fmla="*/ 2147483647 h 4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00"/>
              <a:gd name="T28" fmla="*/ 0 h 433"/>
              <a:gd name="T29" fmla="*/ 1000 w 1000"/>
              <a:gd name="T30" fmla="*/ 433 h 43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00" h="433">
                <a:moveTo>
                  <a:pt x="0" y="17"/>
                </a:moveTo>
                <a:lnTo>
                  <a:pt x="0" y="433"/>
                </a:lnTo>
                <a:lnTo>
                  <a:pt x="80" y="389"/>
                </a:lnTo>
                <a:lnTo>
                  <a:pt x="140" y="345"/>
                </a:lnTo>
                <a:lnTo>
                  <a:pt x="192" y="273"/>
                </a:lnTo>
                <a:lnTo>
                  <a:pt x="252" y="153"/>
                </a:lnTo>
                <a:lnTo>
                  <a:pt x="296" y="57"/>
                </a:lnTo>
                <a:lnTo>
                  <a:pt x="327" y="0"/>
                </a:lnTo>
                <a:lnTo>
                  <a:pt x="1000" y="1"/>
                </a:lnTo>
              </a:path>
            </a:pathLst>
          </a:custGeom>
          <a:noFill/>
          <a:ln w="50800" cap="rnd">
            <a:solidFill>
              <a:srgbClr val="FF505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6" name="Freeform 20"/>
          <p:cNvSpPr>
            <a:spLocks/>
          </p:cNvSpPr>
          <p:nvPr/>
        </p:nvSpPr>
        <p:spPr bwMode="auto">
          <a:xfrm>
            <a:off x="5657850" y="4057650"/>
            <a:ext cx="1600200" cy="742950"/>
          </a:xfrm>
          <a:custGeom>
            <a:avLst/>
            <a:gdLst>
              <a:gd name="T0" fmla="*/ 0 w 1344"/>
              <a:gd name="T1" fmla="*/ 2147483647 h 468"/>
              <a:gd name="T2" fmla="*/ 2147483647 w 1344"/>
              <a:gd name="T3" fmla="*/ 2147483647 h 468"/>
              <a:gd name="T4" fmla="*/ 2147483647 w 1344"/>
              <a:gd name="T5" fmla="*/ 2147483647 h 468"/>
              <a:gd name="T6" fmla="*/ 2147483647 w 1344"/>
              <a:gd name="T7" fmla="*/ 2147483647 h 468"/>
              <a:gd name="T8" fmla="*/ 2147483647 w 1344"/>
              <a:gd name="T9" fmla="*/ 2147483647 h 468"/>
              <a:gd name="T10" fmla="*/ 2147483647 w 1344"/>
              <a:gd name="T11" fmla="*/ 0 h 468"/>
              <a:gd name="T12" fmla="*/ 2147483647 w 1344"/>
              <a:gd name="T13" fmla="*/ 0 h 468"/>
              <a:gd name="T14" fmla="*/ 2147483647 w 1344"/>
              <a:gd name="T15" fmla="*/ 0 h 468"/>
              <a:gd name="T16" fmla="*/ 2147483647 w 1344"/>
              <a:gd name="T17" fmla="*/ 2147483647 h 468"/>
              <a:gd name="T18" fmla="*/ 2147483647 w 1344"/>
              <a:gd name="T19" fmla="*/ 2147483647 h 468"/>
              <a:gd name="T20" fmla="*/ 2147483647 w 1344"/>
              <a:gd name="T21" fmla="*/ 2147483647 h 468"/>
              <a:gd name="T22" fmla="*/ 2147483647 w 1344"/>
              <a:gd name="T23" fmla="*/ 2147483647 h 468"/>
              <a:gd name="T24" fmla="*/ 2147483647 w 1344"/>
              <a:gd name="T25" fmla="*/ 2147483647 h 468"/>
              <a:gd name="T26" fmla="*/ 2147483647 w 1344"/>
              <a:gd name="T27" fmla="*/ 2147483647 h 468"/>
              <a:gd name="T28" fmla="*/ 2147483647 w 1344"/>
              <a:gd name="T29" fmla="*/ 2147483647 h 46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44"/>
              <a:gd name="T46" fmla="*/ 0 h 468"/>
              <a:gd name="T47" fmla="*/ 1344 w 1344"/>
              <a:gd name="T48" fmla="*/ 468 h 46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44" h="468">
                <a:moveTo>
                  <a:pt x="0" y="460"/>
                </a:moveTo>
                <a:lnTo>
                  <a:pt x="24" y="252"/>
                </a:lnTo>
                <a:lnTo>
                  <a:pt x="44" y="132"/>
                </a:lnTo>
                <a:lnTo>
                  <a:pt x="52" y="68"/>
                </a:lnTo>
                <a:lnTo>
                  <a:pt x="84" y="20"/>
                </a:lnTo>
                <a:lnTo>
                  <a:pt x="128" y="0"/>
                </a:lnTo>
                <a:lnTo>
                  <a:pt x="264" y="0"/>
                </a:lnTo>
                <a:lnTo>
                  <a:pt x="480" y="0"/>
                </a:lnTo>
                <a:lnTo>
                  <a:pt x="480" y="184"/>
                </a:lnTo>
                <a:lnTo>
                  <a:pt x="480" y="304"/>
                </a:lnTo>
                <a:lnTo>
                  <a:pt x="488" y="340"/>
                </a:lnTo>
                <a:lnTo>
                  <a:pt x="528" y="372"/>
                </a:lnTo>
                <a:lnTo>
                  <a:pt x="596" y="416"/>
                </a:lnTo>
                <a:lnTo>
                  <a:pt x="720" y="468"/>
                </a:lnTo>
                <a:lnTo>
                  <a:pt x="1344" y="468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7" name="Freeform 21"/>
          <p:cNvSpPr>
            <a:spLocks/>
          </p:cNvSpPr>
          <p:nvPr/>
        </p:nvSpPr>
        <p:spPr bwMode="auto">
          <a:xfrm>
            <a:off x="5667375" y="1981200"/>
            <a:ext cx="561975" cy="1003300"/>
          </a:xfrm>
          <a:custGeom>
            <a:avLst/>
            <a:gdLst>
              <a:gd name="T0" fmla="*/ 0 w 472"/>
              <a:gd name="T1" fmla="*/ 2147483647 h 632"/>
              <a:gd name="T2" fmla="*/ 0 w 472"/>
              <a:gd name="T3" fmla="*/ 2147483647 h 632"/>
              <a:gd name="T4" fmla="*/ 0 w 472"/>
              <a:gd name="T5" fmla="*/ 2147483647 h 632"/>
              <a:gd name="T6" fmla="*/ 0 w 472"/>
              <a:gd name="T7" fmla="*/ 2147483647 h 632"/>
              <a:gd name="T8" fmla="*/ 0 w 472"/>
              <a:gd name="T9" fmla="*/ 2147483647 h 632"/>
              <a:gd name="T10" fmla="*/ 0 w 472"/>
              <a:gd name="T11" fmla="*/ 0 h 632"/>
              <a:gd name="T12" fmla="*/ 2147483647 w 472"/>
              <a:gd name="T13" fmla="*/ 2147483647 h 6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72"/>
              <a:gd name="T22" fmla="*/ 0 h 632"/>
              <a:gd name="T23" fmla="*/ 472 w 472"/>
              <a:gd name="T24" fmla="*/ 632 h 6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72" h="632">
                <a:moveTo>
                  <a:pt x="0" y="534"/>
                </a:moveTo>
                <a:lnTo>
                  <a:pt x="0" y="575"/>
                </a:lnTo>
                <a:lnTo>
                  <a:pt x="0" y="624"/>
                </a:lnTo>
                <a:lnTo>
                  <a:pt x="0" y="401"/>
                </a:lnTo>
                <a:lnTo>
                  <a:pt x="0" y="178"/>
                </a:lnTo>
                <a:lnTo>
                  <a:pt x="0" y="0"/>
                </a:lnTo>
                <a:lnTo>
                  <a:pt x="472" y="632"/>
                </a:lnTo>
              </a:path>
            </a:pathLst>
          </a:custGeom>
          <a:noFill/>
          <a:ln w="50800" cap="rnd">
            <a:solidFill>
              <a:srgbClr val="FF505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8" name="Freeform 22"/>
          <p:cNvSpPr>
            <a:spLocks/>
          </p:cNvSpPr>
          <p:nvPr/>
        </p:nvSpPr>
        <p:spPr bwMode="auto">
          <a:xfrm>
            <a:off x="6229350" y="2970215"/>
            <a:ext cx="1000125" cy="687387"/>
          </a:xfrm>
          <a:custGeom>
            <a:avLst/>
            <a:gdLst>
              <a:gd name="T0" fmla="*/ 0 w 840"/>
              <a:gd name="T1" fmla="*/ 2147483647 h 433"/>
              <a:gd name="T2" fmla="*/ 0 w 840"/>
              <a:gd name="T3" fmla="*/ 2147483647 h 433"/>
              <a:gd name="T4" fmla="*/ 2147483647 w 840"/>
              <a:gd name="T5" fmla="*/ 2147483647 h 433"/>
              <a:gd name="T6" fmla="*/ 2147483647 w 840"/>
              <a:gd name="T7" fmla="*/ 2147483647 h 433"/>
              <a:gd name="T8" fmla="*/ 2147483647 w 840"/>
              <a:gd name="T9" fmla="*/ 2147483647 h 433"/>
              <a:gd name="T10" fmla="*/ 2147483647 w 840"/>
              <a:gd name="T11" fmla="*/ 2147483647 h 433"/>
              <a:gd name="T12" fmla="*/ 2147483647 w 840"/>
              <a:gd name="T13" fmla="*/ 2147483647 h 433"/>
              <a:gd name="T14" fmla="*/ 2147483647 w 840"/>
              <a:gd name="T15" fmla="*/ 0 h 433"/>
              <a:gd name="T16" fmla="*/ 2147483647 w 840"/>
              <a:gd name="T17" fmla="*/ 2147483647 h 4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40"/>
              <a:gd name="T28" fmla="*/ 0 h 433"/>
              <a:gd name="T29" fmla="*/ 840 w 840"/>
              <a:gd name="T30" fmla="*/ 433 h 43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40" h="433">
                <a:moveTo>
                  <a:pt x="0" y="17"/>
                </a:moveTo>
                <a:lnTo>
                  <a:pt x="0" y="433"/>
                </a:lnTo>
                <a:lnTo>
                  <a:pt x="80" y="389"/>
                </a:lnTo>
                <a:lnTo>
                  <a:pt x="140" y="345"/>
                </a:lnTo>
                <a:lnTo>
                  <a:pt x="192" y="273"/>
                </a:lnTo>
                <a:lnTo>
                  <a:pt x="252" y="153"/>
                </a:lnTo>
                <a:lnTo>
                  <a:pt x="296" y="57"/>
                </a:lnTo>
                <a:lnTo>
                  <a:pt x="327" y="0"/>
                </a:lnTo>
                <a:lnTo>
                  <a:pt x="840" y="1"/>
                </a:lnTo>
              </a:path>
            </a:pathLst>
          </a:custGeom>
          <a:noFill/>
          <a:ln w="50800" cap="rnd">
            <a:solidFill>
              <a:srgbClr val="FF505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9" name="Freeform 23"/>
          <p:cNvSpPr>
            <a:spLocks/>
          </p:cNvSpPr>
          <p:nvPr/>
        </p:nvSpPr>
        <p:spPr bwMode="auto">
          <a:xfrm>
            <a:off x="5486400" y="4800600"/>
            <a:ext cx="172641" cy="230188"/>
          </a:xfrm>
          <a:custGeom>
            <a:avLst/>
            <a:gdLst>
              <a:gd name="T0" fmla="*/ 0 w 145"/>
              <a:gd name="T1" fmla="*/ 0 h 145"/>
              <a:gd name="T2" fmla="*/ 2147483647 w 145"/>
              <a:gd name="T3" fmla="*/ 2147483647 h 145"/>
              <a:gd name="T4" fmla="*/ 2147483647 w 145"/>
              <a:gd name="T5" fmla="*/ 0 h 145"/>
              <a:gd name="T6" fmla="*/ 0 60000 65536"/>
              <a:gd name="T7" fmla="*/ 0 60000 65536"/>
              <a:gd name="T8" fmla="*/ 0 60000 65536"/>
              <a:gd name="T9" fmla="*/ 0 w 145"/>
              <a:gd name="T10" fmla="*/ 0 h 145"/>
              <a:gd name="T11" fmla="*/ 145 w 145"/>
              <a:gd name="T12" fmla="*/ 145 h 1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" h="145">
                <a:moveTo>
                  <a:pt x="0" y="0"/>
                </a:moveTo>
                <a:lnTo>
                  <a:pt x="48" y="144"/>
                </a:lnTo>
                <a:lnTo>
                  <a:pt x="144" y="0"/>
                </a:lnTo>
              </a:path>
            </a:pathLst>
          </a:custGeom>
          <a:noFill/>
          <a:ln w="50800" cap="rnd">
            <a:solidFill>
              <a:srgbClr val="00FC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20" name="Freeform 24"/>
          <p:cNvSpPr>
            <a:spLocks/>
          </p:cNvSpPr>
          <p:nvPr/>
        </p:nvSpPr>
        <p:spPr bwMode="auto">
          <a:xfrm>
            <a:off x="2743200" y="4800600"/>
            <a:ext cx="172641" cy="230188"/>
          </a:xfrm>
          <a:custGeom>
            <a:avLst/>
            <a:gdLst>
              <a:gd name="T0" fmla="*/ 0 w 145"/>
              <a:gd name="T1" fmla="*/ 0 h 145"/>
              <a:gd name="T2" fmla="*/ 2147483647 w 145"/>
              <a:gd name="T3" fmla="*/ 2147483647 h 145"/>
              <a:gd name="T4" fmla="*/ 2147483647 w 145"/>
              <a:gd name="T5" fmla="*/ 0 h 145"/>
              <a:gd name="T6" fmla="*/ 0 60000 65536"/>
              <a:gd name="T7" fmla="*/ 0 60000 65536"/>
              <a:gd name="T8" fmla="*/ 0 60000 65536"/>
              <a:gd name="T9" fmla="*/ 0 w 145"/>
              <a:gd name="T10" fmla="*/ 0 h 145"/>
              <a:gd name="T11" fmla="*/ 145 w 145"/>
              <a:gd name="T12" fmla="*/ 145 h 1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" h="145">
                <a:moveTo>
                  <a:pt x="0" y="0"/>
                </a:moveTo>
                <a:lnTo>
                  <a:pt x="48" y="144"/>
                </a:lnTo>
                <a:lnTo>
                  <a:pt x="144" y="0"/>
                </a:lnTo>
              </a:path>
            </a:pathLst>
          </a:custGeom>
          <a:noFill/>
          <a:ln w="50800" cap="rnd">
            <a:solidFill>
              <a:srgbClr val="00FC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21" name="Freeform 25"/>
          <p:cNvSpPr>
            <a:spLocks/>
          </p:cNvSpPr>
          <p:nvPr/>
        </p:nvSpPr>
        <p:spPr bwMode="auto">
          <a:xfrm>
            <a:off x="4686300" y="2667002"/>
            <a:ext cx="971550" cy="684213"/>
          </a:xfrm>
          <a:custGeom>
            <a:avLst/>
            <a:gdLst>
              <a:gd name="T0" fmla="*/ 0 w 816"/>
              <a:gd name="T1" fmla="*/ 2147483647 h 431"/>
              <a:gd name="T2" fmla="*/ 0 w 816"/>
              <a:gd name="T3" fmla="*/ 2147483647 h 431"/>
              <a:gd name="T4" fmla="*/ 2147483647 w 816"/>
              <a:gd name="T5" fmla="*/ 0 h 431"/>
              <a:gd name="T6" fmla="*/ 2147483647 w 816"/>
              <a:gd name="T7" fmla="*/ 0 h 431"/>
              <a:gd name="T8" fmla="*/ 2147483647 w 816"/>
              <a:gd name="T9" fmla="*/ 2147483647 h 431"/>
              <a:gd name="T10" fmla="*/ 2147483647 w 816"/>
              <a:gd name="T11" fmla="*/ 2147483647 h 431"/>
              <a:gd name="T12" fmla="*/ 2147483647 w 816"/>
              <a:gd name="T13" fmla="*/ 2147483647 h 431"/>
              <a:gd name="T14" fmla="*/ 2147483647 w 816"/>
              <a:gd name="T15" fmla="*/ 2147483647 h 431"/>
              <a:gd name="T16" fmla="*/ 2147483647 w 816"/>
              <a:gd name="T17" fmla="*/ 2147483647 h 431"/>
              <a:gd name="T18" fmla="*/ 2147483647 w 816"/>
              <a:gd name="T19" fmla="*/ 2147483647 h 431"/>
              <a:gd name="T20" fmla="*/ 2147483647 w 816"/>
              <a:gd name="T21" fmla="*/ 2147483647 h 43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16"/>
              <a:gd name="T34" fmla="*/ 0 h 431"/>
              <a:gd name="T35" fmla="*/ 816 w 816"/>
              <a:gd name="T36" fmla="*/ 431 h 43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16" h="431">
                <a:moveTo>
                  <a:pt x="0" y="194"/>
                </a:moveTo>
                <a:lnTo>
                  <a:pt x="0" y="66"/>
                </a:lnTo>
                <a:lnTo>
                  <a:pt x="41" y="0"/>
                </a:lnTo>
                <a:lnTo>
                  <a:pt x="126" y="0"/>
                </a:lnTo>
                <a:lnTo>
                  <a:pt x="168" y="32"/>
                </a:lnTo>
                <a:lnTo>
                  <a:pt x="218" y="141"/>
                </a:lnTo>
                <a:lnTo>
                  <a:pt x="246" y="256"/>
                </a:lnTo>
                <a:lnTo>
                  <a:pt x="273" y="431"/>
                </a:lnTo>
                <a:lnTo>
                  <a:pt x="355" y="285"/>
                </a:lnTo>
                <a:lnTo>
                  <a:pt x="384" y="200"/>
                </a:lnTo>
                <a:lnTo>
                  <a:pt x="816" y="200"/>
                </a:lnTo>
              </a:path>
            </a:pathLst>
          </a:custGeom>
          <a:noFill/>
          <a:ln w="50800" cap="rnd">
            <a:solidFill>
              <a:srgbClr val="66FF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22" name="Freeform 26"/>
          <p:cNvSpPr>
            <a:spLocks/>
          </p:cNvSpPr>
          <p:nvPr/>
        </p:nvSpPr>
        <p:spPr bwMode="auto">
          <a:xfrm>
            <a:off x="4591050" y="5486400"/>
            <a:ext cx="952500" cy="622300"/>
          </a:xfrm>
          <a:custGeom>
            <a:avLst/>
            <a:gdLst>
              <a:gd name="T0" fmla="*/ 0 w 800"/>
              <a:gd name="T1" fmla="*/ 2147483647 h 392"/>
              <a:gd name="T2" fmla="*/ 2147483647 w 800"/>
              <a:gd name="T3" fmla="*/ 2147483647 h 392"/>
              <a:gd name="T4" fmla="*/ 2147483647 w 800"/>
              <a:gd name="T5" fmla="*/ 0 h 392"/>
              <a:gd name="T6" fmla="*/ 2147483647 w 800"/>
              <a:gd name="T7" fmla="*/ 2147483647 h 392"/>
              <a:gd name="T8" fmla="*/ 2147483647 w 800"/>
              <a:gd name="T9" fmla="*/ 2147483647 h 392"/>
              <a:gd name="T10" fmla="*/ 2147483647 w 800"/>
              <a:gd name="T11" fmla="*/ 2147483647 h 392"/>
              <a:gd name="T12" fmla="*/ 2147483647 w 800"/>
              <a:gd name="T13" fmla="*/ 2147483647 h 3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00"/>
              <a:gd name="T22" fmla="*/ 0 h 392"/>
              <a:gd name="T23" fmla="*/ 800 w 800"/>
              <a:gd name="T24" fmla="*/ 392 h 3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00" h="392">
                <a:moveTo>
                  <a:pt x="0" y="389"/>
                </a:moveTo>
                <a:lnTo>
                  <a:pt x="98" y="194"/>
                </a:lnTo>
                <a:lnTo>
                  <a:pt x="195" y="0"/>
                </a:lnTo>
                <a:lnTo>
                  <a:pt x="253" y="194"/>
                </a:lnTo>
                <a:lnTo>
                  <a:pt x="312" y="305"/>
                </a:lnTo>
                <a:lnTo>
                  <a:pt x="410" y="389"/>
                </a:lnTo>
                <a:lnTo>
                  <a:pt x="800" y="392"/>
                </a:lnTo>
              </a:path>
            </a:pathLst>
          </a:custGeom>
          <a:noFill/>
          <a:ln w="50800" cap="rnd">
            <a:solidFill>
              <a:srgbClr val="FF00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23" name="Freeform 27"/>
          <p:cNvSpPr>
            <a:spLocks/>
          </p:cNvSpPr>
          <p:nvPr/>
        </p:nvSpPr>
        <p:spPr bwMode="auto">
          <a:xfrm>
            <a:off x="4572000" y="4622800"/>
            <a:ext cx="885825" cy="406400"/>
          </a:xfrm>
          <a:custGeom>
            <a:avLst/>
            <a:gdLst>
              <a:gd name="T0" fmla="*/ 0 w 744"/>
              <a:gd name="T1" fmla="*/ 2147483647 h 256"/>
              <a:gd name="T2" fmla="*/ 2147483647 w 744"/>
              <a:gd name="T3" fmla="*/ 2147483647 h 256"/>
              <a:gd name="T4" fmla="*/ 2147483647 w 744"/>
              <a:gd name="T5" fmla="*/ 2147483647 h 256"/>
              <a:gd name="T6" fmla="*/ 2147483647 w 744"/>
              <a:gd name="T7" fmla="*/ 2147483647 h 256"/>
              <a:gd name="T8" fmla="*/ 2147483647 w 744"/>
              <a:gd name="T9" fmla="*/ 2147483647 h 256"/>
              <a:gd name="T10" fmla="*/ 2147483647 w 744"/>
              <a:gd name="T11" fmla="*/ 2147483647 h 256"/>
              <a:gd name="T12" fmla="*/ 2147483647 w 744"/>
              <a:gd name="T13" fmla="*/ 0 h 256"/>
              <a:gd name="T14" fmla="*/ 2147483647 w 744"/>
              <a:gd name="T15" fmla="*/ 2147483647 h 256"/>
              <a:gd name="T16" fmla="*/ 2147483647 w 744"/>
              <a:gd name="T17" fmla="*/ 2147483647 h 256"/>
              <a:gd name="T18" fmla="*/ 2147483647 w 744"/>
              <a:gd name="T19" fmla="*/ 2147483647 h 256"/>
              <a:gd name="T20" fmla="*/ 2147483647 w 744"/>
              <a:gd name="T21" fmla="*/ 2147483647 h 25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4"/>
              <a:gd name="T34" fmla="*/ 0 h 256"/>
              <a:gd name="T35" fmla="*/ 744 w 744"/>
              <a:gd name="T36" fmla="*/ 256 h 25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4" h="256">
                <a:moveTo>
                  <a:pt x="0" y="114"/>
                </a:moveTo>
                <a:lnTo>
                  <a:pt x="53" y="256"/>
                </a:lnTo>
                <a:lnTo>
                  <a:pt x="132" y="110"/>
                </a:lnTo>
                <a:lnTo>
                  <a:pt x="222" y="89"/>
                </a:lnTo>
                <a:lnTo>
                  <a:pt x="234" y="53"/>
                </a:lnTo>
                <a:lnTo>
                  <a:pt x="252" y="20"/>
                </a:lnTo>
                <a:lnTo>
                  <a:pt x="306" y="0"/>
                </a:lnTo>
                <a:lnTo>
                  <a:pt x="342" y="16"/>
                </a:lnTo>
                <a:lnTo>
                  <a:pt x="360" y="41"/>
                </a:lnTo>
                <a:lnTo>
                  <a:pt x="384" y="106"/>
                </a:lnTo>
                <a:lnTo>
                  <a:pt x="744" y="112"/>
                </a:lnTo>
              </a:path>
            </a:pathLst>
          </a:custGeom>
          <a:noFill/>
          <a:ln w="50800" cap="rnd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24" name="Rectangle 28"/>
          <p:cNvSpPr>
            <a:spLocks noChangeArrowheads="1"/>
          </p:cNvSpPr>
          <p:nvPr/>
        </p:nvSpPr>
        <p:spPr bwMode="auto">
          <a:xfrm>
            <a:off x="1657350" y="152400"/>
            <a:ext cx="5829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4800" b="1" dirty="0">
                <a:latin typeface="Tahoma" pitchFamily="34" charset="0"/>
              </a:rPr>
              <a:t>SIMV Mode </a:t>
            </a:r>
            <a:endParaRPr lang="en-US" sz="3600" b="1" i="1" dirty="0">
              <a:latin typeface="Tahoma" pitchFamily="34" charset="0"/>
            </a:endParaRPr>
          </a:p>
        </p:txBody>
      </p:sp>
      <p:sp>
        <p:nvSpPr>
          <p:cNvPr id="106525" name="Rectangle 29"/>
          <p:cNvSpPr>
            <a:spLocks noChangeArrowheads="1"/>
          </p:cNvSpPr>
          <p:nvPr/>
        </p:nvSpPr>
        <p:spPr bwMode="auto">
          <a:xfrm>
            <a:off x="3977878" y="6491288"/>
            <a:ext cx="241572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 dirty="0">
                <a:latin typeface="Century Gothic" pitchFamily="34" charset="0"/>
              </a:rPr>
              <a:t>Spontaneous</a:t>
            </a:r>
            <a:r>
              <a:rPr lang="en-US" b="1" dirty="0">
                <a:solidFill>
                  <a:srgbClr val="FFFF66"/>
                </a:solidFill>
                <a:latin typeface="Century Gothic" pitchFamily="34" charset="0"/>
              </a:rPr>
              <a:t> </a:t>
            </a:r>
            <a:r>
              <a:rPr lang="en-US" b="1" dirty="0">
                <a:latin typeface="Century Gothic" pitchFamily="34" charset="0"/>
              </a:rPr>
              <a:t>Breath</a:t>
            </a:r>
          </a:p>
        </p:txBody>
      </p:sp>
      <p:sp>
        <p:nvSpPr>
          <p:cNvPr id="106526" name="Freeform 30"/>
          <p:cNvSpPr>
            <a:spLocks/>
          </p:cNvSpPr>
          <p:nvPr/>
        </p:nvSpPr>
        <p:spPr bwMode="auto">
          <a:xfrm>
            <a:off x="2914650" y="5181600"/>
            <a:ext cx="1428750" cy="914400"/>
          </a:xfrm>
          <a:custGeom>
            <a:avLst/>
            <a:gdLst>
              <a:gd name="T0" fmla="*/ 0 w 1200"/>
              <a:gd name="T1" fmla="*/ 2147483647 h 576"/>
              <a:gd name="T2" fmla="*/ 2147483647 w 1200"/>
              <a:gd name="T3" fmla="*/ 2147483647 h 576"/>
              <a:gd name="T4" fmla="*/ 2147483647 w 1200"/>
              <a:gd name="T5" fmla="*/ 2147483647 h 576"/>
              <a:gd name="T6" fmla="*/ 2147483647 w 1200"/>
              <a:gd name="T7" fmla="*/ 2147483647 h 576"/>
              <a:gd name="T8" fmla="*/ 2147483647 w 1200"/>
              <a:gd name="T9" fmla="*/ 2147483647 h 576"/>
              <a:gd name="T10" fmla="*/ 2147483647 w 1200"/>
              <a:gd name="T11" fmla="*/ 2147483647 h 576"/>
              <a:gd name="T12" fmla="*/ 2147483647 w 1200"/>
              <a:gd name="T13" fmla="*/ 2147483647 h 576"/>
              <a:gd name="T14" fmla="*/ 2147483647 w 1200"/>
              <a:gd name="T15" fmla="*/ 0 h 576"/>
              <a:gd name="T16" fmla="*/ 2147483647 w 1200"/>
              <a:gd name="T17" fmla="*/ 2147483647 h 576"/>
              <a:gd name="T18" fmla="*/ 2147483647 w 1200"/>
              <a:gd name="T19" fmla="*/ 2147483647 h 576"/>
              <a:gd name="T20" fmla="*/ 2147483647 w 1200"/>
              <a:gd name="T21" fmla="*/ 2147483647 h 576"/>
              <a:gd name="T22" fmla="*/ 2147483647 w 1200"/>
              <a:gd name="T23" fmla="*/ 2147483647 h 576"/>
              <a:gd name="T24" fmla="*/ 2147483647 w 1200"/>
              <a:gd name="T25" fmla="*/ 2147483647 h 576"/>
              <a:gd name="T26" fmla="*/ 2147483647 w 1200"/>
              <a:gd name="T27" fmla="*/ 2147483647 h 576"/>
              <a:gd name="T28" fmla="*/ 2147483647 w 1200"/>
              <a:gd name="T29" fmla="*/ 2147483647 h 576"/>
              <a:gd name="T30" fmla="*/ 2147483647 w 1200"/>
              <a:gd name="T31" fmla="*/ 2147483647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00"/>
              <a:gd name="T49" fmla="*/ 0 h 576"/>
              <a:gd name="T50" fmla="*/ 1200 w 12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00" h="576">
                <a:moveTo>
                  <a:pt x="0" y="575"/>
                </a:moveTo>
                <a:lnTo>
                  <a:pt x="45" y="320"/>
                </a:lnTo>
                <a:lnTo>
                  <a:pt x="68" y="244"/>
                </a:lnTo>
                <a:lnTo>
                  <a:pt x="94" y="184"/>
                </a:lnTo>
                <a:lnTo>
                  <a:pt x="126" y="128"/>
                </a:lnTo>
                <a:lnTo>
                  <a:pt x="165" y="96"/>
                </a:lnTo>
                <a:lnTo>
                  <a:pt x="240" y="48"/>
                </a:lnTo>
                <a:lnTo>
                  <a:pt x="396" y="0"/>
                </a:lnTo>
                <a:lnTo>
                  <a:pt x="426" y="244"/>
                </a:lnTo>
                <a:lnTo>
                  <a:pt x="468" y="360"/>
                </a:lnTo>
                <a:lnTo>
                  <a:pt x="500" y="432"/>
                </a:lnTo>
                <a:lnTo>
                  <a:pt x="542" y="488"/>
                </a:lnTo>
                <a:lnTo>
                  <a:pt x="590" y="536"/>
                </a:lnTo>
                <a:lnTo>
                  <a:pt x="655" y="576"/>
                </a:lnTo>
                <a:lnTo>
                  <a:pt x="813" y="575"/>
                </a:lnTo>
                <a:lnTo>
                  <a:pt x="1200" y="568"/>
                </a:lnTo>
              </a:path>
            </a:pathLst>
          </a:custGeom>
          <a:noFill/>
          <a:ln w="50800" cap="rnd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27" name="Freeform 31"/>
          <p:cNvSpPr>
            <a:spLocks/>
          </p:cNvSpPr>
          <p:nvPr/>
        </p:nvSpPr>
        <p:spPr bwMode="auto">
          <a:xfrm>
            <a:off x="5600700" y="5181600"/>
            <a:ext cx="1428750" cy="914400"/>
          </a:xfrm>
          <a:custGeom>
            <a:avLst/>
            <a:gdLst>
              <a:gd name="T0" fmla="*/ 0 w 1200"/>
              <a:gd name="T1" fmla="*/ 2147483647 h 576"/>
              <a:gd name="T2" fmla="*/ 2147483647 w 1200"/>
              <a:gd name="T3" fmla="*/ 2147483647 h 576"/>
              <a:gd name="T4" fmla="*/ 2147483647 w 1200"/>
              <a:gd name="T5" fmla="*/ 2147483647 h 576"/>
              <a:gd name="T6" fmla="*/ 2147483647 w 1200"/>
              <a:gd name="T7" fmla="*/ 2147483647 h 576"/>
              <a:gd name="T8" fmla="*/ 2147483647 w 1200"/>
              <a:gd name="T9" fmla="*/ 2147483647 h 576"/>
              <a:gd name="T10" fmla="*/ 2147483647 w 1200"/>
              <a:gd name="T11" fmla="*/ 2147483647 h 576"/>
              <a:gd name="T12" fmla="*/ 2147483647 w 1200"/>
              <a:gd name="T13" fmla="*/ 2147483647 h 576"/>
              <a:gd name="T14" fmla="*/ 2147483647 w 1200"/>
              <a:gd name="T15" fmla="*/ 0 h 576"/>
              <a:gd name="T16" fmla="*/ 2147483647 w 1200"/>
              <a:gd name="T17" fmla="*/ 2147483647 h 576"/>
              <a:gd name="T18" fmla="*/ 2147483647 w 1200"/>
              <a:gd name="T19" fmla="*/ 2147483647 h 576"/>
              <a:gd name="T20" fmla="*/ 2147483647 w 1200"/>
              <a:gd name="T21" fmla="*/ 2147483647 h 576"/>
              <a:gd name="T22" fmla="*/ 2147483647 w 1200"/>
              <a:gd name="T23" fmla="*/ 2147483647 h 576"/>
              <a:gd name="T24" fmla="*/ 2147483647 w 1200"/>
              <a:gd name="T25" fmla="*/ 2147483647 h 576"/>
              <a:gd name="T26" fmla="*/ 2147483647 w 1200"/>
              <a:gd name="T27" fmla="*/ 2147483647 h 576"/>
              <a:gd name="T28" fmla="*/ 2147483647 w 1200"/>
              <a:gd name="T29" fmla="*/ 2147483647 h 576"/>
              <a:gd name="T30" fmla="*/ 2147483647 w 1200"/>
              <a:gd name="T31" fmla="*/ 2147483647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00"/>
              <a:gd name="T49" fmla="*/ 0 h 576"/>
              <a:gd name="T50" fmla="*/ 1200 w 12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00" h="576">
                <a:moveTo>
                  <a:pt x="0" y="575"/>
                </a:moveTo>
                <a:lnTo>
                  <a:pt x="45" y="320"/>
                </a:lnTo>
                <a:lnTo>
                  <a:pt x="68" y="244"/>
                </a:lnTo>
                <a:lnTo>
                  <a:pt x="94" y="184"/>
                </a:lnTo>
                <a:lnTo>
                  <a:pt x="126" y="128"/>
                </a:lnTo>
                <a:lnTo>
                  <a:pt x="165" y="96"/>
                </a:lnTo>
                <a:lnTo>
                  <a:pt x="240" y="48"/>
                </a:lnTo>
                <a:lnTo>
                  <a:pt x="396" y="0"/>
                </a:lnTo>
                <a:lnTo>
                  <a:pt x="426" y="244"/>
                </a:lnTo>
                <a:lnTo>
                  <a:pt x="468" y="360"/>
                </a:lnTo>
                <a:lnTo>
                  <a:pt x="500" y="432"/>
                </a:lnTo>
                <a:lnTo>
                  <a:pt x="542" y="488"/>
                </a:lnTo>
                <a:lnTo>
                  <a:pt x="590" y="536"/>
                </a:lnTo>
                <a:lnTo>
                  <a:pt x="655" y="576"/>
                </a:lnTo>
                <a:lnTo>
                  <a:pt x="813" y="575"/>
                </a:lnTo>
                <a:lnTo>
                  <a:pt x="1200" y="568"/>
                </a:lnTo>
              </a:path>
            </a:pathLst>
          </a:custGeom>
          <a:noFill/>
          <a:ln w="50800" cap="rnd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971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6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6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6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nimBg="1"/>
      <p:bldP spid="106513" grpId="0" animBg="1"/>
      <p:bldP spid="106514" grpId="0" animBg="1"/>
      <p:bldP spid="106515" grpId="0" animBg="1"/>
      <p:bldP spid="106516" grpId="0" animBg="1"/>
      <p:bldP spid="106517" grpId="0" animBg="1"/>
      <p:bldP spid="106518" grpId="0" animBg="1"/>
      <p:bldP spid="106519" grpId="0" animBg="1"/>
      <p:bldP spid="106520" grpId="0" animBg="1"/>
      <p:bldP spid="106521" grpId="0" animBg="1"/>
      <p:bldP spid="106522" grpId="0" animBg="1"/>
      <p:bldP spid="106523" grpId="0" animBg="1"/>
      <p:bldP spid="106525" grpId="0" autoUpdateAnimBg="0"/>
      <p:bldP spid="106526" grpId="0" animBg="1"/>
      <p:bldP spid="1065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Pressure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Completely</a:t>
            </a:r>
            <a:r>
              <a:rPr lang="en-US" dirty="0"/>
              <a:t> spontaneous mode in which patient triggers each breath </a:t>
            </a:r>
          </a:p>
          <a:p>
            <a:r>
              <a:rPr lang="en-US" dirty="0"/>
              <a:t>On inspiration patient exposed to a preset pressure</a:t>
            </a:r>
          </a:p>
          <a:p>
            <a:r>
              <a:rPr lang="en-US" dirty="0"/>
              <a:t>Inspiration is terminated when the flow rate reaches a minimum level or % of peak flow </a:t>
            </a:r>
          </a:p>
          <a:p>
            <a:pPr>
              <a:buClr>
                <a:srgbClr val="FFFF66"/>
              </a:buClr>
              <a:buFont typeface="Wingdings" pitchFamily="2" charset="2"/>
              <a:buChar char="Ø"/>
            </a:pPr>
            <a:r>
              <a:rPr lang="en-US" dirty="0"/>
              <a:t>Trigger: Patient</a:t>
            </a:r>
          </a:p>
          <a:p>
            <a:pPr>
              <a:buClr>
                <a:srgbClr val="FFFF66"/>
              </a:buClr>
              <a:buFont typeface="Wingdings" pitchFamily="2" charset="2"/>
              <a:buChar char="Ø"/>
            </a:pPr>
            <a:r>
              <a:rPr lang="en-US" dirty="0"/>
              <a:t>Limit: Pressure </a:t>
            </a:r>
          </a:p>
          <a:p>
            <a:pPr>
              <a:buClr>
                <a:srgbClr val="FFFF66"/>
              </a:buClr>
              <a:buFont typeface="Wingdings" pitchFamily="2" charset="2"/>
              <a:buChar char="Ø"/>
            </a:pPr>
            <a:r>
              <a:rPr lang="en-US" dirty="0"/>
              <a:t>Cycling: flow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52400"/>
            <a:ext cx="5829300" cy="1143000"/>
          </a:xfrm>
          <a:noFill/>
        </p:spPr>
        <p:txBody>
          <a:bodyPr vert="horz" lIns="90488" tIns="44450" rIns="90488" bIns="44450" rtlCol="0" anchor="b">
            <a:normAutofit fontScale="90000"/>
          </a:bodyPr>
          <a:lstStyle/>
          <a:p>
            <a:pPr eaLnBrk="1" hangingPunct="1"/>
            <a:r>
              <a:rPr lang="en-US" dirty="0"/>
              <a:t>Initiating Mechanical Ventilation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169" y="1676400"/>
            <a:ext cx="6229350" cy="4419600"/>
          </a:xfrm>
          <a:noFill/>
        </p:spPr>
        <p:txBody>
          <a:bodyPr vert="horz" lIns="90488" tIns="44450" rIns="90488" bIns="44450" rtlCol="0"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Check ventilator assembly: power connection, circuit connection, HME filter catheter mount, gas connections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Switch on ventilator, check on test lung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Begin Preoxygenation (aerosol precaution)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Watch for Hypotension</a:t>
            </a:r>
          </a:p>
          <a:p>
            <a:pPr lvl="1" eaLnBrk="1" hangingPunct="1">
              <a:lnSpc>
                <a:spcPct val="120000"/>
              </a:lnSpc>
              <a:buSzPct val="120000"/>
              <a:buFontTx/>
              <a:buChar char="•"/>
            </a:pPr>
            <a:r>
              <a:rPr lang="en-US" dirty="0"/>
              <a:t>Infuse Fluids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Start Mechanical Ventilation</a:t>
            </a:r>
          </a:p>
          <a:p>
            <a:pPr lvl="1" eaLnBrk="1" hangingPunct="1">
              <a:lnSpc>
                <a:spcPct val="120000"/>
              </a:lnSpc>
              <a:buSzPct val="120000"/>
              <a:buFontTx/>
              <a:buChar char="•"/>
            </a:pPr>
            <a:r>
              <a:rPr lang="en-US" dirty="0"/>
              <a:t>A/C:TV=350-450,   RR=20-30,  FIO2= 60-100%</a:t>
            </a:r>
          </a:p>
          <a:p>
            <a:pPr lvl="1" eaLnBrk="1" hangingPunct="1">
              <a:lnSpc>
                <a:spcPct val="120000"/>
              </a:lnSpc>
              <a:buSzPct val="120000"/>
              <a:buFontTx/>
              <a:buChar char="•"/>
            </a:pPr>
            <a:r>
              <a:rPr lang="en-US" dirty="0"/>
              <a:t>Peak Flow rate 40-60 l/min</a:t>
            </a:r>
          </a:p>
          <a:p>
            <a:pPr lvl="1" eaLnBrk="1" hangingPunct="1">
              <a:lnSpc>
                <a:spcPct val="120000"/>
              </a:lnSpc>
              <a:buSzPct val="120000"/>
              <a:buFontTx/>
              <a:buChar char="•"/>
            </a:pPr>
            <a:r>
              <a:rPr lang="en-US" dirty="0"/>
              <a:t>PEEP=5-10,  I:E=1:2, Sens= -0.8 - 2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F1638D-75CF-AB4E-8C6C-75F6CBEA9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609" y="2870791"/>
            <a:ext cx="2822945" cy="204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45810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 OXYGENATION GOAL: PaO</a:t>
            </a:r>
            <a:r>
              <a:rPr lang="en-IN" baseline="-25000" dirty="0"/>
              <a:t>2</a:t>
            </a:r>
            <a:r>
              <a:rPr lang="en-IN" dirty="0"/>
              <a:t>55-80 mmHg or SpO</a:t>
            </a:r>
            <a:r>
              <a:rPr lang="en-IN" baseline="-25000" dirty="0"/>
              <a:t>2</a:t>
            </a:r>
            <a:r>
              <a:rPr lang="en-IN" baseline="30000" dirty="0"/>
              <a:t> </a:t>
            </a:r>
            <a:r>
              <a:rPr lang="en-IN" dirty="0"/>
              <a:t>88-95% </a:t>
            </a:r>
          </a:p>
          <a:p>
            <a:endParaRPr lang="en-US" dirty="0"/>
          </a:p>
          <a:p>
            <a:r>
              <a:rPr lang="en-US" dirty="0"/>
              <a:t> PLATEAU PRESSURE GOAL: ≤ 30 cm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r>
              <a:rPr lang="en-US" dirty="0"/>
              <a:t>pH GOAL: 7.30-7.45 </a:t>
            </a:r>
          </a:p>
          <a:p>
            <a:r>
              <a:rPr lang="en-US" dirty="0"/>
              <a:t>Acidosis Management: (pH &lt; 7.30) </a:t>
            </a:r>
          </a:p>
          <a:p>
            <a:r>
              <a:rPr lang="en-IN" dirty="0"/>
              <a:t>If pH 7.15-7.30: Increase RR until pH &gt; 7.30 or PaCO</a:t>
            </a:r>
            <a:r>
              <a:rPr lang="en-IN" baseline="30000" dirty="0"/>
              <a:t>2 </a:t>
            </a:r>
            <a:r>
              <a:rPr lang="en-IN" dirty="0"/>
              <a:t>&lt; 25 (Maximum set RR = 35). </a:t>
            </a:r>
            <a:endParaRPr lang="en-US" dirty="0"/>
          </a:p>
          <a:p>
            <a:r>
              <a:rPr lang="en-IN" dirty="0"/>
              <a:t>If pH &lt; 7.15: Increase RR to 35. </a:t>
            </a:r>
          </a:p>
          <a:p>
            <a:r>
              <a:rPr lang="en-IN" dirty="0"/>
              <a:t>If pH remains &lt; 7.15, TV</a:t>
            </a:r>
            <a:r>
              <a:rPr lang="en-IN" baseline="30000" dirty="0"/>
              <a:t> </a:t>
            </a:r>
            <a:r>
              <a:rPr lang="en-IN" dirty="0"/>
              <a:t>may be increased in 1 ml/kg steps until pH &gt; 7.15 (</a:t>
            </a:r>
            <a:r>
              <a:rPr lang="en-IN" dirty="0" err="1"/>
              <a:t>Pplat</a:t>
            </a:r>
            <a:r>
              <a:rPr lang="en-IN" dirty="0"/>
              <a:t> target of 30 may be exceeded). (Max TV =8, Min TV=4 ml/kg)</a:t>
            </a:r>
          </a:p>
          <a:p>
            <a:r>
              <a:rPr lang="en-IN" dirty="0"/>
              <a:t>Alkalosis Management: (pH &gt; 7.45) Decrease vent rate if possible. 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Heart rate </a:t>
            </a:r>
          </a:p>
          <a:p>
            <a:r>
              <a:rPr lang="en-US" dirty="0"/>
              <a:t>SpO2 </a:t>
            </a:r>
          </a:p>
          <a:p>
            <a:r>
              <a:rPr lang="en-US" dirty="0"/>
              <a:t>Respiratory rate </a:t>
            </a:r>
          </a:p>
          <a:p>
            <a:r>
              <a:rPr lang="en-US" dirty="0"/>
              <a:t>Pattern of respiration and signs of respiratory distress</a:t>
            </a:r>
          </a:p>
          <a:p>
            <a:r>
              <a:rPr lang="en-US" dirty="0"/>
              <a:t>Blood pressure</a:t>
            </a:r>
          </a:p>
          <a:p>
            <a:r>
              <a:rPr lang="en-US" dirty="0"/>
              <a:t>ETCO2 </a:t>
            </a:r>
          </a:p>
          <a:p>
            <a:r>
              <a:rPr lang="en-US" dirty="0"/>
              <a:t>Expired tidal volume: equal to set tidal volume (leaks)</a:t>
            </a:r>
          </a:p>
          <a:p>
            <a:r>
              <a:rPr lang="en-US" dirty="0"/>
              <a:t>Peak pressure, Plateau pressure (&lt; 30 mm Hg)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EE61-DC7B-3C46-9850-9BACA579F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608"/>
            <a:ext cx="8991600" cy="95799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Ventilator alarms and troubleshooting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4D1815-0470-5947-91D1-7313BB11498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75982120"/>
              </p:ext>
            </p:extLst>
          </p:nvPr>
        </p:nvGraphicFramePr>
        <p:xfrm>
          <a:off x="0" y="838201"/>
          <a:ext cx="9143999" cy="6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520">
                  <a:extLst>
                    <a:ext uri="{9D8B030D-6E8A-4147-A177-3AD203B41FA5}">
                      <a16:colId xmlns:a16="http://schemas.microsoft.com/office/drawing/2014/main" val="3969963772"/>
                    </a:ext>
                  </a:extLst>
                </a:gridCol>
                <a:gridCol w="1181696">
                  <a:extLst>
                    <a:ext uri="{9D8B030D-6E8A-4147-A177-3AD203B41FA5}">
                      <a16:colId xmlns:a16="http://schemas.microsoft.com/office/drawing/2014/main" val="1190623818"/>
                    </a:ext>
                  </a:extLst>
                </a:gridCol>
                <a:gridCol w="2980706">
                  <a:extLst>
                    <a:ext uri="{9D8B030D-6E8A-4147-A177-3AD203B41FA5}">
                      <a16:colId xmlns:a16="http://schemas.microsoft.com/office/drawing/2014/main" val="1139204254"/>
                    </a:ext>
                  </a:extLst>
                </a:gridCol>
                <a:gridCol w="2850077">
                  <a:extLst>
                    <a:ext uri="{9D8B030D-6E8A-4147-A177-3AD203B41FA5}">
                      <a16:colId xmlns:a16="http://schemas.microsoft.com/office/drawing/2014/main" val="3932261778"/>
                    </a:ext>
                  </a:extLst>
                </a:gridCol>
              </a:tblGrid>
              <a:tr h="386422">
                <a:tc>
                  <a:txBody>
                    <a:bodyPr/>
                    <a:lstStyle/>
                    <a:p>
                      <a:r>
                        <a:rPr lang="en-US" dirty="0"/>
                        <a:t>Alarms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Priority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Causes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Steps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19810056"/>
                  </a:ext>
                </a:extLst>
              </a:tr>
              <a:tr h="676239">
                <a:tc>
                  <a:txBody>
                    <a:bodyPr/>
                    <a:lstStyle/>
                    <a:p>
                      <a:r>
                        <a:rPr lang="en-US" dirty="0"/>
                        <a:t>Electrical power/ gas delivery/ Battery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Highest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Disconnection of power supply or oxygen source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Connect the power or Oxygen source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824706558"/>
                  </a:ext>
                </a:extLst>
              </a:tr>
              <a:tr h="686600">
                <a:tc>
                  <a:txBody>
                    <a:bodyPr/>
                    <a:lstStyle/>
                    <a:p>
                      <a:r>
                        <a:rPr lang="en-US" dirty="0"/>
                        <a:t>Low airway pressure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Disconnection or volume leak, in appropriate alarm setting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Connect ventilator, check alarm setting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612824572"/>
                  </a:ext>
                </a:extLst>
              </a:tr>
              <a:tr h="2704956">
                <a:tc>
                  <a:txBody>
                    <a:bodyPr/>
                    <a:lstStyle/>
                    <a:p>
                      <a:r>
                        <a:rPr lang="en-US" dirty="0"/>
                        <a:t>High airway pressure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Obstruction to flow, pneumothorax and other compliance problem (fluid overload/ abdominal hypertension)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Check for </a:t>
                      </a:r>
                      <a:r>
                        <a:rPr lang="en-US" dirty="0" err="1"/>
                        <a:t>Ppeak</a:t>
                      </a:r>
                      <a:r>
                        <a:rPr lang="en-US" dirty="0"/>
                        <a:t> and </a:t>
                      </a:r>
                      <a:r>
                        <a:rPr lang="en-US" dirty="0" err="1"/>
                        <a:t>Pplat</a:t>
                      </a:r>
                      <a:r>
                        <a:rPr lang="en-US" dirty="0"/>
                        <a:t> (diff &lt;3-5) if both high: Compliance problem (pneumothorax </a:t>
                      </a:r>
                      <a:r>
                        <a:rPr lang="en-US" dirty="0" err="1"/>
                        <a:t>etc</a:t>
                      </a:r>
                      <a:r>
                        <a:rPr lang="en-US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If </a:t>
                      </a:r>
                      <a:r>
                        <a:rPr lang="en-US" dirty="0" err="1"/>
                        <a:t>Ppeak</a:t>
                      </a:r>
                      <a:r>
                        <a:rPr lang="en-US" dirty="0"/>
                        <a:t> and </a:t>
                      </a:r>
                      <a:r>
                        <a:rPr lang="en-US" dirty="0" err="1"/>
                        <a:t>Pplat</a:t>
                      </a:r>
                      <a:r>
                        <a:rPr lang="en-US" dirty="0"/>
                        <a:t> (diff&gt;3-5) : Resistance problem (tube/circuit block </a:t>
                      </a:r>
                      <a:r>
                        <a:rPr lang="en-US" dirty="0" err="1"/>
                        <a:t>etc</a:t>
                      </a:r>
                      <a:r>
                        <a:rPr lang="en-US" dirty="0"/>
                        <a:t>): suction/change tube, bronchodilator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640791116"/>
                  </a:ext>
                </a:extLst>
              </a:tr>
              <a:tr h="966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Low Expired Vt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ETT cuff leak, Circuit leak, leak from HME filter, leak from ICD 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Check/change ETT, Circuit, HME filter, ICD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708274858"/>
                  </a:ext>
                </a:extLst>
              </a:tr>
              <a:tr h="676239">
                <a:tc>
                  <a:txBody>
                    <a:bodyPr/>
                    <a:lstStyle/>
                    <a:p>
                      <a:r>
                        <a:rPr lang="en-US" dirty="0"/>
                        <a:t>High RR</a:t>
                      </a:r>
                    </a:p>
                    <a:p>
                      <a:r>
                        <a:rPr lang="en-US" dirty="0"/>
                        <a:t>High PEEP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Blocked tube/bronchoconstriction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Suction/</a:t>
                      </a:r>
                      <a:r>
                        <a:rPr lang="en-US" dirty="0" err="1"/>
                        <a:t>bonchodilation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753126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53435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EE61-DC7B-3C46-9850-9BACA579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Management of other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3DC0A-AAAF-6543-9D63-18DEF9347EC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Hypoxemia: check for disconnection, Increase Fio2, Call for help, check for tube block, fluid overload, check air entry, patient ventilator asynchrony</a:t>
            </a:r>
          </a:p>
          <a:p>
            <a:pPr marL="0" indent="0">
              <a:buNone/>
            </a:pPr>
            <a:r>
              <a:rPr lang="en-US" b="1" dirty="0"/>
              <a:t>DOPE: </a:t>
            </a:r>
          </a:p>
          <a:p>
            <a:pPr marL="0" indent="0">
              <a:buNone/>
            </a:pPr>
            <a:r>
              <a:rPr lang="en-US" dirty="0"/>
              <a:t>D: Disconnection/ Dislodging</a:t>
            </a:r>
          </a:p>
          <a:p>
            <a:pPr marL="0" indent="0">
              <a:buNone/>
            </a:pPr>
            <a:r>
              <a:rPr lang="en-US" dirty="0"/>
              <a:t>O: Obstruction, </a:t>
            </a:r>
          </a:p>
          <a:p>
            <a:pPr marL="0" indent="0">
              <a:buNone/>
            </a:pPr>
            <a:r>
              <a:rPr lang="en-US" dirty="0"/>
              <a:t>P: Pneumothorax </a:t>
            </a:r>
          </a:p>
          <a:p>
            <a:pPr marL="0" indent="0">
              <a:buNone/>
            </a:pPr>
            <a:r>
              <a:rPr lang="en-US" dirty="0"/>
              <a:t>E: Equipment failure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18AFC2-D85B-3347-8BBC-19B9EA36DCFC}"/>
              </a:ext>
            </a:extLst>
          </p:cNvPr>
          <p:cNvSpPr txBox="1"/>
          <p:nvPr/>
        </p:nvSpPr>
        <p:spPr>
          <a:xfrm>
            <a:off x="3252352" y="6068289"/>
            <a:ext cx="5345822" cy="523220"/>
          </a:xfrm>
          <a:prstGeom prst="rect">
            <a:avLst/>
          </a:prstGeom>
          <a:solidFill>
            <a:srgbClr val="FF1723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There may exist multiple problems</a:t>
            </a:r>
          </a:p>
        </p:txBody>
      </p:sp>
    </p:spTree>
    <p:extLst>
      <p:ext uri="{BB962C8B-B14F-4D97-AF65-F5344CB8AC3E}">
        <p14:creationId xmlns:p14="http://schemas.microsoft.com/office/powerpoint/2010/main" val="36043412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81125" y="52390"/>
            <a:ext cx="6478191" cy="14319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Criteria for consideration for Weaning/discontinuation</a:t>
            </a:r>
            <a:endParaRPr lang="en-AU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Underlying disease stable or improving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PaO</a:t>
            </a:r>
            <a:r>
              <a:rPr lang="en-US" sz="2000" dirty="0"/>
              <a:t>2</a:t>
            </a:r>
            <a:r>
              <a:rPr lang="en-US" dirty="0"/>
              <a:t> / FiO</a:t>
            </a:r>
            <a:r>
              <a:rPr lang="en-US" sz="2000" dirty="0"/>
              <a:t>2</a:t>
            </a:r>
            <a:r>
              <a:rPr lang="en-US" dirty="0"/>
              <a:t> &gt; 200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PEEP &lt; 5-8 cmH</a:t>
            </a:r>
            <a:r>
              <a:rPr lang="en-US" sz="2000" dirty="0"/>
              <a:t>2</a:t>
            </a:r>
            <a:r>
              <a:rPr lang="en-US" dirty="0"/>
              <a:t>O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FiO2 &lt; 0.5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Reliable respiratory drive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Stable CVS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Minimal </a:t>
            </a:r>
            <a:r>
              <a:rPr lang="en-US" dirty="0" err="1"/>
              <a:t>pressors</a:t>
            </a:r>
            <a:r>
              <a:rPr lang="en-US" dirty="0"/>
              <a:t> or </a:t>
            </a:r>
            <a:r>
              <a:rPr lang="en-US" dirty="0" err="1"/>
              <a:t>inotropes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Absence of myocardial ischemia</a:t>
            </a:r>
          </a:p>
          <a:p>
            <a:pPr eaLnBrk="1" hangingPunct="1">
              <a:lnSpc>
                <a:spcPct val="90000"/>
              </a:lnSpc>
            </a:pPr>
            <a:r>
              <a:rPr lang="en-AU" dirty="0"/>
              <a:t>Capable of initiating </a:t>
            </a:r>
            <a:r>
              <a:rPr lang="en-AU" dirty="0" err="1"/>
              <a:t>inspiratory</a:t>
            </a:r>
            <a:r>
              <a:rPr lang="en-AU" dirty="0"/>
              <a:t> effort</a:t>
            </a:r>
          </a:p>
        </p:txBody>
      </p:sp>
    </p:spTree>
    <p:extLst>
      <p:ext uri="{BB962C8B-B14F-4D97-AF65-F5344CB8AC3E}">
        <p14:creationId xmlns:p14="http://schemas.microsoft.com/office/powerpoint/2010/main" val="134255950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616742" y="152401"/>
            <a:ext cx="5912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Arial Narrow" pitchFamily="34" charset="0"/>
              </a:rPr>
              <a:t>Underlying condition has </a:t>
            </a:r>
          </a:p>
          <a:p>
            <a:r>
              <a:rPr lang="en-US" dirty="0">
                <a:latin typeface="Arial Narrow" pitchFamily="34" charset="0"/>
              </a:rPr>
              <a:t>Resolved or improved and there is no other condition mandating MV</a:t>
            </a:r>
            <a:endParaRPr lang="en-AU" dirty="0">
              <a:latin typeface="Arial Narrow" pitchFamily="34" charset="0"/>
            </a:endParaRP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1257301" y="1452563"/>
            <a:ext cx="2932213" cy="369332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Daily screening of RS function</a:t>
            </a:r>
            <a:endParaRPr lang="en-A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1278732" y="2268538"/>
            <a:ext cx="10807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</a:rPr>
              <a:t>Not Ready</a:t>
            </a:r>
            <a:endParaRPr lang="en-AU">
              <a:latin typeface="Arial Narrow" pitchFamily="34" charset="0"/>
            </a:endParaRP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2821782" y="2268538"/>
            <a:ext cx="785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</a:rPr>
              <a:t> Ready</a:t>
            </a:r>
            <a:endParaRPr lang="en-AU">
              <a:latin typeface="Arial Narrow" pitchFamily="34" charset="0"/>
            </a:endParaRP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1200150" y="3140077"/>
            <a:ext cx="14798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</a:rPr>
              <a:t>MV and </a:t>
            </a:r>
          </a:p>
          <a:p>
            <a:r>
              <a:rPr lang="en-US">
                <a:latin typeface="Arial Narrow" pitchFamily="34" charset="0"/>
              </a:rPr>
              <a:t>Daily screening</a:t>
            </a:r>
            <a:endParaRPr lang="en-AU">
              <a:latin typeface="Arial Narrow" pitchFamily="34" charset="0"/>
            </a:endParaRP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2971801" y="3140075"/>
            <a:ext cx="562975" cy="369332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SBT</a:t>
            </a:r>
            <a:endParaRPr lang="en-AU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2902745" y="3738565"/>
            <a:ext cx="16305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Arial Narrow" pitchFamily="34" charset="0"/>
              </a:rPr>
              <a:t>T-piece or PSV </a:t>
            </a:r>
          </a:p>
          <a:p>
            <a:r>
              <a:rPr lang="en-US" dirty="0">
                <a:latin typeface="Arial Narrow" pitchFamily="34" charset="0"/>
              </a:rPr>
              <a:t>30min is enough </a:t>
            </a:r>
            <a:endParaRPr lang="en-AU" dirty="0">
              <a:latin typeface="Arial Narrow" pitchFamily="34" charset="0"/>
            </a:endParaRP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1771651" y="4648200"/>
            <a:ext cx="965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</a:rPr>
              <a:t>Tolerated</a:t>
            </a:r>
            <a:endParaRPr lang="en-AU">
              <a:latin typeface="Arial Narrow" pitchFamily="34" charset="0"/>
            </a:endParaRP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4057650" y="4652963"/>
            <a:ext cx="12715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</a:rPr>
              <a:t>Not tolerated</a:t>
            </a:r>
            <a:endParaRPr lang="en-AU">
              <a:latin typeface="Arial Narrow" pitchFamily="34" charset="0"/>
            </a:endParaRP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4057651" y="5227638"/>
            <a:ext cx="1962397" cy="369332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 Narrow" pitchFamily="34" charset="0"/>
              </a:rPr>
              <a:t>Gradual Withdrawal</a:t>
            </a:r>
            <a:endParaRPr lang="en-A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4057650" y="5959477"/>
            <a:ext cx="17611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</a:rPr>
              <a:t>Once-daily T-piece</a:t>
            </a:r>
          </a:p>
          <a:p>
            <a:r>
              <a:rPr lang="en-US">
                <a:latin typeface="Arial Narrow" pitchFamily="34" charset="0"/>
              </a:rPr>
              <a:t>PSV</a:t>
            </a:r>
            <a:endParaRPr lang="en-AU">
              <a:latin typeface="Arial Narrow" pitchFamily="34" charset="0"/>
            </a:endParaRPr>
          </a:p>
        </p:txBody>
      </p:sp>
      <p:sp>
        <p:nvSpPr>
          <p:cNvPr id="126989" name="Line 13"/>
          <p:cNvSpPr>
            <a:spLocks noChangeShapeType="1"/>
          </p:cNvSpPr>
          <p:nvPr/>
        </p:nvSpPr>
        <p:spPr bwMode="auto">
          <a:xfrm>
            <a:off x="2400300" y="966788"/>
            <a:ext cx="0" cy="385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6990" name="Line 14"/>
          <p:cNvSpPr>
            <a:spLocks noChangeShapeType="1"/>
          </p:cNvSpPr>
          <p:nvPr/>
        </p:nvSpPr>
        <p:spPr bwMode="auto">
          <a:xfrm>
            <a:off x="1771650" y="1981200"/>
            <a:ext cx="0" cy="304800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6991" name="Line 15"/>
          <p:cNvSpPr>
            <a:spLocks noChangeShapeType="1"/>
          </p:cNvSpPr>
          <p:nvPr/>
        </p:nvSpPr>
        <p:spPr bwMode="auto">
          <a:xfrm>
            <a:off x="3200400" y="1981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6992" name="Line 16"/>
          <p:cNvSpPr>
            <a:spLocks noChangeShapeType="1"/>
          </p:cNvSpPr>
          <p:nvPr/>
        </p:nvSpPr>
        <p:spPr bwMode="auto">
          <a:xfrm>
            <a:off x="1714500" y="2667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6993" name="Line 17"/>
          <p:cNvSpPr>
            <a:spLocks noChangeShapeType="1"/>
          </p:cNvSpPr>
          <p:nvPr/>
        </p:nvSpPr>
        <p:spPr bwMode="auto">
          <a:xfrm>
            <a:off x="3200400" y="2667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6994" name="Line 18"/>
          <p:cNvSpPr>
            <a:spLocks noChangeShapeType="1"/>
          </p:cNvSpPr>
          <p:nvPr/>
        </p:nvSpPr>
        <p:spPr bwMode="auto">
          <a:xfrm flipH="1">
            <a:off x="2400300" y="4495800"/>
            <a:ext cx="51435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6995" name="Line 19"/>
          <p:cNvSpPr>
            <a:spLocks noChangeShapeType="1"/>
          </p:cNvSpPr>
          <p:nvPr/>
        </p:nvSpPr>
        <p:spPr bwMode="auto">
          <a:xfrm>
            <a:off x="3543300" y="4495800"/>
            <a:ext cx="51435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6996" name="Line 20"/>
          <p:cNvSpPr>
            <a:spLocks noChangeShapeType="1"/>
          </p:cNvSpPr>
          <p:nvPr/>
        </p:nvSpPr>
        <p:spPr bwMode="auto">
          <a:xfrm>
            <a:off x="4629150" y="5029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6997" name="Line 21"/>
          <p:cNvSpPr>
            <a:spLocks noChangeShapeType="1"/>
          </p:cNvSpPr>
          <p:nvPr/>
        </p:nvSpPr>
        <p:spPr bwMode="auto">
          <a:xfrm>
            <a:off x="4629150" y="571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7014" name="Text Box 38"/>
          <p:cNvSpPr txBox="1">
            <a:spLocks noChangeArrowheads="1"/>
          </p:cNvSpPr>
          <p:nvPr/>
        </p:nvSpPr>
        <p:spPr bwMode="auto">
          <a:xfrm>
            <a:off x="4274344" y="2047877"/>
            <a:ext cx="18381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dirty="0">
                <a:latin typeface="Arial Narrow" pitchFamily="34" charset="0"/>
              </a:rPr>
              <a:t>Weaning</a:t>
            </a:r>
          </a:p>
        </p:txBody>
      </p:sp>
    </p:spTree>
    <p:extLst>
      <p:ext uri="{BB962C8B-B14F-4D97-AF65-F5344CB8AC3E}">
        <p14:creationId xmlns:p14="http://schemas.microsoft.com/office/powerpoint/2010/main" val="336508308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EE61-DC7B-3C46-9850-9BACA579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of MV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3DC0A-AAAF-6543-9D63-18DEF9347EC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Airway management related complications</a:t>
            </a:r>
          </a:p>
          <a:p>
            <a:r>
              <a:rPr lang="en-US" dirty="0"/>
              <a:t>Hypotension</a:t>
            </a:r>
          </a:p>
          <a:p>
            <a:r>
              <a:rPr lang="en-US" dirty="0"/>
              <a:t>Pneumothorax/Subcutaneous emphysema</a:t>
            </a:r>
          </a:p>
          <a:p>
            <a:r>
              <a:rPr lang="en-US" dirty="0"/>
              <a:t>Ventilator induced lung injury</a:t>
            </a:r>
          </a:p>
          <a:p>
            <a:r>
              <a:rPr lang="en-US" dirty="0"/>
              <a:t>Ventilator associated pneumonia</a:t>
            </a:r>
          </a:p>
        </p:txBody>
      </p:sp>
    </p:spTree>
    <p:extLst>
      <p:ext uri="{BB962C8B-B14F-4D97-AF65-F5344CB8AC3E}">
        <p14:creationId xmlns:p14="http://schemas.microsoft.com/office/powerpoint/2010/main" val="21199504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Indication</a:t>
            </a:r>
          </a:p>
          <a:p>
            <a:r>
              <a:rPr lang="en-US" dirty="0"/>
              <a:t>Mode</a:t>
            </a:r>
          </a:p>
          <a:p>
            <a:r>
              <a:rPr lang="en-US" dirty="0"/>
              <a:t>Variable</a:t>
            </a:r>
          </a:p>
          <a:p>
            <a:r>
              <a:rPr lang="en-US" dirty="0"/>
              <a:t>Initiation of mechanical ventilation</a:t>
            </a:r>
          </a:p>
          <a:p>
            <a:r>
              <a:rPr lang="en-US" dirty="0"/>
              <a:t>Goal</a:t>
            </a:r>
          </a:p>
          <a:p>
            <a:r>
              <a:rPr lang="en-US" dirty="0"/>
              <a:t>Monitoring</a:t>
            </a:r>
          </a:p>
          <a:p>
            <a:r>
              <a:rPr lang="en-US" dirty="0"/>
              <a:t>Ventilator alarms and there trouble shooting</a:t>
            </a:r>
          </a:p>
          <a:p>
            <a:r>
              <a:rPr lang="en-US" dirty="0"/>
              <a:t>Weaning from ventilator</a:t>
            </a:r>
          </a:p>
          <a:p>
            <a:r>
              <a:rPr lang="en-US" dirty="0"/>
              <a:t>Complication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invasive ventilation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Indication</a:t>
            </a:r>
          </a:p>
          <a:p>
            <a:r>
              <a:rPr lang="en-US" dirty="0"/>
              <a:t>Pre requisite</a:t>
            </a:r>
          </a:p>
          <a:p>
            <a:r>
              <a:rPr lang="en-US" dirty="0"/>
              <a:t>Contraindication</a:t>
            </a:r>
          </a:p>
          <a:p>
            <a:r>
              <a:rPr lang="en-US" dirty="0"/>
              <a:t>Variables</a:t>
            </a:r>
          </a:p>
          <a:p>
            <a:r>
              <a:rPr lang="en-US" dirty="0"/>
              <a:t>complications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EE61-DC7B-3C46-9850-9BACA579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CARRY HOME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3DC0A-AAAF-6543-9D63-18DEF9347EC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28650" y="1295400"/>
            <a:ext cx="7886700" cy="5174673"/>
          </a:xfrm>
        </p:spPr>
        <p:txBody>
          <a:bodyPr>
            <a:normAutofit fontScale="92500"/>
          </a:bodyPr>
          <a:lstStyle/>
          <a:p>
            <a:r>
              <a:rPr lang="en-US" dirty="0"/>
              <a:t>CoViD-19 patients usually present to ICU with ARDS.</a:t>
            </a:r>
          </a:p>
          <a:p>
            <a:r>
              <a:rPr lang="en-US" dirty="0"/>
              <a:t>For ventilating these patients Tidal volume (TV) should be calculated by 6 ml/kg PBW. (</a:t>
            </a:r>
            <a:r>
              <a:rPr lang="en-US" dirty="0" err="1"/>
              <a:t>TVmax</a:t>
            </a:r>
            <a:r>
              <a:rPr lang="en-US" dirty="0"/>
              <a:t>=8 ml/kg, </a:t>
            </a:r>
            <a:r>
              <a:rPr lang="en-US" dirty="0" err="1"/>
              <a:t>TVmin</a:t>
            </a:r>
            <a:r>
              <a:rPr lang="en-US" dirty="0"/>
              <a:t>=4 ml/kg)</a:t>
            </a:r>
          </a:p>
          <a:p>
            <a:r>
              <a:rPr lang="en-US" dirty="0"/>
              <a:t>Ventilating a patient with ARDS: Low TV, High RR, High PEEP and Plateau pressure &lt; 30 cm H2O.</a:t>
            </a:r>
          </a:p>
          <a:p>
            <a:r>
              <a:rPr lang="en-US" dirty="0"/>
              <a:t>One should be aware of monitoring and troubleshooting of mechanical ventilator.</a:t>
            </a:r>
          </a:p>
          <a:p>
            <a:r>
              <a:rPr lang="en-US" dirty="0"/>
              <a:t>Patient should be initiated on Controlled or assist control mode of MV and once recovers can be weaned using spontaneous breathing trial.</a:t>
            </a:r>
          </a:p>
        </p:txBody>
      </p:sp>
    </p:spTree>
    <p:extLst>
      <p:ext uri="{BB962C8B-B14F-4D97-AF65-F5344CB8AC3E}">
        <p14:creationId xmlns:p14="http://schemas.microsoft.com/office/powerpoint/2010/main" val="419748345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FD590-D554-0D47-9C3A-18A15B64F1A3}"/>
              </a:ext>
            </a:extLst>
          </p:cNvPr>
          <p:cNvSpPr txBox="1"/>
          <p:nvPr/>
        </p:nvSpPr>
        <p:spPr>
          <a:xfrm>
            <a:off x="1524000" y="2166425"/>
            <a:ext cx="5714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THANK YOU</a:t>
            </a:r>
          </a:p>
        </p:txBody>
      </p:sp>
    </p:spTree>
    <p:extLst>
      <p:ext uri="{BB962C8B-B14F-4D97-AF65-F5344CB8AC3E}">
        <p14:creationId xmlns:p14="http://schemas.microsoft.com/office/powerpoint/2010/main" val="20884556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 intubation</a:t>
            </a:r>
          </a:p>
          <a:p>
            <a:pPr>
              <a:buNone/>
            </a:pPr>
            <a:r>
              <a:rPr lang="en-US" dirty="0"/>
              <a:t>For ventilation</a:t>
            </a:r>
          </a:p>
          <a:p>
            <a:r>
              <a:rPr lang="en-US" dirty="0"/>
              <a:t>Respiratory failure</a:t>
            </a:r>
          </a:p>
          <a:p>
            <a:r>
              <a:rPr lang="en-US" dirty="0"/>
              <a:t>Neuromuscular disorder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5181600" cy="4525963"/>
          </a:xfrm>
        </p:spPr>
        <p:txBody>
          <a:bodyPr/>
          <a:lstStyle/>
          <a:p>
            <a:r>
              <a:rPr lang="en-US" dirty="0"/>
              <a:t>CMV</a:t>
            </a:r>
          </a:p>
          <a:p>
            <a:r>
              <a:rPr lang="en-US" dirty="0"/>
              <a:t>AC</a:t>
            </a:r>
          </a:p>
          <a:p>
            <a:r>
              <a:rPr lang="en-US" dirty="0"/>
              <a:t>SIMV</a:t>
            </a:r>
          </a:p>
          <a:p>
            <a:r>
              <a:rPr lang="en-US" dirty="0"/>
              <a:t>PRVC</a:t>
            </a:r>
          </a:p>
          <a:p>
            <a:r>
              <a:rPr lang="en-US" dirty="0"/>
              <a:t>PS</a:t>
            </a:r>
          </a:p>
          <a:p>
            <a:r>
              <a:rPr lang="en-US" dirty="0"/>
              <a:t>ASV,APRV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Respiratory rate</a:t>
            </a:r>
          </a:p>
          <a:p>
            <a:r>
              <a:rPr lang="en-US" dirty="0"/>
              <a:t>Tidal volume</a:t>
            </a:r>
          </a:p>
          <a:p>
            <a:r>
              <a:rPr lang="en-US" dirty="0"/>
              <a:t>PEEP</a:t>
            </a:r>
          </a:p>
          <a:p>
            <a:r>
              <a:rPr lang="en-US" dirty="0"/>
              <a:t>I:E Ratio</a:t>
            </a:r>
          </a:p>
          <a:p>
            <a:r>
              <a:rPr lang="en-US" dirty="0"/>
              <a:t>Pressure support </a:t>
            </a:r>
          </a:p>
          <a:p>
            <a:r>
              <a:rPr lang="en-US" dirty="0"/>
              <a:t>Trigger (Pressure/Flow)</a:t>
            </a:r>
          </a:p>
          <a:p>
            <a:r>
              <a:rPr lang="en-US" dirty="0"/>
              <a:t>Pressure limit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Controlled Mandatory ventilation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All breaths are mandatory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Preset frequency, </a:t>
            </a:r>
            <a:r>
              <a:rPr lang="en-US" dirty="0" err="1"/>
              <a:t>inspiratory</a:t>
            </a:r>
            <a:r>
              <a:rPr lang="en-US" dirty="0"/>
              <a:t> time/</a:t>
            </a:r>
            <a:r>
              <a:rPr lang="en-US" dirty="0" err="1"/>
              <a:t>Inspiratory</a:t>
            </a:r>
            <a:r>
              <a:rPr lang="en-US" dirty="0"/>
              <a:t> flow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Pressure or volume control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Trigger: Time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Limit: Volume, flow or pressure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/>
              <a:t>Cycle: Time, volume </a:t>
            </a:r>
            <a:endParaRPr lang="en-AU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534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Volume vs. Pressure Control</a:t>
            </a:r>
          </a:p>
        </p:txBody>
      </p:sp>
      <p:sp>
        <p:nvSpPr>
          <p:cNvPr id="74755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371600"/>
            <a:ext cx="3657600" cy="449580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u="sng" dirty="0">
                <a:solidFill>
                  <a:srgbClr val="FF6600"/>
                </a:solidFill>
              </a:rPr>
              <a:t>Volume Preset</a:t>
            </a:r>
          </a:p>
          <a:p>
            <a:pPr eaLnBrk="1" hangingPunct="1">
              <a:spcBef>
                <a:spcPct val="0"/>
              </a:spcBef>
            </a:pPr>
            <a:endParaRPr lang="en-US" sz="2400" dirty="0"/>
          </a:p>
          <a:p>
            <a:pPr eaLnBrk="1" hangingPunct="1">
              <a:spcBef>
                <a:spcPct val="0"/>
              </a:spcBef>
            </a:pPr>
            <a:r>
              <a:rPr lang="en-US" sz="2400" dirty="0"/>
              <a:t>Set parameter is the tidal volume; airway pressure is  variable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</a:pPr>
            <a:r>
              <a:rPr lang="en-US" sz="2400" dirty="0"/>
              <a:t>Constant tidal volume in the face of changing lung characteristics </a:t>
            </a:r>
          </a:p>
          <a:p>
            <a:pPr eaLnBrk="1" hangingPunct="1">
              <a:spcBef>
                <a:spcPct val="0"/>
              </a:spcBef>
            </a:pPr>
            <a:endParaRPr lang="en-US" sz="2400" dirty="0"/>
          </a:p>
          <a:p>
            <a:pPr eaLnBrk="1" hangingPunct="1">
              <a:spcBef>
                <a:spcPct val="0"/>
              </a:spcBef>
            </a:pPr>
            <a:r>
              <a:rPr lang="en-US" sz="2400" dirty="0"/>
              <a:t>Patient-ventilator asynchrony due to fixed flow rate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</a:pPr>
            <a:r>
              <a:rPr lang="en-US" sz="2400" dirty="0"/>
              <a:t>No leak compensation</a:t>
            </a:r>
          </a:p>
        </p:txBody>
      </p:sp>
      <p:sp>
        <p:nvSpPr>
          <p:cNvPr id="7475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791200" y="1371600"/>
            <a:ext cx="3352800" cy="44958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u="sng" dirty="0">
                <a:solidFill>
                  <a:srgbClr val="FF6600"/>
                </a:solidFill>
              </a:rPr>
              <a:t>Pressure Preset</a:t>
            </a:r>
          </a:p>
          <a:p>
            <a:pPr eaLnBrk="1" hangingPunct="1">
              <a:spcBef>
                <a:spcPct val="0"/>
              </a:spcBef>
            </a:pPr>
            <a:endParaRPr lang="en-US" sz="2400" dirty="0"/>
          </a:p>
          <a:p>
            <a:pPr eaLnBrk="1" hangingPunct="1">
              <a:spcBef>
                <a:spcPct val="0"/>
              </a:spcBef>
            </a:pPr>
            <a:r>
              <a:rPr lang="en-US" sz="2400" dirty="0"/>
              <a:t>Set parameter is airway pressure; tidal volume delivered is variable </a:t>
            </a:r>
          </a:p>
          <a:p>
            <a:pPr eaLnBrk="1" hangingPunct="1">
              <a:spcBef>
                <a:spcPct val="0"/>
              </a:spcBef>
            </a:pPr>
            <a:endParaRPr lang="en-US" sz="2400" dirty="0"/>
          </a:p>
          <a:p>
            <a:pPr eaLnBrk="1" hangingPunct="1">
              <a:spcBef>
                <a:spcPct val="0"/>
              </a:spcBef>
            </a:pPr>
            <a:r>
              <a:rPr lang="en-US" sz="2400" dirty="0"/>
              <a:t>Tidal volume varies with changes in  lung characteristics </a:t>
            </a:r>
          </a:p>
          <a:p>
            <a:pPr eaLnBrk="1" hangingPunct="1">
              <a:spcBef>
                <a:spcPct val="0"/>
              </a:spcBef>
            </a:pPr>
            <a:endParaRPr lang="en-US" sz="2400" dirty="0"/>
          </a:p>
          <a:p>
            <a:pPr eaLnBrk="1" hangingPunct="1">
              <a:spcBef>
                <a:spcPct val="0"/>
              </a:spcBef>
            </a:pPr>
            <a:r>
              <a:rPr lang="en-US" sz="2400" dirty="0"/>
              <a:t>Flow will vary according to patient's demands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/>
          </a:p>
          <a:p>
            <a:pPr eaLnBrk="1" hangingPunct="1">
              <a:spcBef>
                <a:spcPct val="0"/>
              </a:spcBef>
            </a:pPr>
            <a:r>
              <a:rPr lang="en-US" sz="2400" dirty="0"/>
              <a:t>Compensates for leaks</a:t>
            </a:r>
          </a:p>
        </p:txBody>
      </p:sp>
    </p:spTree>
    <p:extLst>
      <p:ext uri="{BB962C8B-B14F-4D97-AF65-F5344CB8AC3E}">
        <p14:creationId xmlns:p14="http://schemas.microsoft.com/office/powerpoint/2010/main" val="296003690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Like CMV</a:t>
            </a:r>
          </a:p>
          <a:p>
            <a:pPr>
              <a:lnSpc>
                <a:spcPct val="90000"/>
              </a:lnSpc>
            </a:pPr>
            <a:r>
              <a:rPr lang="en-US" dirty="0"/>
              <a:t>Each </a:t>
            </a:r>
            <a:r>
              <a:rPr lang="en-US" u="sng" dirty="0"/>
              <a:t>additional </a:t>
            </a:r>
            <a:r>
              <a:rPr lang="en-US" dirty="0"/>
              <a:t>assisted breath at prefixed tidal volume or </a:t>
            </a:r>
            <a:r>
              <a:rPr lang="en-US" dirty="0" err="1"/>
              <a:t>pressureTrigger</a:t>
            </a:r>
            <a:r>
              <a:rPr lang="en-US" dirty="0"/>
              <a:t>: ventilator or patient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n-US" dirty="0"/>
              <a:t>Limit: Flow / volume or Pressure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n-US" dirty="0"/>
              <a:t>Cycling: volume or time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Synchronised</a:t>
            </a:r>
            <a:r>
              <a:rPr lang="en-US" dirty="0"/>
              <a:t> intermittent mandatory ventilation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err="1"/>
              <a:t>Synchronised</a:t>
            </a:r>
            <a:r>
              <a:rPr lang="en-US" dirty="0"/>
              <a:t> mandatory breaths with spontaneous breaths allowed in between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Ventilator creates a time window around the scheduled delivery of mandatory breath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If a patient effort is detected, it </a:t>
            </a:r>
            <a:r>
              <a:rPr lang="en-US" dirty="0" err="1"/>
              <a:t>synchronises</a:t>
            </a:r>
            <a:r>
              <a:rPr lang="en-US" dirty="0"/>
              <a:t> the machine breath with the patient’s inspiration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If no patient effort is detected, it delivers a breath at the scheduled time</a:t>
            </a:r>
            <a:endParaRPr lang="en-AU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</TotalTime>
  <Words>954</Words>
  <Application>Microsoft Office PowerPoint</Application>
  <PresentationFormat>On-screen Show (4:3)</PresentationFormat>
  <Paragraphs>198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Mechanical Ventilation</vt:lpstr>
      <vt:lpstr>PowerPoint Presentation</vt:lpstr>
      <vt:lpstr>indication</vt:lpstr>
      <vt:lpstr>Modes</vt:lpstr>
      <vt:lpstr>variable</vt:lpstr>
      <vt:lpstr>Controlled Mandatory ventilation</vt:lpstr>
      <vt:lpstr>Volume vs. Pressure Control</vt:lpstr>
      <vt:lpstr>Assist control</vt:lpstr>
      <vt:lpstr>Synchronised intermittent mandatory ventilation</vt:lpstr>
      <vt:lpstr>PowerPoint Presentation</vt:lpstr>
      <vt:lpstr>Pressure Support</vt:lpstr>
      <vt:lpstr>Initiating Mechanical Ventilation</vt:lpstr>
      <vt:lpstr>GOAL</vt:lpstr>
      <vt:lpstr>Monitoring </vt:lpstr>
      <vt:lpstr>Ventilator alarms and troubleshooting</vt:lpstr>
      <vt:lpstr>Management of other problems</vt:lpstr>
      <vt:lpstr>Criteria for consideration for Weaning/discontinuation</vt:lpstr>
      <vt:lpstr>PowerPoint Presentation</vt:lpstr>
      <vt:lpstr>Complications of MV</vt:lpstr>
      <vt:lpstr>Non invasive ventilation</vt:lpstr>
      <vt:lpstr>CARRY HOME MESSAGE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Mechanical ventilation</dc:title>
  <dc:creator>zia arshad</dc:creator>
  <cp:lastModifiedBy>vinod123.doctor@gmail.com</cp:lastModifiedBy>
  <cp:revision>18</cp:revision>
  <dcterms:created xsi:type="dcterms:W3CDTF">2006-08-16T00:00:00Z</dcterms:created>
  <dcterms:modified xsi:type="dcterms:W3CDTF">2023-10-12T04:25:04Z</dcterms:modified>
</cp:coreProperties>
</file>